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sldIdLst>
    <p:sldId id="256" r:id="rId5"/>
    <p:sldId id="275" r:id="rId6"/>
    <p:sldId id="276" r:id="rId7"/>
    <p:sldId id="269" r:id="rId8"/>
    <p:sldId id="265" r:id="rId9"/>
    <p:sldId id="281" r:id="rId10"/>
    <p:sldId id="280" r:id="rId11"/>
    <p:sldId id="282" r:id="rId12"/>
    <p:sldId id="285" r:id="rId13"/>
    <p:sldId id="284" r:id="rId14"/>
    <p:sldId id="283" r:id="rId15"/>
  </p:sldIdLst>
  <p:sldSz cx="12192000" cy="6858000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74"/>
  </p:normalViewPr>
  <p:slideViewPr>
    <p:cSldViewPr snapToGrid="0" snapToObjects="1">
      <p:cViewPr varScale="1">
        <p:scale>
          <a:sx n="116" d="100"/>
          <a:sy n="116" d="100"/>
        </p:scale>
        <p:origin x="120" y="44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82EE02C8-94DC-504A-9290-29BBC47635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15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06.01.2021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15EB17B9-0771-0D4B-A7C0-DAB882EB11B1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FE13AB6A-FB76-5C40-8779-8CD9DBF70535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15A38543-F334-5141-BE07-549A4AA9DE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79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2688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05DC0F9C-C7F6-864A-B825-03A0E4386B96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>
            <a:extLst>
              <a:ext uri="{FF2B5EF4-FFF2-40B4-BE49-F238E27FC236}">
                <a16:creationId xmlns:a16="http://schemas.microsoft.com/office/drawing/2014/main" id="{D3855909-4CB5-7C4A-BBD1-322F3AAC3158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24ECAEA5-43DC-5F48-9908-ADA1B9F6D7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457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1E09AA-F784-7843-AF76-F1F5C10CA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941B3E-7B61-9942-971E-6A4275BB1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6C6C3EE-1C5E-2B43-AD4B-48A5DC018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66279E4-A95D-494F-B5C0-48C6AAEC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8BEA9F2-7015-1F45-85F0-950A233A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934AD8B-F318-F843-94DD-61BEBF35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6372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609725-4C45-974D-824E-69A85677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A63FF9E-5285-314A-8CF5-EEB89FFE0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0CE39C3-2AA4-5244-9A2D-DB3B64A15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D2AF465-F61C-4E4D-858F-514DDF4A7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5394162-ECD8-7945-865B-7F1F6415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6562E3F-A4CE-2041-A55F-08EFD70FF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33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D42566-4768-9B46-AFF6-FF46A831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AC1D3E1-B9C2-784F-88E4-AEF167E24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9A5C4AD-40E5-9149-ADE1-C81DB1FD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0B98C6-809E-6948-BAF6-43E891F2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3A929C-DC22-F942-AD31-7CDFF0FFF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8210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E658D50-C9C4-0E4E-BBDA-89F36C2E33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2CFF7A4-7E83-2E45-82EE-BFA61A279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208DC0-E74B-F748-AA00-FDB066BD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CAFE319-53F5-3147-8E69-370A523D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69782D-285F-2444-A54B-B7BB5BD5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178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C9FBA7-41E6-C943-9BCD-44F5EB46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52C6F6-7C7E-0545-8053-554FFB3DB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19BF38-7C0E-D742-A608-838B8403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46AAD2-377D-CE4A-A78F-CC05DDAF1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7291D6-3B57-4443-854E-B16C15C9D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846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H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E153C832-2D45-9242-963F-DAE9C7CFED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0029"/>
          <a:stretch/>
        </p:blipFill>
        <p:spPr>
          <a:xfrm>
            <a:off x="7355400" y="2024221"/>
            <a:ext cx="4836600" cy="483377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3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50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Lite kor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7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Outlin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C331E2E6-91A3-6B4D-81C7-7604413B37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07" y="2031102"/>
            <a:ext cx="6068293" cy="606221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5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Kor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C9D6672D-8C6A-0C4F-88CF-81912731AD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65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1CDD4-CA52-7C4D-8F8A-3FE04929F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131A3E-7895-8346-BF2B-D4D3FD170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4ACC645-0435-484D-A09D-82C747BFB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136B6A6-D833-794B-8729-5D07699C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9FAF9AB-8DF9-CB4C-A8B4-1B435AA1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A93593C-2DE9-7D4C-91D3-9E1788F3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024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8AB9C3-8B30-D644-AE02-1F73A6694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5E9DE39-9DCC-2A48-B512-D62634DCB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D508B2E-D5F0-424B-84A7-34DAF2142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1FD1AAA-F6C1-3E43-AFD6-290143817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2A292EE-25A9-2B47-98B0-F650206E4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A44997F-0D0E-5845-B7B6-09C32376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06.01.2021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B919485-2E05-C648-83E6-5BCB37E5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2400F27-A523-4D49-B3FC-A0D1B4D4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487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06.01.2021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606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8647BA5-F06A-5B43-8698-E775507E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EB8629-6545-D646-B891-0A3E1F73A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65B4DF2-A0F8-884E-8DBE-7712307E7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89519" y="6398554"/>
            <a:ext cx="1084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9F13E-7433-AD44-943B-226CAB9E3968}" type="datetimeFigureOut">
              <a:rPr lang="nb-NO" smtClean="0"/>
              <a:t>06.01.2021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B7D5AD-47C6-DB46-AAD0-77F1DAC4F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42908" y="6398554"/>
            <a:ext cx="3318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3EAFA3-513F-8C48-BD2F-0A1A89FB5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4589" y="6398554"/>
            <a:ext cx="578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34695DCA-5B5F-BF40-B86F-07FE2608D712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B372F43A-4749-7645-AEEC-2D18E5808714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276AF080-B774-114D-B737-B407AAFF18F0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14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76" r:id="rId3"/>
    <p:sldLayoutId id="2147483677" r:id="rId4"/>
    <p:sldLayoutId id="2147483665" r:id="rId5"/>
    <p:sldLayoutId id="2147483678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http://www.ngw.nl/int/nor/images/1514.gif" TargetMode="External"/><Relationship Id="rId13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12" Type="http://schemas.openxmlformats.org/officeDocument/2006/relationships/image" Target="http://www.ngw.nl/int/nor/h/images/hareid.gif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http://www.ngw.nl/int/nor/u/images/ulstein.gif" TargetMode="External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0" Type="http://schemas.openxmlformats.org/officeDocument/2006/relationships/image" Target="http://www.ngw.nl/int/nor/images/1511.gif" TargetMode="External"/><Relationship Id="rId4" Type="http://schemas.openxmlformats.org/officeDocument/2006/relationships/image" Target="http://www.ngw.nl/int/nor/o/images/orsta.gif" TargetMode="External"/><Relationship Id="rId9" Type="http://schemas.openxmlformats.org/officeDocument/2006/relationships/image" Target="../media/image13.png"/><Relationship Id="rId14" Type="http://schemas.openxmlformats.org/officeDocument/2006/relationships/image" Target="http://www.ngw.nl/int/nor/images/1515.gif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Georg.Nikolai.Johnsen@helse-mr.no" TargetMode="External"/><Relationship Id="rId2" Type="http://schemas.openxmlformats.org/officeDocument/2006/relationships/hyperlink" Target="mailto:Elisabeth.Siebke@helse-mr.no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Palma.Hanes@helse-mr.no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311932-E3CC-1340-883B-F1A631B02B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Samarbeidsmøte mellom Sju-stjerna og </a:t>
            </a:r>
            <a:r>
              <a:rPr lang="nb-NO" dirty="0" err="1" smtClean="0"/>
              <a:t>helseføretaket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2566960-F4E5-9B4D-8874-59FC546A2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3600" dirty="0" err="1" smtClean="0"/>
              <a:t>Covid</a:t>
            </a:r>
            <a:r>
              <a:rPr lang="nb-NO" sz="3600" dirty="0" smtClean="0"/>
              <a:t> 19                              </a:t>
            </a:r>
            <a:r>
              <a:rPr lang="nb-NO" sz="3600" dirty="0"/>
              <a:t>6</a:t>
            </a:r>
            <a:r>
              <a:rPr lang="nb-NO" sz="3600" dirty="0" smtClean="0"/>
              <a:t>. januar 2021</a:t>
            </a:r>
            <a:endParaRPr lang="nb-NO" sz="3600" dirty="0"/>
          </a:p>
        </p:txBody>
      </p:sp>
      <p:pic>
        <p:nvPicPr>
          <p:cNvPr id="1031" name="Bild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34340"/>
            <a:ext cx="3333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ngw.nl/int/nor/o/images/orsta.gif"/>
          <p:cNvPicPr>
            <a:picLocks noChangeAspect="1" noChangeArrowheads="1"/>
          </p:cNvPicPr>
          <p:nvPr/>
        </p:nvPicPr>
        <p:blipFill>
          <a:blip r:embed="rId3" r:link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63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www.ngw.nl/int/nor/u/images/ulstein.gif"/>
          <p:cNvPicPr>
            <a:picLocks noChangeAspect="1" noChangeArrowheads="1"/>
          </p:cNvPicPr>
          <p:nvPr/>
        </p:nvPicPr>
        <p:blipFill>
          <a:blip r:embed="rId5" r:link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ngw.nl/int/nor/images/1514.gif"/>
          <p:cNvPicPr>
            <a:picLocks noChangeAspect="1" noChangeArrowheads="1"/>
          </p:cNvPicPr>
          <p:nvPr/>
        </p:nvPicPr>
        <p:blipFill>
          <a:blip r:embed="rId7" r:link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0"/>
            <a:ext cx="3333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://www.ngw.nl/int/nor/images/1511.gif"/>
          <p:cNvPicPr>
            <a:picLocks noChangeAspect="1" noChangeArrowheads="1"/>
          </p:cNvPicPr>
          <p:nvPr/>
        </p:nvPicPr>
        <p:blipFill>
          <a:blip r:embed="rId9" r:link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ngw.nl/int/nor/h/images/hareid.gif"/>
          <p:cNvPicPr>
            <a:picLocks noChangeAspect="1" noChangeArrowheads="1"/>
          </p:cNvPicPr>
          <p:nvPr/>
        </p:nvPicPr>
        <p:blipFill>
          <a:blip r:embed="rId11" r:link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27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http://www.ngw.nl/int/nor/images/1515.gif"/>
          <p:cNvPicPr>
            <a:picLocks noChangeAspect="1" noChangeArrowheads="1"/>
          </p:cNvPicPr>
          <p:nvPr/>
        </p:nvPicPr>
        <p:blipFill>
          <a:blip r:embed="rId13" r:link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49121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876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1714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2552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2971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0" y="3390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n-NO" altLang="nb-NO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n-NO" alt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1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5330" y="365125"/>
            <a:ext cx="11238470" cy="1325563"/>
          </a:xfrm>
        </p:spPr>
        <p:txBody>
          <a:bodyPr/>
          <a:lstStyle/>
          <a:p>
            <a:pPr marL="0" indent="0"/>
            <a:r>
              <a:rPr lang="nb-NO" dirty="0"/>
              <a:t>Trygt å </a:t>
            </a:r>
            <a:r>
              <a:rPr lang="nb-NO" dirty="0" err="1"/>
              <a:t>vere</a:t>
            </a:r>
            <a:r>
              <a:rPr lang="nb-NO" dirty="0"/>
              <a:t> pasient i Helse Møre og Romsdal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b-NO" dirty="0" smtClean="0"/>
              <a:t>Tilsette </a:t>
            </a:r>
            <a:r>
              <a:rPr lang="nb-NO" dirty="0"/>
              <a:t>i Helse Møre og Romsdal </a:t>
            </a:r>
            <a:r>
              <a:rPr lang="nb-NO" dirty="0" smtClean="0"/>
              <a:t>opplever </a:t>
            </a:r>
            <a:r>
              <a:rPr lang="nb-NO" dirty="0"/>
              <a:t>at </a:t>
            </a:r>
            <a:r>
              <a:rPr lang="nb-NO" dirty="0" err="1"/>
              <a:t>fleire</a:t>
            </a:r>
            <a:r>
              <a:rPr lang="nb-NO" dirty="0"/>
              <a:t> </a:t>
            </a:r>
            <a:r>
              <a:rPr lang="nb-NO" dirty="0" err="1"/>
              <a:t>pasientar</a:t>
            </a:r>
            <a:r>
              <a:rPr lang="nb-NO" dirty="0"/>
              <a:t> tek kontakt, og </a:t>
            </a:r>
            <a:r>
              <a:rPr lang="nb-NO" dirty="0" err="1"/>
              <a:t>nokon</a:t>
            </a:r>
            <a:r>
              <a:rPr lang="nb-NO" dirty="0"/>
              <a:t> vel å </a:t>
            </a:r>
            <a:r>
              <a:rPr lang="nb-NO" dirty="0" err="1"/>
              <a:t>utsetje</a:t>
            </a:r>
            <a:r>
              <a:rPr lang="nb-NO" dirty="0"/>
              <a:t> sine </a:t>
            </a:r>
            <a:r>
              <a:rPr lang="nb-NO" dirty="0" err="1"/>
              <a:t>timar</a:t>
            </a:r>
            <a:r>
              <a:rPr lang="nb-NO" dirty="0"/>
              <a:t> ved sjukehuset. Det skjer i samband med </a:t>
            </a:r>
            <a:r>
              <a:rPr lang="nb-NO" dirty="0" err="1"/>
              <a:t>ein</a:t>
            </a:r>
            <a:r>
              <a:rPr lang="nb-NO" dirty="0"/>
              <a:t> generell </a:t>
            </a:r>
            <a:r>
              <a:rPr lang="nb-NO" dirty="0" err="1"/>
              <a:t>auke</a:t>
            </a:r>
            <a:r>
              <a:rPr lang="nb-NO" dirty="0"/>
              <a:t> i koronatilfelle i Møre og Romsdal og i landet elles.</a:t>
            </a:r>
          </a:p>
          <a:p>
            <a:r>
              <a:rPr lang="nb-NO" dirty="0"/>
              <a:t>Publisert 05.01.2021 / Sist oppdatert 05.01.2021</a:t>
            </a:r>
          </a:p>
          <a:p>
            <a:r>
              <a:rPr lang="nb-NO" dirty="0"/>
              <a:t>– </a:t>
            </a:r>
            <a:r>
              <a:rPr lang="nb-NO" dirty="0" err="1"/>
              <a:t>Pasientar</a:t>
            </a:r>
            <a:r>
              <a:rPr lang="nb-NO" dirty="0"/>
              <a:t> tek kontakt med oss og er </a:t>
            </a:r>
            <a:r>
              <a:rPr lang="nb-NO" dirty="0" err="1"/>
              <a:t>engstelege</a:t>
            </a:r>
            <a:r>
              <a:rPr lang="nb-NO" dirty="0"/>
              <a:t> for koronasmitte ved sjukehuset. Dei treng </a:t>
            </a:r>
            <a:r>
              <a:rPr lang="nb-NO" dirty="0" err="1"/>
              <a:t>ikkje</a:t>
            </a:r>
            <a:r>
              <a:rPr lang="nb-NO" dirty="0"/>
              <a:t> å bekymre seg og skal føle seg trygge på at </a:t>
            </a:r>
            <a:r>
              <a:rPr lang="nb-NO" dirty="0" err="1"/>
              <a:t>dei</a:t>
            </a:r>
            <a:r>
              <a:rPr lang="nb-NO" dirty="0"/>
              <a:t> </a:t>
            </a:r>
            <a:r>
              <a:rPr lang="nb-NO" dirty="0" err="1"/>
              <a:t>ikkje</a:t>
            </a:r>
            <a:r>
              <a:rPr lang="nb-NO" dirty="0"/>
              <a:t> vil </a:t>
            </a:r>
            <a:r>
              <a:rPr lang="nb-NO" dirty="0" err="1"/>
              <a:t>utsetje</a:t>
            </a:r>
            <a:r>
              <a:rPr lang="nb-NO" dirty="0"/>
              <a:t> seg for koronasmitte ved å oppsøke sjukehuset, seier Torstein Hole, fagdirektør i Helse Møre og Romsdal.</a:t>
            </a:r>
          </a:p>
          <a:p>
            <a:pPr marL="0" indent="0">
              <a:buNone/>
            </a:pPr>
            <a:r>
              <a:rPr lang="nb-NO" b="1" dirty="0">
                <a:solidFill>
                  <a:schemeClr val="tx2"/>
                </a:solidFill>
              </a:rPr>
              <a:t>Kom til sjukehuset</a:t>
            </a:r>
          </a:p>
          <a:p>
            <a:r>
              <a:rPr lang="nb-NO" dirty="0"/>
              <a:t>Helse Møre og Romsdal har ei klar oppmoding til </a:t>
            </a:r>
            <a:r>
              <a:rPr lang="nb-NO" dirty="0" err="1"/>
              <a:t>innbyggarane</a:t>
            </a:r>
            <a:r>
              <a:rPr lang="nb-NO" dirty="0"/>
              <a:t> om at det er heilt </a:t>
            </a:r>
            <a:r>
              <a:rPr lang="nb-NO" dirty="0" err="1"/>
              <a:t>avgjerande</a:t>
            </a:r>
            <a:r>
              <a:rPr lang="nb-NO" dirty="0"/>
              <a:t> for helsa til mange at </a:t>
            </a:r>
            <a:r>
              <a:rPr lang="nb-NO" dirty="0" err="1"/>
              <a:t>dei</a:t>
            </a:r>
            <a:r>
              <a:rPr lang="nb-NO" dirty="0"/>
              <a:t> kjem til oppsett time. Mange </a:t>
            </a:r>
            <a:r>
              <a:rPr lang="nb-NO" dirty="0" err="1"/>
              <a:t>pasientar</a:t>
            </a:r>
            <a:r>
              <a:rPr lang="nb-NO" dirty="0"/>
              <a:t> gjennomgår viktige behandlingsforløp og det er særs viktig at </a:t>
            </a:r>
            <a:r>
              <a:rPr lang="nb-NO" dirty="0" err="1"/>
              <a:t>dei</a:t>
            </a:r>
            <a:r>
              <a:rPr lang="nb-NO" dirty="0"/>
              <a:t> </a:t>
            </a:r>
            <a:r>
              <a:rPr lang="nb-NO" dirty="0" err="1"/>
              <a:t>ikkje</a:t>
            </a:r>
            <a:r>
              <a:rPr lang="nb-NO" dirty="0"/>
              <a:t> får </a:t>
            </a:r>
            <a:r>
              <a:rPr lang="nb-NO" dirty="0" err="1"/>
              <a:t>eit</a:t>
            </a:r>
            <a:r>
              <a:rPr lang="nb-NO" dirty="0"/>
              <a:t> </a:t>
            </a:r>
            <a:r>
              <a:rPr lang="nb-NO" dirty="0" err="1"/>
              <a:t>avbrot</a:t>
            </a:r>
            <a:r>
              <a:rPr lang="nb-NO" dirty="0"/>
              <a:t> i si behandling</a:t>
            </a:r>
          </a:p>
          <a:p>
            <a:r>
              <a:rPr lang="nb-NO" dirty="0"/>
              <a:t>– Også </a:t>
            </a:r>
            <a:r>
              <a:rPr lang="nb-NO" dirty="0" err="1"/>
              <a:t>pasientar</a:t>
            </a:r>
            <a:r>
              <a:rPr lang="nb-NO" dirty="0"/>
              <a:t> som blir akutt sjuke med behov for oppfølging </a:t>
            </a:r>
            <a:r>
              <a:rPr lang="nb-NO" dirty="0" err="1"/>
              <a:t>frå</a:t>
            </a:r>
            <a:r>
              <a:rPr lang="nb-NO" dirty="0"/>
              <a:t> </a:t>
            </a:r>
            <a:r>
              <a:rPr lang="nb-NO" dirty="0" err="1"/>
              <a:t>spesialisthelsetenesta</a:t>
            </a:r>
            <a:r>
              <a:rPr lang="nb-NO" dirty="0"/>
              <a:t> må kontakte oss. Vi har strenge smitteverntiltak ved sjukehusa og det skal </a:t>
            </a:r>
            <a:r>
              <a:rPr lang="nb-NO" dirty="0" err="1"/>
              <a:t>difor</a:t>
            </a:r>
            <a:r>
              <a:rPr lang="nb-NO" dirty="0"/>
              <a:t> </a:t>
            </a:r>
            <a:r>
              <a:rPr lang="nb-NO" dirty="0" err="1"/>
              <a:t>vere</a:t>
            </a:r>
            <a:r>
              <a:rPr lang="nb-NO" dirty="0"/>
              <a:t> trygt for våre </a:t>
            </a:r>
            <a:r>
              <a:rPr lang="nb-NO" dirty="0" err="1"/>
              <a:t>pasientar</a:t>
            </a:r>
            <a:r>
              <a:rPr lang="nb-NO" dirty="0"/>
              <a:t> å </a:t>
            </a:r>
            <a:r>
              <a:rPr lang="nb-NO" dirty="0" err="1"/>
              <a:t>kome</a:t>
            </a:r>
            <a:r>
              <a:rPr lang="nb-NO" dirty="0"/>
              <a:t> til behandling, seier Hole. 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sz="half" idx="2"/>
          </p:nvPr>
        </p:nvSpPr>
        <p:spPr bwMode="auto">
          <a:xfrm>
            <a:off x="6172200" y="381662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6356931" y="1927654"/>
            <a:ext cx="567855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b-NO" altLang="nb-NO" dirty="0" err="1">
                <a:ea typeface="Calibri" panose="020F0502020204030204" pitchFamily="34" charset="0"/>
              </a:rPr>
              <a:t>Kontaktpersonar</a:t>
            </a:r>
            <a:r>
              <a:rPr lang="nb-NO" altLang="nb-NO" dirty="0">
                <a:ea typeface="Calibri" panose="020F0502020204030204" pitchFamily="34" charset="0"/>
              </a:rPr>
              <a:t> for media i denne saka er:</a:t>
            </a:r>
            <a:endParaRPr lang="nb-NO" altLang="nb-NO" sz="1100" dirty="0"/>
          </a:p>
          <a:p>
            <a:pPr lvl="0">
              <a:buFontTx/>
              <a:buChar char="•"/>
            </a:pPr>
            <a:r>
              <a:rPr lang="nb-NO" altLang="nb-NO" dirty="0">
                <a:ea typeface="Calibri" panose="020F0502020204030204" pitchFamily="34" charset="0"/>
              </a:rPr>
              <a:t>Klinikksjef ved Ålesund sjukehus, Elisabeth Siebke, </a:t>
            </a:r>
            <a:r>
              <a:rPr lang="nb-NO" altLang="nb-NO" dirty="0">
                <a:ea typeface="Calibri" panose="020F0502020204030204" pitchFamily="34" charset="0"/>
                <a:hlinkClick r:id="rId2"/>
              </a:rPr>
              <a:t>Elisabeth.Siebke@helse-mr.no</a:t>
            </a:r>
            <a:r>
              <a:rPr lang="nb-NO" altLang="nb-NO" dirty="0">
                <a:ea typeface="Calibri" panose="020F0502020204030204" pitchFamily="34" charset="0"/>
              </a:rPr>
              <a:t>  </a:t>
            </a:r>
            <a:endParaRPr lang="nb-NO" altLang="nb-NO" dirty="0" smtClean="0">
              <a:ea typeface="Calibri" panose="020F0502020204030204" pitchFamily="34" charset="0"/>
            </a:endParaRPr>
          </a:p>
          <a:p>
            <a:pPr lvl="0"/>
            <a:endParaRPr lang="nb-NO" altLang="nb-NO" sz="1100" dirty="0"/>
          </a:p>
          <a:p>
            <a:pPr lvl="0">
              <a:buFontTx/>
              <a:buChar char="•"/>
            </a:pPr>
            <a:r>
              <a:rPr lang="nb-NO" altLang="nb-NO" dirty="0">
                <a:ea typeface="Calibri" panose="020F0502020204030204" pitchFamily="34" charset="0"/>
              </a:rPr>
              <a:t>Klinikksjef Molde og Kristiansund, sjukehuset Nordmøre og Romsdal, Georg Nikolai Johnsen, </a:t>
            </a:r>
            <a:r>
              <a:rPr lang="nb-NO" altLang="nb-NO" dirty="0">
                <a:ea typeface="Calibri" panose="020F0502020204030204" pitchFamily="34" charset="0"/>
                <a:hlinkClick r:id="rId3"/>
              </a:rPr>
              <a:t>Georg.Nikolai.Johnsen@helse-mr.no</a:t>
            </a:r>
            <a:r>
              <a:rPr lang="nb-NO" altLang="nb-NO" dirty="0">
                <a:ea typeface="Calibri" panose="020F0502020204030204" pitchFamily="34" charset="0"/>
              </a:rPr>
              <a:t>  </a:t>
            </a:r>
            <a:endParaRPr lang="nb-NO" altLang="nb-NO" dirty="0" smtClean="0">
              <a:ea typeface="Calibri" panose="020F0502020204030204" pitchFamily="34" charset="0"/>
            </a:endParaRPr>
          </a:p>
          <a:p>
            <a:pPr lvl="0">
              <a:buFontTx/>
              <a:buChar char="•"/>
            </a:pPr>
            <a:endParaRPr lang="nb-NO" altLang="nb-NO" sz="1100" dirty="0"/>
          </a:p>
          <a:p>
            <a:pPr lvl="0">
              <a:buFontTx/>
              <a:buChar char="•"/>
            </a:pPr>
            <a:r>
              <a:rPr lang="nb-NO" altLang="nb-NO" dirty="0">
                <a:ea typeface="Calibri" panose="020F0502020204030204" pitchFamily="34" charset="0"/>
              </a:rPr>
              <a:t>Klinikksjef Volda sjukehus, Palma Hånes, </a:t>
            </a:r>
            <a:r>
              <a:rPr lang="nb-NO" altLang="nb-NO" dirty="0">
                <a:ea typeface="Calibri" panose="020F0502020204030204" pitchFamily="34" charset="0"/>
                <a:hlinkClick r:id="rId4"/>
              </a:rPr>
              <a:t>Palma.Hanes@helse-mr.no</a:t>
            </a:r>
            <a:r>
              <a:rPr lang="nb-NO" altLang="nb-NO" dirty="0">
                <a:ea typeface="Calibri" panose="020F0502020204030204" pitchFamily="34" charset="0"/>
              </a:rPr>
              <a:t> </a:t>
            </a:r>
            <a:endParaRPr lang="nb-NO" altLang="nb-NO" sz="32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altLang="nb-NO" dirty="0">
              <a:latin typeface="Arial" panose="020B0604020202020204" pitchFamily="34" charset="0"/>
            </a:endParaRP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834457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Vaksinasjon  </a:t>
            </a:r>
            <a:endParaRPr lang="nn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n-NO" sz="3300" dirty="0" smtClean="0"/>
              <a:t>Nasjonalt program</a:t>
            </a:r>
          </a:p>
          <a:p>
            <a:r>
              <a:rPr lang="nn-NO" sz="3300" dirty="0" smtClean="0"/>
              <a:t>Høgste målet for programmet er å redusere alvorleg sjukdom og død samt å oppretthalde essensielle tenester. Måla må </a:t>
            </a:r>
            <a:r>
              <a:rPr lang="nn-NO" sz="3300" dirty="0" err="1" smtClean="0"/>
              <a:t>gjenspeglast</a:t>
            </a:r>
            <a:r>
              <a:rPr lang="nn-NO" sz="3300" dirty="0" smtClean="0"/>
              <a:t> i prioriteringane.</a:t>
            </a:r>
          </a:p>
          <a:p>
            <a:r>
              <a:rPr lang="nn-NO" sz="3300" dirty="0" smtClean="0"/>
              <a:t>Nasjonal rettleiar prioritering av vaksinering som vi følgjer</a:t>
            </a:r>
          </a:p>
          <a:p>
            <a:r>
              <a:rPr lang="nn-NO" sz="3300" dirty="0" smtClean="0"/>
              <a:t>FHI tilrår oppretting av vaksinasjonsutval i føretaka og det er oppretta</a:t>
            </a:r>
          </a:p>
          <a:p>
            <a:r>
              <a:rPr lang="nn-NO" sz="3300" dirty="0" smtClean="0"/>
              <a:t>Ny fast sak til oppfølging/oppdatering i kjernegruppa for </a:t>
            </a:r>
            <a:r>
              <a:rPr lang="nn-NO" sz="3300" dirty="0" err="1" smtClean="0"/>
              <a:t>Covid</a:t>
            </a:r>
            <a:r>
              <a:rPr lang="nn-NO" sz="3300" dirty="0" smtClean="0"/>
              <a:t> -19</a:t>
            </a:r>
          </a:p>
          <a:p>
            <a:pPr marL="0" indent="0">
              <a:buNone/>
            </a:pPr>
            <a:r>
              <a:rPr lang="nn-NO" sz="3300" dirty="0" smtClean="0"/>
              <a:t>   - Logistikk </a:t>
            </a:r>
          </a:p>
          <a:p>
            <a:pPr marL="0" indent="0">
              <a:buNone/>
            </a:pPr>
            <a:r>
              <a:rPr lang="nn-NO" sz="3300" dirty="0" smtClean="0"/>
              <a:t>   - Ressursar </a:t>
            </a:r>
          </a:p>
          <a:p>
            <a:pPr marL="0" indent="0">
              <a:buNone/>
            </a:pPr>
            <a:r>
              <a:rPr lang="nn-NO" sz="3300" dirty="0" smtClean="0"/>
              <a:t>   - Prioritering pasientar </a:t>
            </a:r>
          </a:p>
          <a:p>
            <a:pPr marL="0" indent="0">
              <a:buNone/>
            </a:pPr>
            <a:r>
              <a:rPr lang="nn-NO" sz="3300" dirty="0" smtClean="0"/>
              <a:t>   - Prioritering tilsette</a:t>
            </a:r>
          </a:p>
          <a:p>
            <a:r>
              <a:rPr lang="nn-NO" sz="3300" dirty="0" smtClean="0"/>
              <a:t>Vaksineutvalet følger opp arbeidet med planlegging av vaksinering særleg utsette grupper frå veke 2/3. 	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999774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Møtedeltakarar</a:t>
            </a:r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595993" y="1616529"/>
            <a:ext cx="5423807" cy="4560434"/>
          </a:xfrm>
        </p:spPr>
        <p:txBody>
          <a:bodyPr>
            <a:normAutofit fontScale="70000" lnSpcReduction="20000"/>
          </a:bodyPr>
          <a:lstStyle/>
          <a:p>
            <a:r>
              <a:rPr lang="nn-NO" dirty="0" smtClean="0"/>
              <a:t>Rune </a:t>
            </a:r>
            <a:r>
              <a:rPr lang="nn-NO" dirty="0" err="1" smtClean="0"/>
              <a:t>Sjurgard</a:t>
            </a:r>
            <a:r>
              <a:rPr lang="nn-NO" dirty="0" smtClean="0"/>
              <a:t>, Kommunaldirektør vertskommune</a:t>
            </a:r>
          </a:p>
          <a:p>
            <a:r>
              <a:rPr lang="nn-NO" dirty="0" smtClean="0"/>
              <a:t>Bård Dalen, leiar for Sju-stjerna helse og omsorg</a:t>
            </a:r>
          </a:p>
          <a:p>
            <a:r>
              <a:rPr lang="nn-NO" dirty="0" smtClean="0"/>
              <a:t>Karsten Vingen, KO  Hareid</a:t>
            </a:r>
          </a:p>
          <a:p>
            <a:r>
              <a:rPr lang="nn-NO" dirty="0" smtClean="0"/>
              <a:t>Inger Lise Kaldhol, KO Volda</a:t>
            </a:r>
          </a:p>
          <a:p>
            <a:r>
              <a:rPr lang="nn-NO" dirty="0" smtClean="0"/>
              <a:t>Norunn K. Elde, KO Ulstein</a:t>
            </a:r>
          </a:p>
          <a:p>
            <a:r>
              <a:rPr lang="nn-NO" dirty="0" smtClean="0"/>
              <a:t>Asta Sileikiene, KO Sande</a:t>
            </a:r>
          </a:p>
          <a:p>
            <a:r>
              <a:rPr lang="nn-NO" dirty="0" smtClean="0"/>
              <a:t>Bjørn Martin Aasen, Smittevern overlege Herøy</a:t>
            </a:r>
          </a:p>
          <a:p>
            <a:r>
              <a:rPr lang="nn-NO" dirty="0" smtClean="0"/>
              <a:t>Cecilie Oppedal, KO Vanylven</a:t>
            </a:r>
          </a:p>
          <a:p>
            <a:r>
              <a:rPr lang="nn-NO" dirty="0" smtClean="0"/>
              <a:t>Unni Natås, KO Ørsta</a:t>
            </a:r>
          </a:p>
          <a:p>
            <a:r>
              <a:rPr lang="nn-NO" dirty="0"/>
              <a:t>Stian Endresen </a:t>
            </a:r>
            <a:r>
              <a:rPr lang="nn-NO" dirty="0" smtClean="0"/>
              <a:t>PKO</a:t>
            </a:r>
          </a:p>
          <a:p>
            <a:r>
              <a:rPr lang="nn-NO" dirty="0"/>
              <a:t>Gro – Anett Voldsund, koordinator </a:t>
            </a:r>
            <a:r>
              <a:rPr lang="nn-NO" dirty="0" smtClean="0"/>
              <a:t>Sju-stjerna</a:t>
            </a:r>
          </a:p>
          <a:p>
            <a:r>
              <a:rPr lang="nn-NO" dirty="0" smtClean="0"/>
              <a:t>Linda Gramshaug </a:t>
            </a:r>
            <a:r>
              <a:rPr lang="nn-NO" dirty="0" err="1" smtClean="0"/>
              <a:t>Fonseca</a:t>
            </a:r>
            <a:r>
              <a:rPr lang="nn-NO" dirty="0" smtClean="0"/>
              <a:t>, leiar for sjukeheimslegane</a:t>
            </a:r>
          </a:p>
          <a:p>
            <a:endParaRPr lang="nn-NO" dirty="0"/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endParaRPr lang="nn-NO" dirty="0" smtClean="0"/>
          </a:p>
          <a:p>
            <a:endParaRPr lang="nn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9055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nn-NO" dirty="0" smtClean="0"/>
          </a:p>
          <a:p>
            <a:r>
              <a:rPr lang="nn-NO" dirty="0" smtClean="0"/>
              <a:t>Palma </a:t>
            </a:r>
            <a:r>
              <a:rPr lang="nn-NO" dirty="0"/>
              <a:t>Hånes, </a:t>
            </a:r>
            <a:r>
              <a:rPr lang="nn-NO" dirty="0" smtClean="0"/>
              <a:t>Klinikksjef</a:t>
            </a:r>
          </a:p>
          <a:p>
            <a:r>
              <a:rPr lang="nn-NO" dirty="0" smtClean="0"/>
              <a:t>Randi Revheim, seksjonsleiar og OL medisin</a:t>
            </a:r>
          </a:p>
          <a:p>
            <a:r>
              <a:rPr lang="nn-NO" dirty="0" smtClean="0"/>
              <a:t>Jon Hjorthaug, seksjonsleiar og OL kirurgi</a:t>
            </a:r>
          </a:p>
          <a:p>
            <a:r>
              <a:rPr lang="nn-NO" dirty="0" smtClean="0"/>
              <a:t>Rune Heggedal, seksjonsleiar og OL anestesi</a:t>
            </a:r>
          </a:p>
          <a:p>
            <a:r>
              <a:rPr lang="nn-NO" dirty="0" smtClean="0"/>
              <a:t>Idunn Myklebust, seksjonsleiar og OL </a:t>
            </a:r>
            <a:r>
              <a:rPr lang="nn-NO" dirty="0" err="1" smtClean="0"/>
              <a:t>føde,barsel,gyn</a:t>
            </a:r>
            <a:endParaRPr lang="nn-NO" dirty="0" smtClean="0"/>
          </a:p>
          <a:p>
            <a:r>
              <a:rPr lang="nn-NO" dirty="0" smtClean="0"/>
              <a:t>Unni Skare, </a:t>
            </a:r>
            <a:r>
              <a:rPr lang="nn-NO" dirty="0" err="1" smtClean="0"/>
              <a:t>smittevernrådgjevar</a:t>
            </a:r>
            <a:r>
              <a:rPr lang="nn-NO" dirty="0" smtClean="0"/>
              <a:t> Fagavdelinga</a:t>
            </a:r>
          </a:p>
          <a:p>
            <a:r>
              <a:rPr lang="nn-NO" dirty="0" smtClean="0"/>
              <a:t>Halgrim Myklebust, seksjonsleiar</a:t>
            </a:r>
          </a:p>
          <a:p>
            <a:r>
              <a:rPr lang="nn-NO" dirty="0" smtClean="0"/>
              <a:t>Mona Ryste, rådgjevar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62782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Agenda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9514" y="1412421"/>
            <a:ext cx="11870972" cy="4764542"/>
          </a:xfrm>
        </p:spPr>
        <p:txBody>
          <a:bodyPr>
            <a:normAutofit fontScale="32500" lnSpcReduction="20000"/>
          </a:bodyPr>
          <a:lstStyle/>
          <a:p>
            <a:pPr marL="0" lvl="0" indent="0">
              <a:buNone/>
            </a:pPr>
            <a:endParaRPr lang="nn-NO" dirty="0" smtClean="0"/>
          </a:p>
          <a:p>
            <a:pPr lvl="0"/>
            <a:r>
              <a:rPr lang="nn-NO" sz="6400" dirty="0" smtClean="0"/>
              <a:t>Velkomen, info/agenda</a:t>
            </a:r>
          </a:p>
          <a:p>
            <a:pPr lvl="0"/>
            <a:r>
              <a:rPr lang="nn-NO" sz="6400" dirty="0" smtClean="0"/>
              <a:t>Referat/oppfølgingspunkt frå møte </a:t>
            </a:r>
          </a:p>
          <a:p>
            <a:pPr marL="0" lvl="0" indent="0">
              <a:buNone/>
            </a:pPr>
            <a:r>
              <a:rPr lang="nn-NO" sz="6400" dirty="0" smtClean="0"/>
              <a:t>     Situasjonsbilde:</a:t>
            </a:r>
          </a:p>
          <a:p>
            <a:pPr lvl="0"/>
            <a:r>
              <a:rPr lang="nn-NO" sz="6400" dirty="0" smtClean="0"/>
              <a:t>Status kommunar smittesituasjon/testing/vaksinasjon: Ørsta v/ Kommuneoverlege Unni Natås, Vanylven v/ kommuneoverlege Cecilie Oppedal, Sande v/ kommuneoverlege Asta Sileikiene, Ulstein v/kommuneoverlege Norunn Kirkebø Elde, Volda v/kommuneoverlege Inger Lise Kaldhol, Herøy, v/ smittevern overlege Bjørn Martin Aasen, Hareid v/ kommuneoverlege Karsten Vingen</a:t>
            </a:r>
          </a:p>
          <a:p>
            <a:pPr lvl="0"/>
            <a:r>
              <a:rPr lang="nn-NO" sz="6400" dirty="0" smtClean="0"/>
              <a:t>Status helseføretak v/Mona Ryste</a:t>
            </a:r>
          </a:p>
          <a:p>
            <a:pPr marL="0" lvl="0" indent="0">
              <a:buNone/>
            </a:pPr>
            <a:r>
              <a:rPr lang="nn-NO" sz="6400" dirty="0" smtClean="0"/>
              <a:t>     Spørsmålsrunde og gjensidig informasjonsutveksling:</a:t>
            </a:r>
          </a:p>
          <a:p>
            <a:pPr marL="0" lvl="0" indent="0">
              <a:buNone/>
            </a:pPr>
            <a:r>
              <a:rPr lang="nn-NO" sz="6400" dirty="0" smtClean="0"/>
              <a:t>     Aksjon/tiltak: Korleis kan vi </a:t>
            </a:r>
            <a:r>
              <a:rPr lang="nn-NO" sz="6400" dirty="0" err="1" smtClean="0"/>
              <a:t>bistå</a:t>
            </a:r>
            <a:r>
              <a:rPr lang="nn-NO" sz="6400" dirty="0" smtClean="0"/>
              <a:t> kvarandre, fordeling av arbeidsoppgåver</a:t>
            </a:r>
          </a:p>
          <a:p>
            <a:r>
              <a:rPr lang="nn-NO" sz="6400" dirty="0" err="1" smtClean="0"/>
              <a:t>Smittvernutstyr</a:t>
            </a:r>
            <a:r>
              <a:rPr lang="nn-NO" sz="6400" dirty="0" smtClean="0"/>
              <a:t>                   </a:t>
            </a:r>
          </a:p>
          <a:p>
            <a:pPr lvl="0"/>
            <a:r>
              <a:rPr lang="nn-NO" sz="6400" dirty="0" smtClean="0"/>
              <a:t>Tidspunkt for neste møte 20. januar kl. 1000?</a:t>
            </a:r>
          </a:p>
          <a:p>
            <a:pPr marL="0" indent="0">
              <a:buNone/>
            </a:pPr>
            <a:endParaRPr lang="nn-NO" sz="6400" dirty="0"/>
          </a:p>
        </p:txBody>
      </p:sp>
    </p:spTree>
    <p:extLst>
      <p:ext uri="{BB962C8B-B14F-4D97-AF65-F5344CB8AC3E}">
        <p14:creationId xmlns:p14="http://schemas.microsoft.com/office/powerpoint/2010/main" val="338606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Mål med samarbeidsmøte</a:t>
            </a:r>
            <a:endParaRPr lang="nb-NO" dirty="0"/>
          </a:p>
        </p:txBody>
      </p:sp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n-NO" sz="3600" b="1" dirty="0" smtClean="0"/>
              <a:t>Status og informasjon/erfaringsutveksling mellom kommunane og helseføretaket, risikovurdering og identifisere tiltak på tvers for å sikre eit godt og forsvarleg tilbod til pasientane våre.</a:t>
            </a:r>
          </a:p>
          <a:p>
            <a:endParaRPr lang="nb-NO" dirty="0"/>
          </a:p>
        </p:txBody>
      </p:sp>
      <p:pic>
        <p:nvPicPr>
          <p:cNvPr id="1031" name="Bild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334963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Bilde 2" descr="orsta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63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Bilde 3" descr="ulstein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Bilde 4" descr="1514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0"/>
            <a:ext cx="334963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Bilde 5" descr="1511"/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e 6" descr="hareid"/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27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e 7" descr="1515"/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714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2552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2971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3390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35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 smtClean="0"/>
              <a:t>Covid</a:t>
            </a:r>
            <a:r>
              <a:rPr lang="nn-NO" dirty="0" smtClean="0"/>
              <a:t> 19 - Status </a:t>
            </a:r>
            <a:endParaRPr lang="nn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 smtClean="0"/>
              <a:t>Mona Ryste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38904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Covid</a:t>
            </a:r>
            <a:r>
              <a:rPr lang="nb-NO" dirty="0" smtClean="0"/>
              <a:t> 19 </a:t>
            </a:r>
            <a:br>
              <a:rPr lang="nb-NO" dirty="0" smtClean="0"/>
            </a:br>
            <a:r>
              <a:rPr lang="nb-NO" dirty="0" smtClean="0"/>
              <a:t>Status HMR  </a:t>
            </a:r>
            <a:r>
              <a:rPr lang="nb-NO" smtClean="0"/>
              <a:t>- 05.01</a:t>
            </a:r>
            <a:r>
              <a:rPr lang="nb-NO" dirty="0" smtClean="0"/>
              <a:t>. 2021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nb-NO" b="1" dirty="0" smtClean="0">
                <a:effectLst/>
              </a:rPr>
              <a:t>Oppdaterte tal på koronasituasjonen i Helse Møre og Romsdal</a:t>
            </a:r>
            <a:endParaRPr lang="nb-NO" dirty="0" smtClean="0">
              <a:effectLst/>
            </a:endParaRPr>
          </a:p>
          <a:p>
            <a:pPr marL="0" indent="0">
              <a:buNone/>
            </a:pPr>
            <a:endParaRPr lang="nb-NO" dirty="0" smtClean="0">
              <a:effectLst/>
            </a:endParaRPr>
          </a:p>
          <a:p>
            <a:r>
              <a:rPr lang="nb-NO" dirty="0" smtClean="0">
                <a:effectLst/>
              </a:rPr>
              <a:t>Antall innlagte pasienter med Covid-19: </a:t>
            </a:r>
            <a:r>
              <a:rPr lang="nb-NO" dirty="0"/>
              <a:t>7</a:t>
            </a:r>
            <a:endParaRPr lang="nb-NO" dirty="0" smtClean="0">
              <a:effectLst/>
            </a:endParaRPr>
          </a:p>
          <a:p>
            <a:pPr marL="0" indent="0">
              <a:buNone/>
            </a:pPr>
            <a:r>
              <a:rPr lang="nb-NO" dirty="0" smtClean="0"/>
              <a:t>- Ålesund sjukehus: 1</a:t>
            </a:r>
          </a:p>
          <a:p>
            <a:pPr>
              <a:buFontTx/>
              <a:buChar char="-"/>
            </a:pPr>
            <a:r>
              <a:rPr lang="nb-NO" dirty="0" smtClean="0">
                <a:effectLst/>
              </a:rPr>
              <a:t>Kristiansund sjukehus: 0</a:t>
            </a:r>
          </a:p>
          <a:p>
            <a:pPr>
              <a:buFontTx/>
              <a:buChar char="-"/>
            </a:pPr>
            <a:r>
              <a:rPr lang="nb-NO" dirty="0" smtClean="0"/>
              <a:t>Molde sjukehus: 6</a:t>
            </a:r>
          </a:p>
          <a:p>
            <a:pPr>
              <a:buFontTx/>
              <a:buChar char="-"/>
            </a:pPr>
            <a:r>
              <a:rPr lang="nb-NO" dirty="0" smtClean="0">
                <a:effectLst/>
              </a:rPr>
              <a:t>Volda sjukehus: </a:t>
            </a:r>
            <a:r>
              <a:rPr lang="nb-NO" dirty="0"/>
              <a:t>0</a:t>
            </a:r>
            <a:endParaRPr lang="nb-NO" dirty="0" smtClean="0">
              <a:effectLst/>
            </a:endParaRPr>
          </a:p>
          <a:p>
            <a:pPr marL="0" indent="0">
              <a:buNone/>
            </a:pPr>
            <a:endParaRPr lang="nb-NO" dirty="0" smtClean="0">
              <a:effectLst/>
            </a:endParaRPr>
          </a:p>
          <a:p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nn-NO" b="1" dirty="0" smtClean="0"/>
              <a:t>Tilsett testa positivt i Molde:</a:t>
            </a:r>
          </a:p>
          <a:p>
            <a:pPr marL="0" indent="0">
              <a:buNone/>
            </a:pPr>
            <a:r>
              <a:rPr lang="nn-NO" dirty="0" smtClean="0"/>
              <a:t>I samband med siste utbrotet i Molde kommune har også ein tilsett på sjukehuset testa positivt på koronavirus. Etter intern </a:t>
            </a:r>
            <a:r>
              <a:rPr lang="nn-NO" dirty="0" err="1" smtClean="0"/>
              <a:t>smittesporing</a:t>
            </a:r>
            <a:r>
              <a:rPr lang="nn-NO" dirty="0" smtClean="0"/>
              <a:t> og kartlegging av denne personen sine </a:t>
            </a:r>
            <a:r>
              <a:rPr lang="nn-NO" dirty="0"/>
              <a:t>n</a:t>
            </a:r>
            <a:r>
              <a:rPr lang="nn-NO" dirty="0" smtClean="0"/>
              <a:t>ærkontaktar, er ti pasientar og fem tilsette no sett i karantene. Det er ikkje mistenkt at den tilsette er smitta på jobb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89438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14301"/>
            <a:ext cx="10515600" cy="873578"/>
          </a:xfrm>
        </p:spPr>
        <p:txBody>
          <a:bodyPr/>
          <a:lstStyle/>
          <a:p>
            <a:r>
              <a:rPr lang="nn-NO" dirty="0" smtClean="0"/>
              <a:t>Forsyning av kritiske produkt 04.01</a:t>
            </a:r>
            <a:endParaRPr lang="nn-NO" dirty="0"/>
          </a:p>
        </p:txBody>
      </p:sp>
      <p:sp>
        <p:nvSpPr>
          <p:cNvPr id="5" name="Rektangel 4"/>
          <p:cNvSpPr/>
          <p:nvPr/>
        </p:nvSpPr>
        <p:spPr>
          <a:xfrm>
            <a:off x="9470570" y="3105835"/>
            <a:ext cx="253092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dirty="0" err="1"/>
              <a:t>Smittevernutstyr</a:t>
            </a:r>
            <a:r>
              <a:rPr lang="nn-NO" dirty="0"/>
              <a:t>: </a:t>
            </a:r>
            <a:r>
              <a:rPr lang="nn-NO" dirty="0" err="1"/>
              <a:t>Hansker</a:t>
            </a:r>
            <a:r>
              <a:rPr lang="nn-NO" dirty="0"/>
              <a:t>, lang mansjett, </a:t>
            </a:r>
            <a:r>
              <a:rPr lang="nn-NO" dirty="0" err="1"/>
              <a:t>nitril</a:t>
            </a:r>
            <a:r>
              <a:rPr lang="nn-NO" dirty="0"/>
              <a:t>: RØD status </a:t>
            </a:r>
          </a:p>
          <a:p>
            <a:r>
              <a:rPr lang="nn-NO" dirty="0" err="1"/>
              <a:t>Stellefrakker</a:t>
            </a:r>
            <a:r>
              <a:rPr lang="nn-NO" dirty="0"/>
              <a:t>: GUL status. </a:t>
            </a:r>
          </a:p>
          <a:p>
            <a:r>
              <a:rPr lang="nn-NO" dirty="0" err="1"/>
              <a:t>Øvrig</a:t>
            </a:r>
            <a:r>
              <a:rPr lang="nn-NO" dirty="0"/>
              <a:t> utstyr: GRØNN 	</a:t>
            </a:r>
          </a:p>
          <a:p>
            <a:r>
              <a:rPr lang="nn-NO" dirty="0"/>
              <a:t>	</a:t>
            </a:r>
          </a:p>
          <a:p>
            <a:endParaRPr lang="nn-NO" dirty="0"/>
          </a:p>
        </p:txBody>
      </p:sp>
      <p:pic>
        <p:nvPicPr>
          <p:cNvPr id="6" name="Plassholder for innhold 5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8675" y="906379"/>
            <a:ext cx="7683002" cy="527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26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HMR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293341"/>
            <a:ext cx="5181600" cy="488362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n-NO" u="sng" dirty="0" smtClean="0"/>
              <a:t>Klinisk arbeid:</a:t>
            </a:r>
          </a:p>
          <a:p>
            <a:pPr lvl="0"/>
            <a:r>
              <a:rPr lang="nb-NO" dirty="0"/>
              <a:t>Ingen nye tiltak utover </a:t>
            </a:r>
            <a:r>
              <a:rPr lang="nb-NO" dirty="0" err="1"/>
              <a:t>dei</a:t>
            </a:r>
            <a:r>
              <a:rPr lang="nb-NO" dirty="0"/>
              <a:t> som er innført</a:t>
            </a:r>
          </a:p>
          <a:p>
            <a:pPr lvl="0"/>
            <a:r>
              <a:rPr lang="nb-NO" dirty="0"/>
              <a:t>F</a:t>
            </a:r>
            <a:r>
              <a:rPr lang="nb-NO" dirty="0" smtClean="0"/>
              <a:t>okus </a:t>
            </a:r>
            <a:r>
              <a:rPr lang="nb-NO" dirty="0"/>
              <a:t>på å </a:t>
            </a:r>
            <a:r>
              <a:rPr lang="nb-NO" dirty="0" err="1"/>
              <a:t>auke</a:t>
            </a:r>
            <a:r>
              <a:rPr lang="nb-NO" dirty="0"/>
              <a:t> </a:t>
            </a:r>
            <a:r>
              <a:rPr lang="nb-NO" dirty="0" err="1"/>
              <a:t>tilbodet</a:t>
            </a:r>
            <a:r>
              <a:rPr lang="nb-NO" dirty="0"/>
              <a:t> om video- og </a:t>
            </a:r>
            <a:r>
              <a:rPr lang="nb-NO" dirty="0" err="1"/>
              <a:t>telefonkonsultasjonar</a:t>
            </a:r>
            <a:endParaRPr lang="nb-NO" dirty="0"/>
          </a:p>
          <a:p>
            <a:pPr lvl="0"/>
            <a:r>
              <a:rPr lang="nb-NO" dirty="0"/>
              <a:t>Klinisk personell kan reise mellom sjukehusa (døme: dialyse, kreft mm), men det skal </a:t>
            </a:r>
            <a:r>
              <a:rPr lang="nb-NO" dirty="0" err="1"/>
              <a:t>vere</a:t>
            </a:r>
            <a:r>
              <a:rPr lang="nb-NO" dirty="0"/>
              <a:t> relatert til nødvendig klinisk </a:t>
            </a:r>
            <a:r>
              <a:rPr lang="nb-NO" dirty="0" smtClean="0"/>
              <a:t>arbeid</a:t>
            </a:r>
          </a:p>
          <a:p>
            <a:pPr fontAlgn="ctr"/>
            <a:r>
              <a:rPr lang="nb-NO" dirty="0"/>
              <a:t>Maksimalt antall </a:t>
            </a:r>
            <a:r>
              <a:rPr lang="nb-NO" dirty="0" err="1" smtClean="0"/>
              <a:t>deltakarar</a:t>
            </a:r>
            <a:r>
              <a:rPr lang="nb-NO" dirty="0" smtClean="0"/>
              <a:t> </a:t>
            </a:r>
            <a:r>
              <a:rPr lang="nb-NO" dirty="0"/>
              <a:t>på fysiske møter internt og ekstern gruppebehandling (pasienter) settes til 10 personer</a:t>
            </a:r>
          </a:p>
          <a:p>
            <a:pPr marL="0" indent="0" fontAlgn="ctr">
              <a:buNone/>
            </a:pPr>
            <a:endParaRPr lang="nb-NO" dirty="0"/>
          </a:p>
          <a:p>
            <a:pPr lvl="0"/>
            <a:endParaRPr lang="nb-NO" dirty="0"/>
          </a:p>
          <a:p>
            <a:endParaRPr lang="nn-NO" dirty="0" smtClean="0"/>
          </a:p>
          <a:p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304800"/>
            <a:ext cx="5181600" cy="58721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n-NO" u="sng" dirty="0" smtClean="0"/>
              <a:t>Fysiske møte skal </a:t>
            </a:r>
            <a:r>
              <a:rPr lang="nn-NO" u="sng" dirty="0" err="1" smtClean="0"/>
              <a:t>begrensast</a:t>
            </a:r>
            <a:r>
              <a:rPr lang="nn-NO" u="sng" dirty="0" smtClean="0"/>
              <a:t>:</a:t>
            </a:r>
          </a:p>
          <a:p>
            <a:r>
              <a:rPr lang="nn-NO" dirty="0" smtClean="0"/>
              <a:t>Morgonmøte, fagmøte leiarmøte </a:t>
            </a:r>
            <a:r>
              <a:rPr lang="nn-NO" dirty="0" err="1" smtClean="0"/>
              <a:t>osb</a:t>
            </a:r>
            <a:r>
              <a:rPr lang="nn-NO" dirty="0" smtClean="0"/>
              <a:t> digitalt</a:t>
            </a:r>
          </a:p>
          <a:p>
            <a:r>
              <a:rPr lang="nn-NO" dirty="0" smtClean="0"/>
              <a:t>Eksterne kurs særs strengt</a:t>
            </a:r>
          </a:p>
          <a:p>
            <a:r>
              <a:rPr lang="nn-NO" dirty="0" smtClean="0"/>
              <a:t>Klinisk personell kan reise mellom sjukehusa (døme: dialyse, kreft mm), men det skal vere relatert til nødvendig klinisk arbeid</a:t>
            </a:r>
          </a:p>
          <a:p>
            <a:r>
              <a:rPr lang="nn-NO" u="sng" dirty="0" err="1" smtClean="0"/>
              <a:t>Adm</a:t>
            </a:r>
            <a:r>
              <a:rPr lang="nn-NO" u="sng" dirty="0" smtClean="0"/>
              <a:t>./stab/</a:t>
            </a:r>
          </a:p>
          <a:p>
            <a:r>
              <a:rPr lang="nn-NO" dirty="0" smtClean="0"/>
              <a:t>Alle som kan, skal som hovudregel ha heimekontor til 18.01.21</a:t>
            </a:r>
          </a:p>
          <a:p>
            <a:r>
              <a:rPr lang="nn-NO" dirty="0" smtClean="0"/>
              <a:t>Reiser mellom sjukehusa for leiarar og stab skal vi unngå så langt som råd no framover. </a:t>
            </a:r>
          </a:p>
          <a:p>
            <a:pPr fontAlgn="ctr"/>
            <a:r>
              <a:rPr lang="nn-NO" dirty="0" smtClean="0"/>
              <a:t>Maksimalt </a:t>
            </a:r>
            <a:r>
              <a:rPr lang="nn-NO" dirty="0" err="1" smtClean="0"/>
              <a:t>antall</a:t>
            </a:r>
            <a:r>
              <a:rPr lang="nn-NO" dirty="0" smtClean="0"/>
              <a:t> deltakarar på fysiske møter internt </a:t>
            </a:r>
            <a:r>
              <a:rPr lang="nn-NO" dirty="0" err="1" smtClean="0"/>
              <a:t>settes</a:t>
            </a:r>
            <a:r>
              <a:rPr lang="nn-NO" dirty="0" smtClean="0"/>
              <a:t> til 10 personer</a:t>
            </a:r>
          </a:p>
          <a:p>
            <a:pPr marL="0" indent="0" fontAlgn="ctr">
              <a:buNone/>
            </a:pPr>
            <a:r>
              <a:rPr lang="nn-NO" u="sng" dirty="0" smtClean="0"/>
              <a:t>Securitas Volda sjukehus</a:t>
            </a:r>
          </a:p>
          <a:p>
            <a:pPr marL="0" indent="0" fontAlgn="ctr">
              <a:buNone/>
            </a:pPr>
            <a:r>
              <a:rPr lang="nn-NO" dirty="0" smtClean="0"/>
              <a:t>Til stades vekedagane frå 0700 - 2100</a:t>
            </a:r>
          </a:p>
          <a:p>
            <a:pPr fontAlgn="ctr"/>
            <a:endParaRPr lang="nb-NO" dirty="0"/>
          </a:p>
          <a:p>
            <a:endParaRPr lang="nb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406864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Kan denne meldinga gå til fastlegane/legevaktslegane?</a:t>
            </a:r>
            <a:endParaRPr lang="nn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Pasientar</a:t>
            </a:r>
            <a:r>
              <a:rPr lang="nb-NO" dirty="0"/>
              <a:t> som vert sendt til </a:t>
            </a:r>
            <a:r>
              <a:rPr lang="nb-NO" dirty="0" smtClean="0"/>
              <a:t>ØH-</a:t>
            </a:r>
            <a:r>
              <a:rPr lang="nb-NO" dirty="0" err="1" smtClean="0"/>
              <a:t>røntgenundersøkingar</a:t>
            </a:r>
            <a:r>
              <a:rPr lang="nb-NO" dirty="0" smtClean="0"/>
              <a:t> </a:t>
            </a:r>
            <a:r>
              <a:rPr lang="nb-NO" dirty="0"/>
              <a:t>må </a:t>
            </a:r>
            <a:r>
              <a:rPr lang="nb-NO" dirty="0" err="1"/>
              <a:t>informerast</a:t>
            </a:r>
            <a:r>
              <a:rPr lang="nb-NO" dirty="0"/>
              <a:t> om at </a:t>
            </a:r>
            <a:r>
              <a:rPr lang="nb-NO" dirty="0" err="1"/>
              <a:t>dei</a:t>
            </a:r>
            <a:r>
              <a:rPr lang="nb-NO" dirty="0"/>
              <a:t> </a:t>
            </a:r>
            <a:r>
              <a:rPr lang="nb-NO" dirty="0" err="1"/>
              <a:t>ikkje</a:t>
            </a:r>
            <a:r>
              <a:rPr lang="nb-NO" dirty="0"/>
              <a:t> får ta med seg </a:t>
            </a:r>
            <a:r>
              <a:rPr lang="nb-NO" dirty="0" err="1"/>
              <a:t>pårørande</a:t>
            </a:r>
            <a:r>
              <a:rPr lang="nb-NO" dirty="0"/>
              <a:t> inn på sjukehuset. </a:t>
            </a:r>
          </a:p>
          <a:p>
            <a:r>
              <a:rPr lang="nb-NO" dirty="0"/>
              <a:t>Det er kun små barn og </a:t>
            </a:r>
            <a:r>
              <a:rPr lang="nb-NO" dirty="0" err="1"/>
              <a:t>pasientar</a:t>
            </a:r>
            <a:r>
              <a:rPr lang="nb-NO" dirty="0"/>
              <a:t> som </a:t>
            </a:r>
            <a:r>
              <a:rPr lang="nb-NO" dirty="0" err="1"/>
              <a:t>ikkje</a:t>
            </a:r>
            <a:r>
              <a:rPr lang="nb-NO" dirty="0"/>
              <a:t> klarer seg </a:t>
            </a:r>
            <a:r>
              <a:rPr lang="nb-NO" dirty="0" err="1"/>
              <a:t>sjølv</a:t>
            </a:r>
            <a:r>
              <a:rPr lang="nb-NO" dirty="0"/>
              <a:t> som får ta med seg </a:t>
            </a:r>
            <a:r>
              <a:rPr lang="nb-NO" dirty="0" err="1"/>
              <a:t>pårørande</a:t>
            </a:r>
            <a:r>
              <a:rPr lang="nb-NO" dirty="0"/>
              <a:t> inn på sjukehuset, og då kun </a:t>
            </a:r>
            <a:r>
              <a:rPr lang="nb-NO" dirty="0" err="1"/>
              <a:t>ein</a:t>
            </a:r>
            <a:r>
              <a:rPr lang="nb-NO" dirty="0"/>
              <a:t>. Dette er for å </a:t>
            </a:r>
            <a:r>
              <a:rPr lang="nb-NO" dirty="0" smtClean="0"/>
              <a:t>avgrense </a:t>
            </a:r>
            <a:r>
              <a:rPr lang="nb-NO" dirty="0" err="1" smtClean="0"/>
              <a:t>talet</a:t>
            </a:r>
            <a:r>
              <a:rPr lang="nb-NO" dirty="0" smtClean="0"/>
              <a:t> </a:t>
            </a:r>
            <a:r>
              <a:rPr lang="nb-NO" dirty="0" err="1"/>
              <a:t>besøkande</a:t>
            </a:r>
            <a:r>
              <a:rPr lang="nb-NO" dirty="0"/>
              <a:t> til sjukehuset under covid-19 pandemien.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93042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HMN">
      <a:dk1>
        <a:srgbClr val="000000"/>
      </a:dk1>
      <a:lt1>
        <a:srgbClr val="FFFFFF"/>
      </a:lt1>
      <a:dk2>
        <a:srgbClr val="003283"/>
      </a:dk2>
      <a:lt2>
        <a:srgbClr val="E8F0FA"/>
      </a:lt2>
      <a:accent1>
        <a:srgbClr val="81A9E1"/>
      </a:accent1>
      <a:accent2>
        <a:srgbClr val="BD0C2E"/>
      </a:accent2>
      <a:accent3>
        <a:srgbClr val="E3A610"/>
      </a:accent3>
      <a:accent4>
        <a:srgbClr val="5C3228"/>
      </a:accent4>
      <a:accent5>
        <a:srgbClr val="6B9B3A"/>
      </a:accent5>
      <a:accent6>
        <a:srgbClr val="8D6959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marbeidsmøte" id="{C1CEA278-E0A6-4955-8A90-7753843B9DEB}" vid="{736533EA-3069-4F4E-B8EA-BBD648B2ED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B34C8F05B41D48AAEFEFC577FE0F14" ma:contentTypeVersion="23" ma:contentTypeDescription="Opprett et nytt dokument." ma:contentTypeScope="" ma:versionID="d75d326f0de67eef4567bc62bd61c764">
  <xsd:schema xmlns:xsd="http://www.w3.org/2001/XMLSchema" xmlns:xs="http://www.w3.org/2001/XMLSchema" xmlns:p="http://schemas.microsoft.com/office/2006/metadata/properties" xmlns:ns1="http://schemas.microsoft.com/sharepoint/v3" xmlns:ns2="12780d3b-d4ae-4143-bb65-a95475b83662" targetNamespace="http://schemas.microsoft.com/office/2006/metadata/properties" ma:root="true" ma:fieldsID="1cbcde35f4dbfc1817f89f87e07082a3" ns1:_="" ns2:_="">
    <xsd:import namespace="http://schemas.microsoft.com/sharepoint/v3"/>
    <xsd:import namespace="12780d3b-d4ae-4143-bb65-a95475b8366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80d3b-d4ae-4143-bb65-a95475b8366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0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7d45f2b7-b0ce-49c3-b7e2-45f18d8cd76b}" ma:internalName="TaxCatchAll" ma:showField="CatchAllData" ma:web="12780d3b-d4ae-4143-bb65-a95475b836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7d45f2b7-b0ce-49c3-b7e2-45f18d8cd76b}" ma:internalName="TaxCatchAllLabel" ma:readOnly="true" ma:showField="CatchAllDataLabel" ma:web="12780d3b-d4ae-4143-bb65-a95475b836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4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TaxKeywordTaxHTField xmlns="12780d3b-d4ae-4143-bb65-a95475b83662">
      <Terms xmlns="http://schemas.microsoft.com/office/infopath/2007/PartnerControls"/>
    </TaxKeywordTaxHTField>
    <TaxCatchAll xmlns="12780d3b-d4ae-4143-bb65-a95475b83662"/>
    <PublishingExpirationDate xmlns="http://schemas.microsoft.com/sharepoint/v3" xsi:nil="true"/>
    <PublishingStartDate xmlns="http://schemas.microsoft.com/sharepoint/v3" xsi:nil="true"/>
    <FNSPRollUpIngress xmlns="12780d3b-d4ae-4143-bb65-a95475b8366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683DAD-9639-4556-B6AE-F8C4F3942733}"/>
</file>

<file path=customXml/itemProps2.xml><?xml version="1.0" encoding="utf-8"?>
<ds:datastoreItem xmlns:ds="http://schemas.openxmlformats.org/officeDocument/2006/customXml" ds:itemID="{6DF39322-6F22-4CFE-97E0-9BDB5B230194}"/>
</file>

<file path=customXml/itemProps3.xml><?xml version="1.0" encoding="utf-8"?>
<ds:datastoreItem xmlns:ds="http://schemas.openxmlformats.org/officeDocument/2006/customXml" ds:itemID="{36AD8804-D8E0-4D32-82E4-202AF9600B46}"/>
</file>

<file path=docProps/app.xml><?xml version="1.0" encoding="utf-8"?>
<Properties xmlns="http://schemas.openxmlformats.org/officeDocument/2006/extended-properties" xmlns:vt="http://schemas.openxmlformats.org/officeDocument/2006/docPropsVTypes">
  <Template>Samarbeidsmøte</Template>
  <TotalTime>5899</TotalTime>
  <Words>937</Words>
  <Application>Microsoft Office PowerPoint</Application>
  <PresentationFormat>Widescreen</PresentationFormat>
  <Paragraphs>102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1_Office-tema</vt:lpstr>
      <vt:lpstr>Samarbeidsmøte mellom Sju-stjerna og helseføretaket</vt:lpstr>
      <vt:lpstr>Møtedeltakarar</vt:lpstr>
      <vt:lpstr>Agenda</vt:lpstr>
      <vt:lpstr>Mål med samarbeidsmøte</vt:lpstr>
      <vt:lpstr>Covid 19 - Status </vt:lpstr>
      <vt:lpstr>Covid 19  Status HMR  - 05.01. 2021 </vt:lpstr>
      <vt:lpstr>Forsyning av kritiske produkt 04.01</vt:lpstr>
      <vt:lpstr>HMR</vt:lpstr>
      <vt:lpstr>Kan denne meldinga gå til fastlegane/legevaktslegane?</vt:lpstr>
      <vt:lpstr>Trygt å vere pasient i Helse Møre og Romsdal</vt:lpstr>
      <vt:lpstr>Vaksinasjon  </vt:lpstr>
    </vt:vector>
  </TitlesOfParts>
  <Company>Helse Midt-Norge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Samarbeidsmøte mellom Sju-stjerna og helseføretaket</dc:title>
  <dc:creator>Ryste, Mona</dc:creator>
  <cp:keywords/>
  <cp:lastModifiedBy>Ryste, Mona</cp:lastModifiedBy>
  <cp:revision>256</cp:revision>
  <cp:lastPrinted>2020-12-09T07:15:05Z</cp:lastPrinted>
  <dcterms:created xsi:type="dcterms:W3CDTF">2020-03-16T14:00:59Z</dcterms:created>
  <dcterms:modified xsi:type="dcterms:W3CDTF">2021-01-06T11:13:15Z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0x01010086B34C8F05B41D48AAEFEFC577FE0F14</vt:lpwstr>
  </property>
  <property fmtid="{D5CDD505-2E9C-101B-9397-08002B2CF9AE}" pid="3" name="TaxKeyword">
    <vt:lpwstr/>
  </property>
</Properties>
</file>