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tiff" ContentType="image/tiff"/>
  <Default Extension="JPG" ContentType="image/jpeg"/>
  <Override PartName="/ppt/diagrams/data1.xml" ContentType="application/vnd.openxmlformats-officedocument.drawingml.diagramData+xml"/>
  <Override PartName="/ppt/diagrams/data4.xml" ContentType="application/vnd.openxmlformats-officedocument.drawingml.diagramData+xml"/>
  <Override PartName="/ppt/diagrams/data3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46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50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4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51.xml" ContentType="application/vnd.openxmlformats-officedocument.presentationml.slide+xml"/>
  <Override PartName="/ppt/slides/slide8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29.xml" ContentType="application/vnd.openxmlformats-officedocument.presentationml.slide+xml"/>
  <Override PartName="/ppt/slides/slide5.xml" ContentType="application/vnd.openxmlformats-officedocument.presentationml.slide+xml"/>
  <Override PartName="/ppt/slides/slide31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8.xml" ContentType="application/vnd.openxmlformats-officedocument.presentationml.slide+xml"/>
  <Override PartName="/ppt/slides/slide47.xml" ContentType="application/vnd.openxmlformats-officedocument.presentationml.slide+xml"/>
  <Override PartName="/ppt/slides/slide38.xml" ContentType="application/vnd.openxmlformats-officedocument.presentationml.slide+xml"/>
  <Override PartName="/ppt/slides/slide30.xml" ContentType="application/vnd.openxmlformats-officedocument.presentationml.slide+xml"/>
  <Override PartName="/ppt/slides/slide35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4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notesMasters/notesMaster1.xml" ContentType="application/vnd.openxmlformats-officedocument.presentationml.notesMaster+xml"/>
  <Override PartName="/ppt/diagrams/drawing2.xml" ContentType="application/vnd.ms-office.drawingml.diagramDrawing+xml"/>
  <Override PartName="/ppt/diagrams/colors2.xml" ContentType="application/vnd.openxmlformats-officedocument.drawingml.diagramColors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theme/theme1.xml" ContentType="application/vnd.openxmlformats-officedocument.theme+xml"/>
  <Override PartName="/ppt/theme/theme2.xml" ContentType="application/vnd.openxmlformats-officedocument.theme+xml"/>
  <Override PartName="/ppt/diagrams/drawing4.xml" ContentType="application/vnd.ms-office.drawingml.diagramDrawing+xml"/>
  <Override PartName="/ppt/diagrams/colors4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4.xml" ContentType="application/vnd.openxmlformats-officedocument.drawingml.diagramLayout+xml"/>
  <Override PartName="/ppt/diagrams/layout3.xml" ContentType="application/vnd.openxmlformats-officedocument.drawingml.diagramLayout+xml"/>
  <Override PartName="/ppt/diagrams/drawing3.xml" ContentType="application/vnd.ms-office.drawingml.diagramDrawing+xml"/>
  <Override PartName="/ppt/diagrams/colors3.xml" ContentType="application/vnd.openxmlformats-officedocument.drawingml.diagramColors+xml"/>
  <Override PartName="/ppt/diagrams/quickStyle3.xml" ContentType="application/vnd.openxmlformats-officedocument.drawingml.diagramStyl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gs/tag2.xml" ContentType="application/vnd.openxmlformats-officedocument.presentationml.tag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1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4"/>
  </p:sldMasterIdLst>
  <p:notesMasterIdLst>
    <p:notesMasterId r:id="rId56"/>
  </p:notesMasterIdLst>
  <p:sldIdLst>
    <p:sldId id="257" r:id="rId5"/>
    <p:sldId id="273" r:id="rId6"/>
    <p:sldId id="274" r:id="rId7"/>
    <p:sldId id="260" r:id="rId8"/>
    <p:sldId id="271" r:id="rId9"/>
    <p:sldId id="275" r:id="rId10"/>
    <p:sldId id="276" r:id="rId11"/>
    <p:sldId id="277" r:id="rId12"/>
    <p:sldId id="270" r:id="rId13"/>
    <p:sldId id="279" r:id="rId14"/>
    <p:sldId id="278" r:id="rId15"/>
    <p:sldId id="280" r:id="rId16"/>
    <p:sldId id="287" r:id="rId17"/>
    <p:sldId id="288" r:id="rId18"/>
    <p:sldId id="289" r:id="rId19"/>
    <p:sldId id="290" r:id="rId20"/>
    <p:sldId id="291" r:id="rId21"/>
    <p:sldId id="292" r:id="rId22"/>
    <p:sldId id="293" r:id="rId23"/>
    <p:sldId id="294" r:id="rId24"/>
    <p:sldId id="295" r:id="rId25"/>
    <p:sldId id="296" r:id="rId26"/>
    <p:sldId id="297" r:id="rId27"/>
    <p:sldId id="298" r:id="rId28"/>
    <p:sldId id="299" r:id="rId29"/>
    <p:sldId id="300" r:id="rId30"/>
    <p:sldId id="301" r:id="rId31"/>
    <p:sldId id="302" r:id="rId32"/>
    <p:sldId id="303" r:id="rId33"/>
    <p:sldId id="304" r:id="rId34"/>
    <p:sldId id="305" r:id="rId35"/>
    <p:sldId id="306" r:id="rId36"/>
    <p:sldId id="307" r:id="rId37"/>
    <p:sldId id="308" r:id="rId38"/>
    <p:sldId id="309" r:id="rId39"/>
    <p:sldId id="310" r:id="rId40"/>
    <p:sldId id="311" r:id="rId41"/>
    <p:sldId id="283" r:id="rId42"/>
    <p:sldId id="312" r:id="rId43"/>
    <p:sldId id="313" r:id="rId44"/>
    <p:sldId id="314" r:id="rId45"/>
    <p:sldId id="315" r:id="rId46"/>
    <p:sldId id="316" r:id="rId47"/>
    <p:sldId id="317" r:id="rId48"/>
    <p:sldId id="318" r:id="rId49"/>
    <p:sldId id="319" r:id="rId50"/>
    <p:sldId id="320" r:id="rId51"/>
    <p:sldId id="321" r:id="rId52"/>
    <p:sldId id="284" r:id="rId53"/>
    <p:sldId id="285" r:id="rId54"/>
    <p:sldId id="286" r:id="rId55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110"/>
    <p:restoredTop sz="94674"/>
  </p:normalViewPr>
  <p:slideViewPr>
    <p:cSldViewPr snapToGrid="0" snapToObjects="1">
      <p:cViewPr varScale="1">
        <p:scale>
          <a:sx n="93" d="100"/>
          <a:sy n="93" d="100"/>
        </p:scale>
        <p:origin x="102" y="4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image" Target="../media/image44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image" Target="../media/image44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F2F2E0-4ACD-4A1D-94BA-E45A1D73D58F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9D57FA34-F846-4E66-BF2F-01FD2DCFB0A8}" type="pres">
      <dgm:prSet presAssocID="{A3F2F2E0-4ACD-4A1D-94BA-E45A1D73D58F}" presName="compositeShape" presStyleCnt="0">
        <dgm:presLayoutVars>
          <dgm:chMax val="7"/>
          <dgm:dir/>
          <dgm:resizeHandles val="exact"/>
        </dgm:presLayoutVars>
      </dgm:prSet>
      <dgm:spPr/>
    </dgm:pt>
  </dgm:ptLst>
  <dgm:cxnLst>
    <dgm:cxn modelId="{3003AED4-94AA-43CA-B38E-8529B6F7D5AA}" type="presOf" srcId="{A3F2F2E0-4ACD-4A1D-94BA-E45A1D73D58F}" destId="{9D57FA34-F846-4E66-BF2F-01FD2DCFB0A8}" srcOrd="0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349BA2-F268-4BFC-90BE-54CA3771282E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57414453-4C8F-4A96-826D-C3CDBBB6AE11}">
      <dgm:prSet phldrT="[Tekst]"/>
      <dgm:spPr/>
      <dgm:t>
        <a:bodyPr/>
        <a:lstStyle/>
        <a:p>
          <a:r>
            <a:rPr lang="nb-NO" dirty="0" smtClean="0"/>
            <a:t>Kommuner</a:t>
          </a:r>
          <a:endParaRPr lang="nb-NO" dirty="0"/>
        </a:p>
      </dgm:t>
    </dgm:pt>
    <dgm:pt modelId="{BA1B51FD-A2D5-42C7-9CC6-08C7E6B89425}" type="parTrans" cxnId="{D98EFE55-BC4F-44F4-8B97-86337A7DADA1}">
      <dgm:prSet/>
      <dgm:spPr/>
      <dgm:t>
        <a:bodyPr/>
        <a:lstStyle/>
        <a:p>
          <a:endParaRPr lang="nb-NO"/>
        </a:p>
      </dgm:t>
    </dgm:pt>
    <dgm:pt modelId="{B45CFF1D-1AFF-423E-846F-26A8D2E280E7}" type="sibTrans" cxnId="{D98EFE55-BC4F-44F4-8B97-86337A7DADA1}">
      <dgm:prSet/>
      <dgm:spPr/>
      <dgm:t>
        <a:bodyPr/>
        <a:lstStyle/>
        <a:p>
          <a:endParaRPr lang="nb-NO"/>
        </a:p>
      </dgm:t>
    </dgm:pt>
    <dgm:pt modelId="{DB0C3416-D037-422D-9578-96B9E23B9320}">
      <dgm:prSet phldrT="[Tekst]"/>
      <dgm:spPr/>
      <dgm:t>
        <a:bodyPr/>
        <a:lstStyle/>
        <a:p>
          <a:r>
            <a:rPr lang="nb-NO" dirty="0" smtClean="0"/>
            <a:t>Fastleger</a:t>
          </a:r>
          <a:endParaRPr lang="nb-NO" dirty="0"/>
        </a:p>
      </dgm:t>
    </dgm:pt>
    <dgm:pt modelId="{B5821526-45D2-4BCB-A3B2-E3123F3324C6}" type="parTrans" cxnId="{CE530C10-7617-4CFA-BCAB-41DB32EAF216}">
      <dgm:prSet/>
      <dgm:spPr/>
      <dgm:t>
        <a:bodyPr/>
        <a:lstStyle/>
        <a:p>
          <a:endParaRPr lang="nb-NO"/>
        </a:p>
      </dgm:t>
    </dgm:pt>
    <dgm:pt modelId="{6A65E052-863E-4FBC-A5C5-64B38D0417D4}" type="sibTrans" cxnId="{CE530C10-7617-4CFA-BCAB-41DB32EAF216}">
      <dgm:prSet/>
      <dgm:spPr/>
      <dgm:t>
        <a:bodyPr/>
        <a:lstStyle/>
        <a:p>
          <a:endParaRPr lang="nb-NO"/>
        </a:p>
      </dgm:t>
    </dgm:pt>
    <dgm:pt modelId="{6ACE39A0-08FC-4295-A5A5-F2453AEC0025}">
      <dgm:prSet phldrT="[Tekst]"/>
      <dgm:spPr/>
      <dgm:t>
        <a:bodyPr/>
        <a:lstStyle/>
        <a:p>
          <a:r>
            <a:rPr lang="nb-NO" dirty="0" smtClean="0"/>
            <a:t>HF</a:t>
          </a:r>
          <a:endParaRPr lang="nb-NO" dirty="0"/>
        </a:p>
      </dgm:t>
    </dgm:pt>
    <dgm:pt modelId="{A9CF1CDD-E3F8-4C50-82C7-123756B59ECA}" type="parTrans" cxnId="{AB207D68-264B-4E10-AD13-F58ABABFCA10}">
      <dgm:prSet/>
      <dgm:spPr/>
      <dgm:t>
        <a:bodyPr/>
        <a:lstStyle/>
        <a:p>
          <a:endParaRPr lang="nb-NO"/>
        </a:p>
      </dgm:t>
    </dgm:pt>
    <dgm:pt modelId="{A7C73C9C-2F01-4493-BD7E-914FA4E2771C}" type="sibTrans" cxnId="{AB207D68-264B-4E10-AD13-F58ABABFCA10}">
      <dgm:prSet/>
      <dgm:spPr/>
      <dgm:t>
        <a:bodyPr/>
        <a:lstStyle/>
        <a:p>
          <a:endParaRPr lang="nb-NO"/>
        </a:p>
      </dgm:t>
    </dgm:pt>
    <dgm:pt modelId="{46630731-E2EF-4E64-9C80-688B26CB9835}" type="pres">
      <dgm:prSet presAssocID="{EE349BA2-F268-4BFC-90BE-54CA3771282E}" presName="compositeShape" presStyleCnt="0">
        <dgm:presLayoutVars>
          <dgm:chMax val="7"/>
          <dgm:dir/>
          <dgm:resizeHandles val="exact"/>
        </dgm:presLayoutVars>
      </dgm:prSet>
      <dgm:spPr/>
    </dgm:pt>
    <dgm:pt modelId="{EE9A00BE-6718-4979-A3C1-0B5CAB269F30}" type="pres">
      <dgm:prSet presAssocID="{57414453-4C8F-4A96-826D-C3CDBBB6AE11}" presName="circ1" presStyleLbl="vennNode1" presStyleIdx="0" presStyleCnt="3"/>
      <dgm:spPr/>
      <dgm:t>
        <a:bodyPr/>
        <a:lstStyle/>
        <a:p>
          <a:endParaRPr lang="nb-NO"/>
        </a:p>
      </dgm:t>
    </dgm:pt>
    <dgm:pt modelId="{A94C520B-C3D6-4983-9A52-D83613B03F13}" type="pres">
      <dgm:prSet presAssocID="{57414453-4C8F-4A96-826D-C3CDBBB6AE11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8771462F-8B39-40E4-B2EF-ADB1DFC7F098}" type="pres">
      <dgm:prSet presAssocID="{DB0C3416-D037-422D-9578-96B9E23B9320}" presName="circ2" presStyleLbl="vennNode1" presStyleIdx="1" presStyleCnt="3"/>
      <dgm:spPr/>
      <dgm:t>
        <a:bodyPr/>
        <a:lstStyle/>
        <a:p>
          <a:endParaRPr lang="nb-NO"/>
        </a:p>
      </dgm:t>
    </dgm:pt>
    <dgm:pt modelId="{7009278B-7E92-4CF5-8F46-9C58CFB866AF}" type="pres">
      <dgm:prSet presAssocID="{DB0C3416-D037-422D-9578-96B9E23B9320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D7D24D61-BD17-4AAB-93A7-1D02B0AFE9BF}" type="pres">
      <dgm:prSet presAssocID="{6ACE39A0-08FC-4295-A5A5-F2453AEC0025}" presName="circ3" presStyleLbl="vennNode1" presStyleIdx="2" presStyleCnt="3"/>
      <dgm:spPr/>
      <dgm:t>
        <a:bodyPr/>
        <a:lstStyle/>
        <a:p>
          <a:endParaRPr lang="nb-NO"/>
        </a:p>
      </dgm:t>
    </dgm:pt>
    <dgm:pt modelId="{1859EC6F-C4B0-409D-9B76-95D45C2AFDCC}" type="pres">
      <dgm:prSet presAssocID="{6ACE39A0-08FC-4295-A5A5-F2453AEC0025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D66A2A5F-752F-4631-BA6D-F02617D030DA}" type="presOf" srcId="{DB0C3416-D037-422D-9578-96B9E23B9320}" destId="{8771462F-8B39-40E4-B2EF-ADB1DFC7F098}" srcOrd="0" destOrd="0" presId="urn:microsoft.com/office/officeart/2005/8/layout/venn1"/>
    <dgm:cxn modelId="{CE530C10-7617-4CFA-BCAB-41DB32EAF216}" srcId="{EE349BA2-F268-4BFC-90BE-54CA3771282E}" destId="{DB0C3416-D037-422D-9578-96B9E23B9320}" srcOrd="1" destOrd="0" parTransId="{B5821526-45D2-4BCB-A3B2-E3123F3324C6}" sibTransId="{6A65E052-863E-4FBC-A5C5-64B38D0417D4}"/>
    <dgm:cxn modelId="{D98EFE55-BC4F-44F4-8B97-86337A7DADA1}" srcId="{EE349BA2-F268-4BFC-90BE-54CA3771282E}" destId="{57414453-4C8F-4A96-826D-C3CDBBB6AE11}" srcOrd="0" destOrd="0" parTransId="{BA1B51FD-A2D5-42C7-9CC6-08C7E6B89425}" sibTransId="{B45CFF1D-1AFF-423E-846F-26A8D2E280E7}"/>
    <dgm:cxn modelId="{C4D9152F-3EFD-47FB-8873-07FD02CC7BA1}" type="presOf" srcId="{EE349BA2-F268-4BFC-90BE-54CA3771282E}" destId="{46630731-E2EF-4E64-9C80-688B26CB9835}" srcOrd="0" destOrd="0" presId="urn:microsoft.com/office/officeart/2005/8/layout/venn1"/>
    <dgm:cxn modelId="{18F9FC10-C6C3-47CE-95A6-777A56B88BB3}" type="presOf" srcId="{57414453-4C8F-4A96-826D-C3CDBBB6AE11}" destId="{A94C520B-C3D6-4983-9A52-D83613B03F13}" srcOrd="1" destOrd="0" presId="urn:microsoft.com/office/officeart/2005/8/layout/venn1"/>
    <dgm:cxn modelId="{A12A9347-B752-4F93-B6AC-C5C25297DCE8}" type="presOf" srcId="{6ACE39A0-08FC-4295-A5A5-F2453AEC0025}" destId="{D7D24D61-BD17-4AAB-93A7-1D02B0AFE9BF}" srcOrd="0" destOrd="0" presId="urn:microsoft.com/office/officeart/2005/8/layout/venn1"/>
    <dgm:cxn modelId="{477345EF-1BB9-4A44-BE26-F5D87B6460A8}" type="presOf" srcId="{57414453-4C8F-4A96-826D-C3CDBBB6AE11}" destId="{EE9A00BE-6718-4979-A3C1-0B5CAB269F30}" srcOrd="0" destOrd="0" presId="urn:microsoft.com/office/officeart/2005/8/layout/venn1"/>
    <dgm:cxn modelId="{AB207D68-264B-4E10-AD13-F58ABABFCA10}" srcId="{EE349BA2-F268-4BFC-90BE-54CA3771282E}" destId="{6ACE39A0-08FC-4295-A5A5-F2453AEC0025}" srcOrd="2" destOrd="0" parTransId="{A9CF1CDD-E3F8-4C50-82C7-123756B59ECA}" sibTransId="{A7C73C9C-2F01-4493-BD7E-914FA4E2771C}"/>
    <dgm:cxn modelId="{B32B28CD-330F-4D68-BCF9-7AA1D7497107}" type="presOf" srcId="{6ACE39A0-08FC-4295-A5A5-F2453AEC0025}" destId="{1859EC6F-C4B0-409D-9B76-95D45C2AFDCC}" srcOrd="1" destOrd="0" presId="urn:microsoft.com/office/officeart/2005/8/layout/venn1"/>
    <dgm:cxn modelId="{C37DDB48-D7F4-4940-806B-5B8370EF9315}" type="presOf" srcId="{DB0C3416-D037-422D-9578-96B9E23B9320}" destId="{7009278B-7E92-4CF5-8F46-9C58CFB866AF}" srcOrd="1" destOrd="0" presId="urn:microsoft.com/office/officeart/2005/8/layout/venn1"/>
    <dgm:cxn modelId="{A8D0B86B-5C2F-47B9-9033-66E4E1DBE6AA}" type="presParOf" srcId="{46630731-E2EF-4E64-9C80-688B26CB9835}" destId="{EE9A00BE-6718-4979-A3C1-0B5CAB269F30}" srcOrd="0" destOrd="0" presId="urn:microsoft.com/office/officeart/2005/8/layout/venn1"/>
    <dgm:cxn modelId="{95639A76-8892-466D-8E93-1816EDA3A014}" type="presParOf" srcId="{46630731-E2EF-4E64-9C80-688B26CB9835}" destId="{A94C520B-C3D6-4983-9A52-D83613B03F13}" srcOrd="1" destOrd="0" presId="urn:microsoft.com/office/officeart/2005/8/layout/venn1"/>
    <dgm:cxn modelId="{4C5A7380-C524-44B1-B8B0-EDFB114F8E17}" type="presParOf" srcId="{46630731-E2EF-4E64-9C80-688B26CB9835}" destId="{8771462F-8B39-40E4-B2EF-ADB1DFC7F098}" srcOrd="2" destOrd="0" presId="urn:microsoft.com/office/officeart/2005/8/layout/venn1"/>
    <dgm:cxn modelId="{25E03ACD-0FE7-4E70-B4BB-2AC5710F4312}" type="presParOf" srcId="{46630731-E2EF-4E64-9C80-688B26CB9835}" destId="{7009278B-7E92-4CF5-8F46-9C58CFB866AF}" srcOrd="3" destOrd="0" presId="urn:microsoft.com/office/officeart/2005/8/layout/venn1"/>
    <dgm:cxn modelId="{8A1D8079-A043-48C7-8394-751B4F28B356}" type="presParOf" srcId="{46630731-E2EF-4E64-9C80-688B26CB9835}" destId="{D7D24D61-BD17-4AAB-93A7-1D02B0AFE9BF}" srcOrd="4" destOrd="0" presId="urn:microsoft.com/office/officeart/2005/8/layout/venn1"/>
    <dgm:cxn modelId="{DBE43949-90F1-4CD9-B5CD-00187166AAE1}" type="presParOf" srcId="{46630731-E2EF-4E64-9C80-688B26CB9835}" destId="{1859EC6F-C4B0-409D-9B76-95D45C2AFDCC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E349BA2-F268-4BFC-90BE-54CA3771282E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57414453-4C8F-4A96-826D-C3CDBBB6AE11}">
      <dgm:prSet phldrT="[Tekst]"/>
      <dgm:spPr/>
      <dgm:t>
        <a:bodyPr/>
        <a:lstStyle/>
        <a:p>
          <a:r>
            <a:rPr lang="nb-NO" dirty="0" smtClean="0"/>
            <a:t>Kommuner</a:t>
          </a:r>
          <a:endParaRPr lang="nb-NO" dirty="0"/>
        </a:p>
      </dgm:t>
    </dgm:pt>
    <dgm:pt modelId="{BA1B51FD-A2D5-42C7-9CC6-08C7E6B89425}" type="parTrans" cxnId="{D98EFE55-BC4F-44F4-8B97-86337A7DADA1}">
      <dgm:prSet/>
      <dgm:spPr/>
      <dgm:t>
        <a:bodyPr/>
        <a:lstStyle/>
        <a:p>
          <a:endParaRPr lang="nb-NO"/>
        </a:p>
      </dgm:t>
    </dgm:pt>
    <dgm:pt modelId="{B45CFF1D-1AFF-423E-846F-26A8D2E280E7}" type="sibTrans" cxnId="{D98EFE55-BC4F-44F4-8B97-86337A7DADA1}">
      <dgm:prSet/>
      <dgm:spPr/>
      <dgm:t>
        <a:bodyPr/>
        <a:lstStyle/>
        <a:p>
          <a:endParaRPr lang="nb-NO"/>
        </a:p>
      </dgm:t>
    </dgm:pt>
    <dgm:pt modelId="{DB0C3416-D037-422D-9578-96B9E23B9320}">
      <dgm:prSet phldrT="[Tekst]"/>
      <dgm:spPr/>
      <dgm:t>
        <a:bodyPr/>
        <a:lstStyle/>
        <a:p>
          <a:r>
            <a:rPr lang="nb-NO" dirty="0" smtClean="0"/>
            <a:t>Fastleger</a:t>
          </a:r>
          <a:endParaRPr lang="nb-NO" dirty="0"/>
        </a:p>
      </dgm:t>
    </dgm:pt>
    <dgm:pt modelId="{B5821526-45D2-4BCB-A3B2-E3123F3324C6}" type="parTrans" cxnId="{CE530C10-7617-4CFA-BCAB-41DB32EAF216}">
      <dgm:prSet/>
      <dgm:spPr/>
      <dgm:t>
        <a:bodyPr/>
        <a:lstStyle/>
        <a:p>
          <a:endParaRPr lang="nb-NO"/>
        </a:p>
      </dgm:t>
    </dgm:pt>
    <dgm:pt modelId="{6A65E052-863E-4FBC-A5C5-64B38D0417D4}" type="sibTrans" cxnId="{CE530C10-7617-4CFA-BCAB-41DB32EAF216}">
      <dgm:prSet/>
      <dgm:spPr/>
      <dgm:t>
        <a:bodyPr/>
        <a:lstStyle/>
        <a:p>
          <a:endParaRPr lang="nb-NO"/>
        </a:p>
      </dgm:t>
    </dgm:pt>
    <dgm:pt modelId="{6ACE39A0-08FC-4295-A5A5-F2453AEC0025}">
      <dgm:prSet phldrT="[Tekst]"/>
      <dgm:spPr/>
      <dgm:t>
        <a:bodyPr/>
        <a:lstStyle/>
        <a:p>
          <a:r>
            <a:rPr lang="nb-NO" dirty="0" smtClean="0"/>
            <a:t>HF</a:t>
          </a:r>
          <a:endParaRPr lang="nb-NO" dirty="0"/>
        </a:p>
      </dgm:t>
    </dgm:pt>
    <dgm:pt modelId="{A9CF1CDD-E3F8-4C50-82C7-123756B59ECA}" type="parTrans" cxnId="{AB207D68-264B-4E10-AD13-F58ABABFCA10}">
      <dgm:prSet/>
      <dgm:spPr/>
      <dgm:t>
        <a:bodyPr/>
        <a:lstStyle/>
        <a:p>
          <a:endParaRPr lang="nb-NO"/>
        </a:p>
      </dgm:t>
    </dgm:pt>
    <dgm:pt modelId="{A7C73C9C-2F01-4493-BD7E-914FA4E2771C}" type="sibTrans" cxnId="{AB207D68-264B-4E10-AD13-F58ABABFCA10}">
      <dgm:prSet/>
      <dgm:spPr/>
      <dgm:t>
        <a:bodyPr/>
        <a:lstStyle/>
        <a:p>
          <a:endParaRPr lang="nb-NO"/>
        </a:p>
      </dgm:t>
    </dgm:pt>
    <dgm:pt modelId="{46630731-E2EF-4E64-9C80-688B26CB9835}" type="pres">
      <dgm:prSet presAssocID="{EE349BA2-F268-4BFC-90BE-54CA3771282E}" presName="compositeShape" presStyleCnt="0">
        <dgm:presLayoutVars>
          <dgm:chMax val="7"/>
          <dgm:dir/>
          <dgm:resizeHandles val="exact"/>
        </dgm:presLayoutVars>
      </dgm:prSet>
      <dgm:spPr/>
    </dgm:pt>
    <dgm:pt modelId="{EE9A00BE-6718-4979-A3C1-0B5CAB269F30}" type="pres">
      <dgm:prSet presAssocID="{57414453-4C8F-4A96-826D-C3CDBBB6AE11}" presName="circ1" presStyleLbl="vennNode1" presStyleIdx="0" presStyleCnt="3"/>
      <dgm:spPr/>
      <dgm:t>
        <a:bodyPr/>
        <a:lstStyle/>
        <a:p>
          <a:endParaRPr lang="nb-NO"/>
        </a:p>
      </dgm:t>
    </dgm:pt>
    <dgm:pt modelId="{A94C520B-C3D6-4983-9A52-D83613B03F13}" type="pres">
      <dgm:prSet presAssocID="{57414453-4C8F-4A96-826D-C3CDBBB6AE11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8771462F-8B39-40E4-B2EF-ADB1DFC7F098}" type="pres">
      <dgm:prSet presAssocID="{DB0C3416-D037-422D-9578-96B9E23B9320}" presName="circ2" presStyleLbl="vennNode1" presStyleIdx="1" presStyleCnt="3"/>
      <dgm:spPr/>
      <dgm:t>
        <a:bodyPr/>
        <a:lstStyle/>
        <a:p>
          <a:endParaRPr lang="nb-NO"/>
        </a:p>
      </dgm:t>
    </dgm:pt>
    <dgm:pt modelId="{7009278B-7E92-4CF5-8F46-9C58CFB866AF}" type="pres">
      <dgm:prSet presAssocID="{DB0C3416-D037-422D-9578-96B9E23B9320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D7D24D61-BD17-4AAB-93A7-1D02B0AFE9BF}" type="pres">
      <dgm:prSet presAssocID="{6ACE39A0-08FC-4295-A5A5-F2453AEC0025}" presName="circ3" presStyleLbl="vennNode1" presStyleIdx="2" presStyleCnt="3"/>
      <dgm:spPr/>
      <dgm:t>
        <a:bodyPr/>
        <a:lstStyle/>
        <a:p>
          <a:endParaRPr lang="nb-NO"/>
        </a:p>
      </dgm:t>
    </dgm:pt>
    <dgm:pt modelId="{1859EC6F-C4B0-409D-9B76-95D45C2AFDCC}" type="pres">
      <dgm:prSet presAssocID="{6ACE39A0-08FC-4295-A5A5-F2453AEC0025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7C7B08E3-8DD9-41FC-AC3B-BA6CF252915B}" type="presOf" srcId="{DB0C3416-D037-422D-9578-96B9E23B9320}" destId="{7009278B-7E92-4CF5-8F46-9C58CFB866AF}" srcOrd="1" destOrd="0" presId="urn:microsoft.com/office/officeart/2005/8/layout/venn1"/>
    <dgm:cxn modelId="{CE530C10-7617-4CFA-BCAB-41DB32EAF216}" srcId="{EE349BA2-F268-4BFC-90BE-54CA3771282E}" destId="{DB0C3416-D037-422D-9578-96B9E23B9320}" srcOrd="1" destOrd="0" parTransId="{B5821526-45D2-4BCB-A3B2-E3123F3324C6}" sibTransId="{6A65E052-863E-4FBC-A5C5-64B38D0417D4}"/>
    <dgm:cxn modelId="{726253BA-E9F5-455D-B67E-3D57C1AFCA2B}" type="presOf" srcId="{57414453-4C8F-4A96-826D-C3CDBBB6AE11}" destId="{EE9A00BE-6718-4979-A3C1-0B5CAB269F30}" srcOrd="0" destOrd="0" presId="urn:microsoft.com/office/officeart/2005/8/layout/venn1"/>
    <dgm:cxn modelId="{D98EFE55-BC4F-44F4-8B97-86337A7DADA1}" srcId="{EE349BA2-F268-4BFC-90BE-54CA3771282E}" destId="{57414453-4C8F-4A96-826D-C3CDBBB6AE11}" srcOrd="0" destOrd="0" parTransId="{BA1B51FD-A2D5-42C7-9CC6-08C7E6B89425}" sibTransId="{B45CFF1D-1AFF-423E-846F-26A8D2E280E7}"/>
    <dgm:cxn modelId="{5D1019AA-3448-479C-BB22-F6C29C0F6D2B}" type="presOf" srcId="{6ACE39A0-08FC-4295-A5A5-F2453AEC0025}" destId="{D7D24D61-BD17-4AAB-93A7-1D02B0AFE9BF}" srcOrd="0" destOrd="0" presId="urn:microsoft.com/office/officeart/2005/8/layout/venn1"/>
    <dgm:cxn modelId="{B60515F0-B888-4721-8AE5-420746EACB5E}" type="presOf" srcId="{EE349BA2-F268-4BFC-90BE-54CA3771282E}" destId="{46630731-E2EF-4E64-9C80-688B26CB9835}" srcOrd="0" destOrd="0" presId="urn:microsoft.com/office/officeart/2005/8/layout/venn1"/>
    <dgm:cxn modelId="{5D35FFDE-131D-42EE-8947-41B3C86D775A}" type="presOf" srcId="{57414453-4C8F-4A96-826D-C3CDBBB6AE11}" destId="{A94C520B-C3D6-4983-9A52-D83613B03F13}" srcOrd="1" destOrd="0" presId="urn:microsoft.com/office/officeart/2005/8/layout/venn1"/>
    <dgm:cxn modelId="{9BF45369-C17E-48FC-B609-FF28BCFC3122}" type="presOf" srcId="{6ACE39A0-08FC-4295-A5A5-F2453AEC0025}" destId="{1859EC6F-C4B0-409D-9B76-95D45C2AFDCC}" srcOrd="1" destOrd="0" presId="urn:microsoft.com/office/officeart/2005/8/layout/venn1"/>
    <dgm:cxn modelId="{AB207D68-264B-4E10-AD13-F58ABABFCA10}" srcId="{EE349BA2-F268-4BFC-90BE-54CA3771282E}" destId="{6ACE39A0-08FC-4295-A5A5-F2453AEC0025}" srcOrd="2" destOrd="0" parTransId="{A9CF1CDD-E3F8-4C50-82C7-123756B59ECA}" sibTransId="{A7C73C9C-2F01-4493-BD7E-914FA4E2771C}"/>
    <dgm:cxn modelId="{4D6482FE-F1E9-48EB-BCA5-B3AFEE90944D}" type="presOf" srcId="{DB0C3416-D037-422D-9578-96B9E23B9320}" destId="{8771462F-8B39-40E4-B2EF-ADB1DFC7F098}" srcOrd="0" destOrd="0" presId="urn:microsoft.com/office/officeart/2005/8/layout/venn1"/>
    <dgm:cxn modelId="{1F68820A-E9CC-4FC9-A494-85AE06229AB4}" type="presParOf" srcId="{46630731-E2EF-4E64-9C80-688B26CB9835}" destId="{EE9A00BE-6718-4979-A3C1-0B5CAB269F30}" srcOrd="0" destOrd="0" presId="urn:microsoft.com/office/officeart/2005/8/layout/venn1"/>
    <dgm:cxn modelId="{92126CBD-3AA1-47CB-A0CC-DB870CE772F6}" type="presParOf" srcId="{46630731-E2EF-4E64-9C80-688B26CB9835}" destId="{A94C520B-C3D6-4983-9A52-D83613B03F13}" srcOrd="1" destOrd="0" presId="urn:microsoft.com/office/officeart/2005/8/layout/venn1"/>
    <dgm:cxn modelId="{746BB14B-3EB2-43CF-A5F1-2FA497997FA6}" type="presParOf" srcId="{46630731-E2EF-4E64-9C80-688B26CB9835}" destId="{8771462F-8B39-40E4-B2EF-ADB1DFC7F098}" srcOrd="2" destOrd="0" presId="urn:microsoft.com/office/officeart/2005/8/layout/venn1"/>
    <dgm:cxn modelId="{845E42F6-9D93-4E60-A88E-3223EDDC5538}" type="presParOf" srcId="{46630731-E2EF-4E64-9C80-688B26CB9835}" destId="{7009278B-7E92-4CF5-8F46-9C58CFB866AF}" srcOrd="3" destOrd="0" presId="urn:microsoft.com/office/officeart/2005/8/layout/venn1"/>
    <dgm:cxn modelId="{C262AE1C-ACD4-423B-AB3D-3E5AF25506DC}" type="presParOf" srcId="{46630731-E2EF-4E64-9C80-688B26CB9835}" destId="{D7D24D61-BD17-4AAB-93A7-1D02B0AFE9BF}" srcOrd="4" destOrd="0" presId="urn:microsoft.com/office/officeart/2005/8/layout/venn1"/>
    <dgm:cxn modelId="{4E75C4CC-9E3E-4A36-A685-A37C8B097FB2}" type="presParOf" srcId="{46630731-E2EF-4E64-9C80-688B26CB9835}" destId="{1859EC6F-C4B0-409D-9B76-95D45C2AFDCC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559BC56-FBC0-4697-8DC0-DA3B9258D21A}" type="doc">
      <dgm:prSet loTypeId="urn:microsoft.com/office/officeart/2005/8/layout/hList2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nb-NO"/>
        </a:p>
      </dgm:t>
    </dgm:pt>
    <dgm:pt modelId="{597DADDA-F347-4AC1-8B8A-C150B3FF3550}">
      <dgm:prSet phldrT="[Tekst]"/>
      <dgm:spPr/>
      <dgm:t>
        <a:bodyPr/>
        <a:lstStyle/>
        <a:p>
          <a:r>
            <a:rPr lang="nb-NO" dirty="0" smtClean="0"/>
            <a:t>Hovedmoduler</a:t>
          </a:r>
          <a:endParaRPr lang="nb-NO" dirty="0"/>
        </a:p>
      </dgm:t>
    </dgm:pt>
    <dgm:pt modelId="{8AA65EC9-9F1C-4F35-8D98-0C4D57C9A48B}" type="parTrans" cxnId="{E9F82CDD-C064-439E-9F11-5DD824193048}">
      <dgm:prSet/>
      <dgm:spPr/>
      <dgm:t>
        <a:bodyPr/>
        <a:lstStyle/>
        <a:p>
          <a:endParaRPr lang="nb-NO"/>
        </a:p>
      </dgm:t>
    </dgm:pt>
    <dgm:pt modelId="{3C333E21-82A6-4C3C-8CFE-8BD14BAEF30C}" type="sibTrans" cxnId="{E9F82CDD-C064-439E-9F11-5DD824193048}">
      <dgm:prSet/>
      <dgm:spPr/>
      <dgm:t>
        <a:bodyPr/>
        <a:lstStyle/>
        <a:p>
          <a:endParaRPr lang="nb-NO"/>
        </a:p>
      </dgm:t>
    </dgm:pt>
    <dgm:pt modelId="{32ED9383-F4E2-4E24-AE4A-1F247780F749}">
      <dgm:prSet phldrT="[Tekst]"/>
      <dgm:spPr/>
      <dgm:t>
        <a:bodyPr/>
        <a:lstStyle/>
        <a:p>
          <a:r>
            <a:rPr lang="nb-NO" dirty="0" err="1" smtClean="0"/>
            <a:t>EpicCare</a:t>
          </a:r>
          <a:r>
            <a:rPr lang="nb-NO" dirty="0" smtClean="0"/>
            <a:t> </a:t>
          </a:r>
          <a:r>
            <a:rPr lang="nb-NO" dirty="0" err="1" smtClean="0"/>
            <a:t>Outpatient</a:t>
          </a:r>
          <a:endParaRPr lang="nb-NO" dirty="0"/>
        </a:p>
      </dgm:t>
    </dgm:pt>
    <dgm:pt modelId="{21E02B4C-3FB4-4240-9ED5-5BBFC9214682}" type="parTrans" cxnId="{5B87C4A3-6B55-4224-ACF5-D9F5D67475B4}">
      <dgm:prSet/>
      <dgm:spPr/>
      <dgm:t>
        <a:bodyPr/>
        <a:lstStyle/>
        <a:p>
          <a:endParaRPr lang="nb-NO"/>
        </a:p>
      </dgm:t>
    </dgm:pt>
    <dgm:pt modelId="{70984520-E17C-419D-95D9-979450909702}" type="sibTrans" cxnId="{5B87C4A3-6B55-4224-ACF5-D9F5D67475B4}">
      <dgm:prSet/>
      <dgm:spPr/>
      <dgm:t>
        <a:bodyPr/>
        <a:lstStyle/>
        <a:p>
          <a:endParaRPr lang="nb-NO"/>
        </a:p>
      </dgm:t>
    </dgm:pt>
    <dgm:pt modelId="{BAC69273-EBB9-466F-89A6-CB9C14078B57}">
      <dgm:prSet phldrT="[Tekst]"/>
      <dgm:spPr/>
      <dgm:t>
        <a:bodyPr/>
        <a:lstStyle/>
        <a:p>
          <a:r>
            <a:rPr lang="nb-NO" dirty="0" err="1" smtClean="0"/>
            <a:t>EpicCare</a:t>
          </a:r>
          <a:r>
            <a:rPr lang="nb-NO" dirty="0" smtClean="0"/>
            <a:t> </a:t>
          </a:r>
          <a:r>
            <a:rPr lang="nb-NO" dirty="0" err="1" smtClean="0"/>
            <a:t>Inpatient</a:t>
          </a:r>
          <a:endParaRPr lang="nb-NO" dirty="0"/>
        </a:p>
      </dgm:t>
    </dgm:pt>
    <dgm:pt modelId="{DF246BEC-AF32-4914-A936-FCE823541009}" type="parTrans" cxnId="{A9DF987C-E22C-4B44-8FE4-C2EE8319A0C3}">
      <dgm:prSet/>
      <dgm:spPr/>
      <dgm:t>
        <a:bodyPr/>
        <a:lstStyle/>
        <a:p>
          <a:endParaRPr lang="nb-NO"/>
        </a:p>
      </dgm:t>
    </dgm:pt>
    <dgm:pt modelId="{D95A3E33-C9AE-4074-BDF7-2F1DAE01B531}" type="sibTrans" cxnId="{A9DF987C-E22C-4B44-8FE4-C2EE8319A0C3}">
      <dgm:prSet/>
      <dgm:spPr/>
      <dgm:t>
        <a:bodyPr/>
        <a:lstStyle/>
        <a:p>
          <a:endParaRPr lang="nb-NO"/>
        </a:p>
      </dgm:t>
    </dgm:pt>
    <dgm:pt modelId="{7AE60D6C-BF18-40B5-8350-26F5DD099CC0}">
      <dgm:prSet phldrT="[Tekst]"/>
      <dgm:spPr/>
      <dgm:t>
        <a:bodyPr/>
        <a:lstStyle/>
        <a:p>
          <a:r>
            <a:rPr lang="nb-NO" dirty="0" smtClean="0"/>
            <a:t>Fagmoduler</a:t>
          </a:r>
          <a:endParaRPr lang="nb-NO" dirty="0"/>
        </a:p>
      </dgm:t>
    </dgm:pt>
    <dgm:pt modelId="{8C578941-9A8D-45A6-8296-A99A922B9A4B}" type="parTrans" cxnId="{3F1ED5F8-0098-4C16-8167-48596C42DCCD}">
      <dgm:prSet/>
      <dgm:spPr/>
      <dgm:t>
        <a:bodyPr/>
        <a:lstStyle/>
        <a:p>
          <a:endParaRPr lang="nb-NO"/>
        </a:p>
      </dgm:t>
    </dgm:pt>
    <dgm:pt modelId="{5B141BF1-CF3C-4765-8E09-0D4425F4ABEB}" type="sibTrans" cxnId="{3F1ED5F8-0098-4C16-8167-48596C42DCCD}">
      <dgm:prSet/>
      <dgm:spPr/>
      <dgm:t>
        <a:bodyPr/>
        <a:lstStyle/>
        <a:p>
          <a:endParaRPr lang="nb-NO"/>
        </a:p>
      </dgm:t>
    </dgm:pt>
    <dgm:pt modelId="{48BD501B-7531-4EF4-9F91-8A900E823266}">
      <dgm:prSet phldrT="[Tekst]"/>
      <dgm:spPr/>
      <dgm:t>
        <a:bodyPr/>
        <a:lstStyle/>
        <a:p>
          <a:r>
            <a:rPr lang="nb-NO" dirty="0" err="1" smtClean="0"/>
            <a:t>Beacon</a:t>
          </a:r>
          <a:r>
            <a:rPr lang="nb-NO" dirty="0" smtClean="0"/>
            <a:t> </a:t>
          </a:r>
          <a:r>
            <a:rPr lang="nb-NO" dirty="0" err="1" smtClean="0"/>
            <a:t>Oncology</a:t>
          </a:r>
          <a:endParaRPr lang="nb-NO" dirty="0"/>
        </a:p>
      </dgm:t>
    </dgm:pt>
    <dgm:pt modelId="{9D7D499F-FEF4-476C-9237-1F81C3C5C50A}" type="parTrans" cxnId="{5C1BEE03-B7F9-4895-81D6-57EDF4220A19}">
      <dgm:prSet/>
      <dgm:spPr/>
      <dgm:t>
        <a:bodyPr/>
        <a:lstStyle/>
        <a:p>
          <a:endParaRPr lang="nb-NO"/>
        </a:p>
      </dgm:t>
    </dgm:pt>
    <dgm:pt modelId="{03D8EC83-D56A-4877-8108-815F8DD950D1}" type="sibTrans" cxnId="{5C1BEE03-B7F9-4895-81D6-57EDF4220A19}">
      <dgm:prSet/>
      <dgm:spPr/>
      <dgm:t>
        <a:bodyPr/>
        <a:lstStyle/>
        <a:p>
          <a:endParaRPr lang="nb-NO"/>
        </a:p>
      </dgm:t>
    </dgm:pt>
    <dgm:pt modelId="{D3FA53E2-861B-4B79-9A83-36FE95182F93}">
      <dgm:prSet phldrT="[Tekst]"/>
      <dgm:spPr/>
      <dgm:t>
        <a:bodyPr/>
        <a:lstStyle/>
        <a:p>
          <a:r>
            <a:rPr lang="nb-NO" dirty="0" smtClean="0"/>
            <a:t>PAS-moduler</a:t>
          </a:r>
          <a:endParaRPr lang="nb-NO" dirty="0"/>
        </a:p>
      </dgm:t>
    </dgm:pt>
    <dgm:pt modelId="{269271F2-E0D4-4A7B-A1FB-4F42CD4F35BE}" type="parTrans" cxnId="{17DE1E17-0D93-45FD-9EE7-EF27C013AA93}">
      <dgm:prSet/>
      <dgm:spPr/>
      <dgm:t>
        <a:bodyPr/>
        <a:lstStyle/>
        <a:p>
          <a:endParaRPr lang="nb-NO"/>
        </a:p>
      </dgm:t>
    </dgm:pt>
    <dgm:pt modelId="{B67165DD-2D2A-4252-B812-B91C4E944930}" type="sibTrans" cxnId="{17DE1E17-0D93-45FD-9EE7-EF27C013AA93}">
      <dgm:prSet/>
      <dgm:spPr/>
      <dgm:t>
        <a:bodyPr/>
        <a:lstStyle/>
        <a:p>
          <a:endParaRPr lang="nb-NO"/>
        </a:p>
      </dgm:t>
    </dgm:pt>
    <dgm:pt modelId="{5D539EC1-F941-435F-9E4E-A19D92B0CC10}">
      <dgm:prSet phldrT="[Tekst]"/>
      <dgm:spPr/>
      <dgm:t>
        <a:bodyPr/>
        <a:lstStyle/>
        <a:p>
          <a:r>
            <a:rPr lang="nb-NO" dirty="0" smtClean="0"/>
            <a:t>PAS</a:t>
          </a:r>
          <a:endParaRPr lang="nb-NO" dirty="0"/>
        </a:p>
      </dgm:t>
    </dgm:pt>
    <dgm:pt modelId="{80054819-B39A-416C-B7FC-04ADDD1C4AE2}" type="parTrans" cxnId="{5FD20D7C-574F-460D-A2CB-5312A430827A}">
      <dgm:prSet/>
      <dgm:spPr/>
      <dgm:t>
        <a:bodyPr/>
        <a:lstStyle/>
        <a:p>
          <a:endParaRPr lang="nb-NO"/>
        </a:p>
      </dgm:t>
    </dgm:pt>
    <dgm:pt modelId="{E9600E40-C3B1-4CB7-9553-9E556E390ECA}" type="sibTrans" cxnId="{5FD20D7C-574F-460D-A2CB-5312A430827A}">
      <dgm:prSet/>
      <dgm:spPr/>
      <dgm:t>
        <a:bodyPr/>
        <a:lstStyle/>
        <a:p>
          <a:endParaRPr lang="nb-NO"/>
        </a:p>
      </dgm:t>
    </dgm:pt>
    <dgm:pt modelId="{81AF90D2-D658-4FEF-BD16-2F0DF281B8CD}">
      <dgm:prSet phldrT="[Tekst]"/>
      <dgm:spPr/>
      <dgm:t>
        <a:bodyPr/>
        <a:lstStyle/>
        <a:p>
          <a:r>
            <a:rPr lang="nb-NO" dirty="0" smtClean="0"/>
            <a:t>Folkehelse og analyse</a:t>
          </a:r>
          <a:endParaRPr lang="nb-NO" dirty="0"/>
        </a:p>
      </dgm:t>
    </dgm:pt>
    <dgm:pt modelId="{0FD6DD9D-68F2-4B9E-9C7D-F65C967C634C}" type="parTrans" cxnId="{8C519B25-0384-40B6-A223-7FFBD832FFC6}">
      <dgm:prSet/>
      <dgm:spPr/>
      <dgm:t>
        <a:bodyPr/>
        <a:lstStyle/>
        <a:p>
          <a:endParaRPr lang="nb-NO"/>
        </a:p>
      </dgm:t>
    </dgm:pt>
    <dgm:pt modelId="{DE219BA1-F598-4B7C-8CEE-0EF3BE8F09AC}" type="sibTrans" cxnId="{8C519B25-0384-40B6-A223-7FFBD832FFC6}">
      <dgm:prSet/>
      <dgm:spPr/>
      <dgm:t>
        <a:bodyPr/>
        <a:lstStyle/>
        <a:p>
          <a:endParaRPr lang="nb-NO"/>
        </a:p>
      </dgm:t>
    </dgm:pt>
    <dgm:pt modelId="{7EA519E4-4BD1-4C94-A27F-AE6F78BD4F81}">
      <dgm:prSet phldrT="[Tekst]"/>
      <dgm:spPr/>
      <dgm:t>
        <a:bodyPr/>
        <a:lstStyle/>
        <a:p>
          <a:r>
            <a:rPr lang="nb-NO" dirty="0" err="1" smtClean="0"/>
            <a:t>Social</a:t>
          </a:r>
          <a:r>
            <a:rPr lang="nb-NO" dirty="0" smtClean="0"/>
            <a:t> Care</a:t>
          </a:r>
          <a:endParaRPr lang="nb-NO" dirty="0"/>
        </a:p>
      </dgm:t>
    </dgm:pt>
    <dgm:pt modelId="{4D2A59B8-77F2-4775-9718-F70EE4300B1E}" type="parTrans" cxnId="{2DB7B0E5-23F6-491A-AB46-08A2DB7C50A6}">
      <dgm:prSet/>
      <dgm:spPr/>
      <dgm:t>
        <a:bodyPr/>
        <a:lstStyle/>
        <a:p>
          <a:endParaRPr lang="nb-NO"/>
        </a:p>
      </dgm:t>
    </dgm:pt>
    <dgm:pt modelId="{B00040AF-E184-422F-AF5A-F016BF215385}" type="sibTrans" cxnId="{2DB7B0E5-23F6-491A-AB46-08A2DB7C50A6}">
      <dgm:prSet/>
      <dgm:spPr/>
      <dgm:t>
        <a:bodyPr/>
        <a:lstStyle/>
        <a:p>
          <a:endParaRPr lang="nb-NO"/>
        </a:p>
      </dgm:t>
    </dgm:pt>
    <dgm:pt modelId="{E6D8DF8C-A6DA-4E69-AC5F-3E68B4F5EF87}">
      <dgm:prSet phldrT="[Tekst]"/>
      <dgm:spPr/>
      <dgm:t>
        <a:bodyPr/>
        <a:lstStyle/>
        <a:p>
          <a:r>
            <a:rPr lang="nb-NO" dirty="0" err="1" smtClean="0"/>
            <a:t>Cupid</a:t>
          </a:r>
          <a:r>
            <a:rPr lang="nb-NO" dirty="0" smtClean="0"/>
            <a:t> </a:t>
          </a:r>
          <a:r>
            <a:rPr lang="nb-NO" dirty="0" err="1" smtClean="0"/>
            <a:t>Cardiology</a:t>
          </a:r>
          <a:endParaRPr lang="nb-NO" dirty="0"/>
        </a:p>
      </dgm:t>
    </dgm:pt>
    <dgm:pt modelId="{F7337651-995B-4301-A54C-DBA302D7D25D}" type="parTrans" cxnId="{73A61A0F-F9A9-4836-B2B0-B5228AF897E4}">
      <dgm:prSet/>
      <dgm:spPr/>
      <dgm:t>
        <a:bodyPr/>
        <a:lstStyle/>
        <a:p>
          <a:endParaRPr lang="nb-NO"/>
        </a:p>
      </dgm:t>
    </dgm:pt>
    <dgm:pt modelId="{CDD4108A-BFEF-4D37-87F9-F13585601FD6}" type="sibTrans" cxnId="{73A61A0F-F9A9-4836-B2B0-B5228AF897E4}">
      <dgm:prSet/>
      <dgm:spPr/>
      <dgm:t>
        <a:bodyPr/>
        <a:lstStyle/>
        <a:p>
          <a:endParaRPr lang="nb-NO"/>
        </a:p>
      </dgm:t>
    </dgm:pt>
    <dgm:pt modelId="{76248999-C8EE-438E-9E8E-402001578CFD}">
      <dgm:prSet phldrT="[Tekst]"/>
      <dgm:spPr/>
      <dgm:t>
        <a:bodyPr/>
        <a:lstStyle/>
        <a:p>
          <a:r>
            <a:rPr lang="nb-NO" dirty="0" smtClean="0"/>
            <a:t>Blood Administration</a:t>
          </a:r>
          <a:endParaRPr lang="nb-NO" dirty="0"/>
        </a:p>
      </dgm:t>
    </dgm:pt>
    <dgm:pt modelId="{22D64E7C-A00C-4B6C-83A7-4AE155F0D035}" type="parTrans" cxnId="{2FA22529-CC32-4B24-B22E-9C244168ED75}">
      <dgm:prSet/>
      <dgm:spPr/>
      <dgm:t>
        <a:bodyPr/>
        <a:lstStyle/>
        <a:p>
          <a:endParaRPr lang="nb-NO"/>
        </a:p>
      </dgm:t>
    </dgm:pt>
    <dgm:pt modelId="{D45B125C-CCD3-4CD0-881A-CAF44EDEAF9D}" type="sibTrans" cxnId="{2FA22529-CC32-4B24-B22E-9C244168ED75}">
      <dgm:prSet/>
      <dgm:spPr/>
      <dgm:t>
        <a:bodyPr/>
        <a:lstStyle/>
        <a:p>
          <a:endParaRPr lang="nb-NO"/>
        </a:p>
      </dgm:t>
    </dgm:pt>
    <dgm:pt modelId="{F308FC87-83D3-4F73-AEAD-06F99789E0BD}">
      <dgm:prSet phldrT="[Tekst]"/>
      <dgm:spPr/>
      <dgm:t>
        <a:bodyPr/>
        <a:lstStyle/>
        <a:p>
          <a:r>
            <a:rPr lang="nb-NO" dirty="0" smtClean="0"/>
            <a:t>Bones </a:t>
          </a:r>
          <a:r>
            <a:rPr lang="nb-NO" dirty="0" err="1" smtClean="0"/>
            <a:t>Orthopaedics</a:t>
          </a:r>
          <a:endParaRPr lang="nb-NO" dirty="0"/>
        </a:p>
      </dgm:t>
    </dgm:pt>
    <dgm:pt modelId="{F6CAD0FE-B15E-4CCE-A269-FD8C0FDF21C2}" type="parTrans" cxnId="{9FBE824D-F6ED-4D57-9F51-E77327AA2BBF}">
      <dgm:prSet/>
      <dgm:spPr/>
      <dgm:t>
        <a:bodyPr/>
        <a:lstStyle/>
        <a:p>
          <a:endParaRPr lang="nb-NO"/>
        </a:p>
      </dgm:t>
    </dgm:pt>
    <dgm:pt modelId="{D5B048C1-64BF-4801-9ED1-C4DB732CBFBA}" type="sibTrans" cxnId="{9FBE824D-F6ED-4D57-9F51-E77327AA2BBF}">
      <dgm:prSet/>
      <dgm:spPr/>
      <dgm:t>
        <a:bodyPr/>
        <a:lstStyle/>
        <a:p>
          <a:endParaRPr lang="nb-NO"/>
        </a:p>
      </dgm:t>
    </dgm:pt>
    <dgm:pt modelId="{053C9D8E-82B3-4984-BEBF-CD9B892B2373}">
      <dgm:prSet phldrT="[Tekst]"/>
      <dgm:spPr/>
      <dgm:t>
        <a:bodyPr/>
        <a:lstStyle/>
        <a:p>
          <a:r>
            <a:rPr lang="nb-NO" dirty="0" err="1" smtClean="0"/>
            <a:t>Kaleidoscope</a:t>
          </a:r>
          <a:r>
            <a:rPr lang="nb-NO" dirty="0" smtClean="0"/>
            <a:t> </a:t>
          </a:r>
          <a:r>
            <a:rPr lang="nb-NO" dirty="0" err="1" smtClean="0"/>
            <a:t>Ophthalmology</a:t>
          </a:r>
          <a:endParaRPr lang="nb-NO" dirty="0"/>
        </a:p>
      </dgm:t>
    </dgm:pt>
    <dgm:pt modelId="{5A55789D-7FA0-4E3A-AB83-60CEA89368E8}" type="parTrans" cxnId="{359694D2-D281-47D9-BF9A-109770A80FCB}">
      <dgm:prSet/>
      <dgm:spPr/>
      <dgm:t>
        <a:bodyPr/>
        <a:lstStyle/>
        <a:p>
          <a:endParaRPr lang="nb-NO"/>
        </a:p>
      </dgm:t>
    </dgm:pt>
    <dgm:pt modelId="{214A3596-08DE-4AC3-85B9-82AF962A8763}" type="sibTrans" cxnId="{359694D2-D281-47D9-BF9A-109770A80FCB}">
      <dgm:prSet/>
      <dgm:spPr/>
      <dgm:t>
        <a:bodyPr/>
        <a:lstStyle/>
        <a:p>
          <a:endParaRPr lang="nb-NO"/>
        </a:p>
      </dgm:t>
    </dgm:pt>
    <dgm:pt modelId="{05814D69-2E07-44EF-A680-9D73A4808796}">
      <dgm:prSet phldrT="[Tekst]"/>
      <dgm:spPr/>
      <dgm:t>
        <a:bodyPr/>
        <a:lstStyle/>
        <a:p>
          <a:r>
            <a:rPr lang="nb-NO" dirty="0" err="1" smtClean="0"/>
            <a:t>OpTime</a:t>
          </a:r>
          <a:r>
            <a:rPr lang="nb-NO" dirty="0" smtClean="0"/>
            <a:t> Operating Room Management</a:t>
          </a:r>
          <a:endParaRPr lang="nb-NO" dirty="0"/>
        </a:p>
      </dgm:t>
    </dgm:pt>
    <dgm:pt modelId="{B5E026AB-23E7-499C-B934-3BAEA552891A}" type="parTrans" cxnId="{7A5F2483-5C24-4A1E-8AF4-D0E319F10388}">
      <dgm:prSet/>
      <dgm:spPr/>
      <dgm:t>
        <a:bodyPr/>
        <a:lstStyle/>
        <a:p>
          <a:endParaRPr lang="nb-NO"/>
        </a:p>
      </dgm:t>
    </dgm:pt>
    <dgm:pt modelId="{73BC6643-7DC7-4F2F-817D-473FDD8159AD}" type="sibTrans" cxnId="{7A5F2483-5C24-4A1E-8AF4-D0E319F10388}">
      <dgm:prSet/>
      <dgm:spPr/>
      <dgm:t>
        <a:bodyPr/>
        <a:lstStyle/>
        <a:p>
          <a:endParaRPr lang="nb-NO"/>
        </a:p>
      </dgm:t>
    </dgm:pt>
    <dgm:pt modelId="{EF7133F0-F884-4FFA-85C9-3070670C0B9B}">
      <dgm:prSet phldrT="[Tekst]"/>
      <dgm:spPr/>
      <dgm:t>
        <a:bodyPr/>
        <a:lstStyle/>
        <a:p>
          <a:r>
            <a:rPr lang="nb-NO" dirty="0" smtClean="0"/>
            <a:t>Radiant (RIS)</a:t>
          </a:r>
          <a:endParaRPr lang="nb-NO" dirty="0"/>
        </a:p>
      </dgm:t>
    </dgm:pt>
    <dgm:pt modelId="{E7A4EE9A-AADD-4B5C-BAF8-AF898543421F}" type="parTrans" cxnId="{99F96EAE-E9B0-4ABC-AA6B-753C790A9824}">
      <dgm:prSet/>
      <dgm:spPr/>
      <dgm:t>
        <a:bodyPr/>
        <a:lstStyle/>
        <a:p>
          <a:endParaRPr lang="nb-NO"/>
        </a:p>
      </dgm:t>
    </dgm:pt>
    <dgm:pt modelId="{6DD861FB-F364-46CD-AB57-D194D5B5EBF0}" type="sibTrans" cxnId="{99F96EAE-E9B0-4ABC-AA6B-753C790A9824}">
      <dgm:prSet/>
      <dgm:spPr/>
      <dgm:t>
        <a:bodyPr/>
        <a:lstStyle/>
        <a:p>
          <a:endParaRPr lang="nb-NO"/>
        </a:p>
      </dgm:t>
    </dgm:pt>
    <dgm:pt modelId="{D703BAF4-6292-4F57-B624-CA73CDBB71AD}">
      <dgm:prSet phldrT="[Tekst]"/>
      <dgm:spPr/>
      <dgm:t>
        <a:bodyPr/>
        <a:lstStyle/>
        <a:p>
          <a:r>
            <a:rPr lang="nb-NO" dirty="0" err="1" smtClean="0"/>
            <a:t>Resolute</a:t>
          </a:r>
          <a:r>
            <a:rPr lang="nb-NO" dirty="0" smtClean="0"/>
            <a:t> </a:t>
          </a:r>
          <a:r>
            <a:rPr lang="nb-NO" dirty="0" err="1" smtClean="0"/>
            <a:t>Billing</a:t>
          </a:r>
          <a:endParaRPr lang="nb-NO" dirty="0"/>
        </a:p>
      </dgm:t>
    </dgm:pt>
    <dgm:pt modelId="{4AA0DA1E-CA0E-4E20-BCE8-8A75F20232CA}" type="parTrans" cxnId="{1F541E74-9384-4BE0-A291-CFFF26CA3F22}">
      <dgm:prSet/>
      <dgm:spPr/>
      <dgm:t>
        <a:bodyPr/>
        <a:lstStyle/>
        <a:p>
          <a:endParaRPr lang="nb-NO"/>
        </a:p>
      </dgm:t>
    </dgm:pt>
    <dgm:pt modelId="{5BEA76C6-D15C-427F-B918-83CD80FB3035}" type="sibTrans" cxnId="{1F541E74-9384-4BE0-A291-CFFF26CA3F22}">
      <dgm:prSet/>
      <dgm:spPr/>
      <dgm:t>
        <a:bodyPr/>
        <a:lstStyle/>
        <a:p>
          <a:endParaRPr lang="nb-NO"/>
        </a:p>
      </dgm:t>
    </dgm:pt>
    <dgm:pt modelId="{08F7ACEB-4423-4C67-B205-2678E7FD6653}">
      <dgm:prSet phldrT="[Tekst]"/>
      <dgm:spPr/>
      <dgm:t>
        <a:bodyPr/>
        <a:lstStyle/>
        <a:p>
          <a:r>
            <a:rPr lang="nb-NO" dirty="0" smtClean="0"/>
            <a:t>Remote </a:t>
          </a:r>
          <a:r>
            <a:rPr lang="nb-NO" dirty="0" err="1" smtClean="0"/>
            <a:t>monitoring</a:t>
          </a:r>
          <a:endParaRPr lang="nb-NO" dirty="0"/>
        </a:p>
      </dgm:t>
    </dgm:pt>
    <dgm:pt modelId="{3B6422DE-929D-48CA-AE69-BD6ABE0170CE}" type="parTrans" cxnId="{4DF85619-0874-4172-99EE-542FCEA9B793}">
      <dgm:prSet/>
      <dgm:spPr/>
      <dgm:t>
        <a:bodyPr/>
        <a:lstStyle/>
        <a:p>
          <a:endParaRPr lang="nb-NO"/>
        </a:p>
      </dgm:t>
    </dgm:pt>
    <dgm:pt modelId="{F2187869-5922-4D2C-932E-D0B0358DA134}" type="sibTrans" cxnId="{4DF85619-0874-4172-99EE-542FCEA9B793}">
      <dgm:prSet/>
      <dgm:spPr/>
      <dgm:t>
        <a:bodyPr/>
        <a:lstStyle/>
        <a:p>
          <a:endParaRPr lang="nb-NO"/>
        </a:p>
      </dgm:t>
    </dgm:pt>
    <dgm:pt modelId="{533406C5-1D39-476A-AB4F-E7A4D03BB943}">
      <dgm:prSet phldrT="[Tekst]"/>
      <dgm:spPr/>
      <dgm:t>
        <a:bodyPr/>
        <a:lstStyle/>
        <a:p>
          <a:r>
            <a:rPr lang="nb-NO" dirty="0" smtClean="0"/>
            <a:t>Stork </a:t>
          </a:r>
          <a:r>
            <a:rPr lang="nb-NO" dirty="0" err="1" smtClean="0"/>
            <a:t>Obstetrics</a:t>
          </a:r>
          <a:endParaRPr lang="nb-NO" dirty="0"/>
        </a:p>
      </dgm:t>
    </dgm:pt>
    <dgm:pt modelId="{C8F82E44-83C2-4405-8672-2A0DEFF1446E}" type="parTrans" cxnId="{25E11884-E105-4233-B8B3-5F2B6A16FB17}">
      <dgm:prSet/>
      <dgm:spPr/>
      <dgm:t>
        <a:bodyPr/>
        <a:lstStyle/>
        <a:p>
          <a:endParaRPr lang="nb-NO"/>
        </a:p>
      </dgm:t>
    </dgm:pt>
    <dgm:pt modelId="{BB2DC3D0-40B6-4630-B827-34244512667C}" type="sibTrans" cxnId="{25E11884-E105-4233-B8B3-5F2B6A16FB17}">
      <dgm:prSet/>
      <dgm:spPr/>
      <dgm:t>
        <a:bodyPr/>
        <a:lstStyle/>
        <a:p>
          <a:endParaRPr lang="nb-NO"/>
        </a:p>
      </dgm:t>
    </dgm:pt>
    <dgm:pt modelId="{58F64D5C-1628-47F2-825C-F42B453680D7}">
      <dgm:prSet phldrT="[Tekst]"/>
      <dgm:spPr/>
      <dgm:t>
        <a:bodyPr/>
        <a:lstStyle/>
        <a:p>
          <a:r>
            <a:rPr lang="nb-NO" dirty="0" err="1" smtClean="0"/>
            <a:t>Cadence</a:t>
          </a:r>
          <a:r>
            <a:rPr lang="nb-NO" dirty="0" smtClean="0"/>
            <a:t> </a:t>
          </a:r>
          <a:r>
            <a:rPr lang="nb-NO" dirty="0" err="1" smtClean="0"/>
            <a:t>Scheduling</a:t>
          </a:r>
          <a:endParaRPr lang="nb-NO" dirty="0"/>
        </a:p>
      </dgm:t>
    </dgm:pt>
    <dgm:pt modelId="{546B2E1D-F05C-42F1-A0B3-C14B1DF21DD1}" type="parTrans" cxnId="{D8EDD595-B902-4A73-8BCD-1F877C7CEDD3}">
      <dgm:prSet/>
      <dgm:spPr/>
      <dgm:t>
        <a:bodyPr/>
        <a:lstStyle/>
        <a:p>
          <a:endParaRPr lang="nb-NO"/>
        </a:p>
      </dgm:t>
    </dgm:pt>
    <dgm:pt modelId="{DC5CA32B-1C4F-4190-8976-19AFBA7DEEE7}" type="sibTrans" cxnId="{D8EDD595-B902-4A73-8BCD-1F877C7CEDD3}">
      <dgm:prSet/>
      <dgm:spPr/>
      <dgm:t>
        <a:bodyPr/>
        <a:lstStyle/>
        <a:p>
          <a:endParaRPr lang="nb-NO"/>
        </a:p>
      </dgm:t>
    </dgm:pt>
    <dgm:pt modelId="{EB41D928-89EC-417D-8DC8-8C7C898D2E9F}">
      <dgm:prSet phldrT="[Tekst]"/>
      <dgm:spPr/>
      <dgm:t>
        <a:bodyPr/>
        <a:lstStyle/>
        <a:p>
          <a:r>
            <a:rPr lang="nb-NO" dirty="0" smtClean="0"/>
            <a:t>Grand Central (ADT)</a:t>
          </a:r>
          <a:endParaRPr lang="nb-NO" dirty="0"/>
        </a:p>
      </dgm:t>
    </dgm:pt>
    <dgm:pt modelId="{894D8FFB-F47C-423E-BA7D-C86CE643310D}" type="parTrans" cxnId="{847C6672-80FE-4544-A0A0-902F2E81F812}">
      <dgm:prSet/>
      <dgm:spPr/>
      <dgm:t>
        <a:bodyPr/>
        <a:lstStyle/>
        <a:p>
          <a:endParaRPr lang="nb-NO"/>
        </a:p>
      </dgm:t>
    </dgm:pt>
    <dgm:pt modelId="{E6BB0047-59B4-4417-BC26-20039FA58C62}" type="sibTrans" cxnId="{847C6672-80FE-4544-A0A0-902F2E81F812}">
      <dgm:prSet/>
      <dgm:spPr/>
      <dgm:t>
        <a:bodyPr/>
        <a:lstStyle/>
        <a:p>
          <a:endParaRPr lang="nb-NO"/>
        </a:p>
      </dgm:t>
    </dgm:pt>
    <dgm:pt modelId="{D48AD209-6B67-4DA1-811D-4617F67F13DC}">
      <dgm:prSet phldrT="[Tekst]"/>
      <dgm:spPr/>
      <dgm:t>
        <a:bodyPr/>
        <a:lstStyle/>
        <a:p>
          <a:r>
            <a:rPr lang="nb-NO" dirty="0" smtClean="0"/>
            <a:t>Health Information Management</a:t>
          </a:r>
          <a:endParaRPr lang="nb-NO" dirty="0"/>
        </a:p>
      </dgm:t>
    </dgm:pt>
    <dgm:pt modelId="{6203D640-FCE1-4C4B-9596-1BE83B260C3C}" type="parTrans" cxnId="{5D190A78-16B8-4F4C-8F30-8AED5FC7732D}">
      <dgm:prSet/>
      <dgm:spPr/>
      <dgm:t>
        <a:bodyPr/>
        <a:lstStyle/>
        <a:p>
          <a:endParaRPr lang="nb-NO"/>
        </a:p>
      </dgm:t>
    </dgm:pt>
    <dgm:pt modelId="{8B0E642B-8165-4FA1-9CB6-6F2E1CC17E66}" type="sibTrans" cxnId="{5D190A78-16B8-4F4C-8F30-8AED5FC7732D}">
      <dgm:prSet/>
      <dgm:spPr/>
      <dgm:t>
        <a:bodyPr/>
        <a:lstStyle/>
        <a:p>
          <a:endParaRPr lang="nb-NO"/>
        </a:p>
      </dgm:t>
    </dgm:pt>
    <dgm:pt modelId="{ED06440D-924E-4C3D-B2BC-3E910A75BD44}">
      <dgm:prSet phldrT="[Tekst]"/>
      <dgm:spPr/>
      <dgm:t>
        <a:bodyPr/>
        <a:lstStyle/>
        <a:p>
          <a:r>
            <a:rPr lang="nb-NO" dirty="0" smtClean="0"/>
            <a:t>Master Person Index</a:t>
          </a:r>
          <a:endParaRPr lang="nb-NO" dirty="0"/>
        </a:p>
      </dgm:t>
    </dgm:pt>
    <dgm:pt modelId="{CAA0B787-9D59-4A62-BE0C-F4EB7485C7FC}" type="parTrans" cxnId="{1C56F4D9-7BAA-4D59-8D45-BFBCA71DE598}">
      <dgm:prSet/>
      <dgm:spPr/>
      <dgm:t>
        <a:bodyPr/>
        <a:lstStyle/>
        <a:p>
          <a:endParaRPr lang="nb-NO"/>
        </a:p>
      </dgm:t>
    </dgm:pt>
    <dgm:pt modelId="{DBF73569-6C83-4390-AD4A-C2A67A355EDF}" type="sibTrans" cxnId="{1C56F4D9-7BAA-4D59-8D45-BFBCA71DE598}">
      <dgm:prSet/>
      <dgm:spPr/>
      <dgm:t>
        <a:bodyPr/>
        <a:lstStyle/>
        <a:p>
          <a:endParaRPr lang="nb-NO"/>
        </a:p>
      </dgm:t>
    </dgm:pt>
    <dgm:pt modelId="{6FFD21C1-0456-4B70-852F-3B697DD35125}">
      <dgm:prSet phldrT="[Tekst]"/>
      <dgm:spPr/>
      <dgm:t>
        <a:bodyPr/>
        <a:lstStyle/>
        <a:p>
          <a:r>
            <a:rPr lang="nb-NO" dirty="0" err="1" smtClean="0"/>
            <a:t>Welcome</a:t>
          </a:r>
          <a:r>
            <a:rPr lang="nb-NO" dirty="0" smtClean="0"/>
            <a:t> (kiosk)</a:t>
          </a:r>
          <a:endParaRPr lang="nb-NO" dirty="0"/>
        </a:p>
      </dgm:t>
    </dgm:pt>
    <dgm:pt modelId="{4824B6DE-916D-48D5-A9CC-0A681895159E}" type="parTrans" cxnId="{CE2DF27B-AF41-4216-A9A2-9EEBB89FE61C}">
      <dgm:prSet/>
      <dgm:spPr/>
      <dgm:t>
        <a:bodyPr/>
        <a:lstStyle/>
        <a:p>
          <a:endParaRPr lang="nb-NO"/>
        </a:p>
      </dgm:t>
    </dgm:pt>
    <dgm:pt modelId="{29DFFE85-4472-4E78-8569-9ABD18A488EA}" type="sibTrans" cxnId="{CE2DF27B-AF41-4216-A9A2-9EEBB89FE61C}">
      <dgm:prSet/>
      <dgm:spPr/>
      <dgm:t>
        <a:bodyPr/>
        <a:lstStyle/>
        <a:p>
          <a:endParaRPr lang="nb-NO"/>
        </a:p>
      </dgm:t>
    </dgm:pt>
    <dgm:pt modelId="{3157B284-05E4-4413-8E79-A5DBE1E0B0DA}">
      <dgm:prSet phldrT="[Tekst]"/>
      <dgm:spPr/>
      <dgm:t>
        <a:bodyPr/>
        <a:lstStyle/>
        <a:p>
          <a:r>
            <a:rPr lang="nb-NO" dirty="0" smtClean="0"/>
            <a:t>Call Management</a:t>
          </a:r>
          <a:endParaRPr lang="nb-NO" dirty="0"/>
        </a:p>
      </dgm:t>
    </dgm:pt>
    <dgm:pt modelId="{609D106E-E469-4E9B-BAFE-10C39A9F2158}" type="parTrans" cxnId="{25D756C0-86DE-4096-984F-43D4B6D77391}">
      <dgm:prSet/>
      <dgm:spPr/>
      <dgm:t>
        <a:bodyPr/>
        <a:lstStyle/>
        <a:p>
          <a:endParaRPr lang="nb-NO"/>
        </a:p>
      </dgm:t>
    </dgm:pt>
    <dgm:pt modelId="{A9CE9B15-FAAC-4D28-BEB0-AF2180F5343D}" type="sibTrans" cxnId="{25D756C0-86DE-4096-984F-43D4B6D77391}">
      <dgm:prSet/>
      <dgm:spPr/>
      <dgm:t>
        <a:bodyPr/>
        <a:lstStyle/>
        <a:p>
          <a:endParaRPr lang="nb-NO"/>
        </a:p>
      </dgm:t>
    </dgm:pt>
    <dgm:pt modelId="{A1AD7AED-FF78-4F3E-BC24-11AA48242F17}">
      <dgm:prSet phldrT="[Tekst]"/>
      <dgm:spPr/>
      <dgm:t>
        <a:bodyPr/>
        <a:lstStyle/>
        <a:p>
          <a:r>
            <a:rPr lang="nb-NO" dirty="0" smtClean="0"/>
            <a:t>Samhandling og mobilitet</a:t>
          </a:r>
          <a:endParaRPr lang="nb-NO" dirty="0"/>
        </a:p>
      </dgm:t>
    </dgm:pt>
    <dgm:pt modelId="{90E0AF11-D1F7-45B4-BC19-D77A8CED4C0B}" type="parTrans" cxnId="{AD400E7B-8362-475E-AE32-3FCE549BC832}">
      <dgm:prSet/>
      <dgm:spPr/>
      <dgm:t>
        <a:bodyPr/>
        <a:lstStyle/>
        <a:p>
          <a:endParaRPr lang="nb-NO"/>
        </a:p>
      </dgm:t>
    </dgm:pt>
    <dgm:pt modelId="{6DBDF7A2-8213-48E6-9707-18E242E01DF9}" type="sibTrans" cxnId="{AD400E7B-8362-475E-AE32-3FCE549BC832}">
      <dgm:prSet/>
      <dgm:spPr/>
      <dgm:t>
        <a:bodyPr/>
        <a:lstStyle/>
        <a:p>
          <a:endParaRPr lang="nb-NO"/>
        </a:p>
      </dgm:t>
    </dgm:pt>
    <dgm:pt modelId="{CF31E57B-043E-4AFF-813C-6C6DBE78A982}">
      <dgm:prSet phldrT="[Tekst]"/>
      <dgm:spPr/>
      <dgm:t>
        <a:bodyPr/>
        <a:lstStyle/>
        <a:p>
          <a:r>
            <a:rPr lang="nb-NO" dirty="0" err="1" smtClean="0"/>
            <a:t>Healthy</a:t>
          </a:r>
          <a:r>
            <a:rPr lang="nb-NO" dirty="0" smtClean="0"/>
            <a:t> Planet</a:t>
          </a:r>
          <a:endParaRPr lang="nb-NO" dirty="0"/>
        </a:p>
      </dgm:t>
    </dgm:pt>
    <dgm:pt modelId="{D9E122B5-E02C-4093-86E9-933B64690899}" type="parTrans" cxnId="{15AC06D9-C883-49F9-99BB-722EE446757A}">
      <dgm:prSet/>
      <dgm:spPr/>
      <dgm:t>
        <a:bodyPr/>
        <a:lstStyle/>
        <a:p>
          <a:endParaRPr lang="nb-NO"/>
        </a:p>
      </dgm:t>
    </dgm:pt>
    <dgm:pt modelId="{FCCDB06D-4FFE-41B7-B317-6AB3C75F9E94}" type="sibTrans" cxnId="{15AC06D9-C883-49F9-99BB-722EE446757A}">
      <dgm:prSet/>
      <dgm:spPr/>
      <dgm:t>
        <a:bodyPr/>
        <a:lstStyle/>
        <a:p>
          <a:endParaRPr lang="nb-NO"/>
        </a:p>
      </dgm:t>
    </dgm:pt>
    <dgm:pt modelId="{0B2919F0-4987-4CEB-B8CA-9D977D65EA65}">
      <dgm:prSet phldrT="[Tekst]"/>
      <dgm:spPr/>
      <dgm:t>
        <a:bodyPr/>
        <a:lstStyle/>
        <a:p>
          <a:r>
            <a:rPr lang="nb-NO" dirty="0" err="1" smtClean="0"/>
            <a:t>Cogito</a:t>
          </a:r>
          <a:r>
            <a:rPr lang="nb-NO" dirty="0" smtClean="0"/>
            <a:t> Analytics</a:t>
          </a:r>
          <a:endParaRPr lang="nb-NO" dirty="0"/>
        </a:p>
      </dgm:t>
    </dgm:pt>
    <dgm:pt modelId="{CB3200B4-E9A3-471E-8CD2-E935F03925BC}" type="parTrans" cxnId="{409A468A-51D6-449D-9037-F39C8B9816B0}">
      <dgm:prSet/>
      <dgm:spPr/>
      <dgm:t>
        <a:bodyPr/>
        <a:lstStyle/>
        <a:p>
          <a:endParaRPr lang="nb-NO"/>
        </a:p>
      </dgm:t>
    </dgm:pt>
    <dgm:pt modelId="{AEA1FB08-DBBA-4C80-8C20-67E126520A9C}" type="sibTrans" cxnId="{409A468A-51D6-449D-9037-F39C8B9816B0}">
      <dgm:prSet/>
      <dgm:spPr/>
      <dgm:t>
        <a:bodyPr/>
        <a:lstStyle/>
        <a:p>
          <a:endParaRPr lang="nb-NO"/>
        </a:p>
      </dgm:t>
    </dgm:pt>
    <dgm:pt modelId="{E39B592D-B4E5-4189-B135-6458021FD799}">
      <dgm:prSet phldrT="[Tekst]"/>
      <dgm:spPr/>
      <dgm:t>
        <a:bodyPr/>
        <a:lstStyle/>
        <a:p>
          <a:r>
            <a:rPr lang="nb-NO" dirty="0" err="1" smtClean="0"/>
            <a:t>Caboodle</a:t>
          </a:r>
          <a:r>
            <a:rPr lang="nb-NO" dirty="0" smtClean="0"/>
            <a:t> Data Warehouse</a:t>
          </a:r>
          <a:endParaRPr lang="nb-NO" dirty="0"/>
        </a:p>
      </dgm:t>
    </dgm:pt>
    <dgm:pt modelId="{B39F8791-9F52-4638-BEC1-D5791A5E8C35}" type="parTrans" cxnId="{3C2692B2-A335-4509-B74C-0F209BAB4C2A}">
      <dgm:prSet/>
      <dgm:spPr/>
      <dgm:t>
        <a:bodyPr/>
        <a:lstStyle/>
        <a:p>
          <a:endParaRPr lang="nb-NO"/>
        </a:p>
      </dgm:t>
    </dgm:pt>
    <dgm:pt modelId="{FC0ABD93-2289-4D53-AB4E-096508AD18B7}" type="sibTrans" cxnId="{3C2692B2-A335-4509-B74C-0F209BAB4C2A}">
      <dgm:prSet/>
      <dgm:spPr/>
      <dgm:t>
        <a:bodyPr/>
        <a:lstStyle/>
        <a:p>
          <a:endParaRPr lang="nb-NO"/>
        </a:p>
      </dgm:t>
    </dgm:pt>
    <dgm:pt modelId="{3636B77F-D4E6-4452-AC09-167CCFF01B6E}">
      <dgm:prSet phldrT="[Tekst]"/>
      <dgm:spPr/>
      <dgm:t>
        <a:bodyPr/>
        <a:lstStyle/>
        <a:p>
          <a:r>
            <a:rPr lang="nb-NO" dirty="0" err="1" smtClean="0"/>
            <a:t>SlicerDicer</a:t>
          </a:r>
          <a:endParaRPr lang="nb-NO" dirty="0"/>
        </a:p>
      </dgm:t>
    </dgm:pt>
    <dgm:pt modelId="{9A9D42AD-B043-450B-B313-EC8F913648B4}" type="parTrans" cxnId="{36EB39EE-7AF7-4FA7-B522-049E5FB8BB61}">
      <dgm:prSet/>
      <dgm:spPr/>
      <dgm:t>
        <a:bodyPr/>
        <a:lstStyle/>
        <a:p>
          <a:endParaRPr lang="nb-NO"/>
        </a:p>
      </dgm:t>
    </dgm:pt>
    <dgm:pt modelId="{6FC8C134-C737-43B7-9280-3B8233C3DB67}" type="sibTrans" cxnId="{36EB39EE-7AF7-4FA7-B522-049E5FB8BB61}">
      <dgm:prSet/>
      <dgm:spPr/>
      <dgm:t>
        <a:bodyPr/>
        <a:lstStyle/>
        <a:p>
          <a:endParaRPr lang="nb-NO"/>
        </a:p>
      </dgm:t>
    </dgm:pt>
    <dgm:pt modelId="{EA776455-9772-401B-86A5-C5A741EDC162}">
      <dgm:prSet phldrT="[Tekst]"/>
      <dgm:spPr/>
      <dgm:t>
        <a:bodyPr/>
        <a:lstStyle/>
        <a:p>
          <a:r>
            <a:rPr lang="nb-NO" dirty="0" err="1" smtClean="0"/>
            <a:t>Predictive</a:t>
          </a:r>
          <a:r>
            <a:rPr lang="nb-NO" dirty="0" smtClean="0"/>
            <a:t> Analytics</a:t>
          </a:r>
          <a:endParaRPr lang="nb-NO" dirty="0"/>
        </a:p>
      </dgm:t>
    </dgm:pt>
    <dgm:pt modelId="{C9508CB5-27AD-4CBD-BCED-9EF8415E2E74}" type="parTrans" cxnId="{AC093662-B9C3-4E4C-96C0-277D8809FA08}">
      <dgm:prSet/>
      <dgm:spPr/>
      <dgm:t>
        <a:bodyPr/>
        <a:lstStyle/>
        <a:p>
          <a:endParaRPr lang="nb-NO"/>
        </a:p>
      </dgm:t>
    </dgm:pt>
    <dgm:pt modelId="{129B3178-D567-4413-878D-880DD73ED722}" type="sibTrans" cxnId="{AC093662-B9C3-4E4C-96C0-277D8809FA08}">
      <dgm:prSet/>
      <dgm:spPr/>
      <dgm:t>
        <a:bodyPr/>
        <a:lstStyle/>
        <a:p>
          <a:endParaRPr lang="nb-NO"/>
        </a:p>
      </dgm:t>
    </dgm:pt>
    <dgm:pt modelId="{36CD1D62-4A1E-45CF-B68B-F3F6E40A79A6}">
      <dgm:prSet phldrT="[Tekst]"/>
      <dgm:spPr/>
      <dgm:t>
        <a:bodyPr/>
        <a:lstStyle/>
        <a:p>
          <a:r>
            <a:rPr lang="nb-NO" dirty="0" err="1" smtClean="0"/>
            <a:t>Cognitive</a:t>
          </a:r>
          <a:r>
            <a:rPr lang="nb-NO" dirty="0" smtClean="0"/>
            <a:t> Computing</a:t>
          </a:r>
          <a:endParaRPr lang="nb-NO" dirty="0"/>
        </a:p>
      </dgm:t>
    </dgm:pt>
    <dgm:pt modelId="{7DFFEFC9-CC7F-4777-81BE-09BE75F6E082}" type="parTrans" cxnId="{E58BBF04-99F6-4E76-ABEA-1E4F448C09A1}">
      <dgm:prSet/>
      <dgm:spPr/>
      <dgm:t>
        <a:bodyPr/>
        <a:lstStyle/>
        <a:p>
          <a:endParaRPr lang="nb-NO"/>
        </a:p>
      </dgm:t>
    </dgm:pt>
    <dgm:pt modelId="{9124F0C3-B52E-497C-B216-EB7EA09B8F8B}" type="sibTrans" cxnId="{E58BBF04-99F6-4E76-ABEA-1E4F448C09A1}">
      <dgm:prSet/>
      <dgm:spPr/>
      <dgm:t>
        <a:bodyPr/>
        <a:lstStyle/>
        <a:p>
          <a:endParaRPr lang="nb-NO"/>
        </a:p>
      </dgm:t>
    </dgm:pt>
    <dgm:pt modelId="{61FC5CAC-3DD0-4254-B6B1-9941FCE25AA6}">
      <dgm:prSet phldrT="[Tekst]"/>
      <dgm:spPr/>
      <dgm:t>
        <a:bodyPr/>
        <a:lstStyle/>
        <a:p>
          <a:r>
            <a:rPr lang="nb-NO" dirty="0" err="1" smtClean="0"/>
            <a:t>InBasket</a:t>
          </a:r>
          <a:endParaRPr lang="nb-NO" dirty="0"/>
        </a:p>
      </dgm:t>
    </dgm:pt>
    <dgm:pt modelId="{CFF10B94-9C3E-496C-8E4D-1CAF18E808AF}" type="parTrans" cxnId="{7E338B92-5824-4EAE-8493-D563772464F9}">
      <dgm:prSet/>
      <dgm:spPr/>
      <dgm:t>
        <a:bodyPr/>
        <a:lstStyle/>
        <a:p>
          <a:endParaRPr lang="nb-NO"/>
        </a:p>
      </dgm:t>
    </dgm:pt>
    <dgm:pt modelId="{1A8CE0C7-E811-4C15-B447-A5C5BA6AB3CA}" type="sibTrans" cxnId="{7E338B92-5824-4EAE-8493-D563772464F9}">
      <dgm:prSet/>
      <dgm:spPr/>
      <dgm:t>
        <a:bodyPr/>
        <a:lstStyle/>
        <a:p>
          <a:endParaRPr lang="nb-NO"/>
        </a:p>
      </dgm:t>
    </dgm:pt>
    <dgm:pt modelId="{914ACDE6-05B5-4CEF-AE2D-7620BF9650BB}">
      <dgm:prSet phldrT="[Tekst]"/>
      <dgm:spPr/>
      <dgm:t>
        <a:bodyPr/>
        <a:lstStyle/>
        <a:p>
          <a:r>
            <a:rPr lang="nb-NO" dirty="0" err="1" smtClean="0"/>
            <a:t>Secure</a:t>
          </a:r>
          <a:r>
            <a:rPr lang="nb-NO" dirty="0" smtClean="0"/>
            <a:t> Chat</a:t>
          </a:r>
          <a:endParaRPr lang="nb-NO" dirty="0"/>
        </a:p>
      </dgm:t>
    </dgm:pt>
    <dgm:pt modelId="{34BE9DBC-25E7-40E0-A41D-6B8B3FB547A1}" type="parTrans" cxnId="{4C8F55EC-6640-4610-95A0-9C7A70FC3692}">
      <dgm:prSet/>
      <dgm:spPr/>
      <dgm:t>
        <a:bodyPr/>
        <a:lstStyle/>
        <a:p>
          <a:endParaRPr lang="nb-NO"/>
        </a:p>
      </dgm:t>
    </dgm:pt>
    <dgm:pt modelId="{8A4E6B00-C2F9-4F35-9255-4D30E0B241A4}" type="sibTrans" cxnId="{4C8F55EC-6640-4610-95A0-9C7A70FC3692}">
      <dgm:prSet/>
      <dgm:spPr/>
      <dgm:t>
        <a:bodyPr/>
        <a:lstStyle/>
        <a:p>
          <a:endParaRPr lang="nb-NO"/>
        </a:p>
      </dgm:t>
    </dgm:pt>
    <dgm:pt modelId="{A15FF7F2-C34F-4BA1-9FB5-11F9C47A5ADE}">
      <dgm:prSet phldrT="[Tekst]"/>
      <dgm:spPr/>
      <dgm:t>
        <a:bodyPr/>
        <a:lstStyle/>
        <a:p>
          <a:r>
            <a:rPr lang="nb-NO" dirty="0" err="1" smtClean="0"/>
            <a:t>MyChart</a:t>
          </a:r>
          <a:endParaRPr lang="nb-NO" dirty="0"/>
        </a:p>
      </dgm:t>
    </dgm:pt>
    <dgm:pt modelId="{B062B6E7-2889-4257-8A04-63131E65FC83}" type="parTrans" cxnId="{7BBF960A-F931-4308-870A-6BFEAAFA6928}">
      <dgm:prSet/>
      <dgm:spPr/>
      <dgm:t>
        <a:bodyPr/>
        <a:lstStyle/>
        <a:p>
          <a:endParaRPr lang="nb-NO"/>
        </a:p>
      </dgm:t>
    </dgm:pt>
    <dgm:pt modelId="{A5571A5F-C32D-42C4-96D4-DBED76F1D022}" type="sibTrans" cxnId="{7BBF960A-F931-4308-870A-6BFEAAFA6928}">
      <dgm:prSet/>
      <dgm:spPr/>
      <dgm:t>
        <a:bodyPr/>
        <a:lstStyle/>
        <a:p>
          <a:endParaRPr lang="nb-NO"/>
        </a:p>
      </dgm:t>
    </dgm:pt>
    <dgm:pt modelId="{9AC0B758-EC04-4778-BE58-F8C1CE71F031}">
      <dgm:prSet phldrT="[Tekst]"/>
      <dgm:spPr/>
      <dgm:t>
        <a:bodyPr/>
        <a:lstStyle/>
        <a:p>
          <a:r>
            <a:rPr lang="nb-NO" dirty="0" err="1" smtClean="0"/>
            <a:t>MyChart</a:t>
          </a:r>
          <a:r>
            <a:rPr lang="nb-NO" dirty="0" smtClean="0"/>
            <a:t> </a:t>
          </a:r>
          <a:r>
            <a:rPr lang="nb-NO" dirty="0" err="1" smtClean="0"/>
            <a:t>Bedside</a:t>
          </a:r>
          <a:endParaRPr lang="nb-NO" dirty="0"/>
        </a:p>
      </dgm:t>
    </dgm:pt>
    <dgm:pt modelId="{D4E215B3-807F-4D44-9BA5-DDD1F49336ED}" type="parTrans" cxnId="{27F4C136-D713-43FF-B906-80BCDDA7E3A3}">
      <dgm:prSet/>
      <dgm:spPr/>
      <dgm:t>
        <a:bodyPr/>
        <a:lstStyle/>
        <a:p>
          <a:endParaRPr lang="nb-NO"/>
        </a:p>
      </dgm:t>
    </dgm:pt>
    <dgm:pt modelId="{4BC95949-C45D-4584-97A7-9E7D94B3959D}" type="sibTrans" cxnId="{27F4C136-D713-43FF-B906-80BCDDA7E3A3}">
      <dgm:prSet/>
      <dgm:spPr/>
      <dgm:t>
        <a:bodyPr/>
        <a:lstStyle/>
        <a:p>
          <a:endParaRPr lang="nb-NO"/>
        </a:p>
      </dgm:t>
    </dgm:pt>
    <dgm:pt modelId="{3BB1212B-3DF7-4027-8D9F-FC227BDD0D30}">
      <dgm:prSet phldrT="[Tekst]"/>
      <dgm:spPr/>
      <dgm:t>
        <a:bodyPr/>
        <a:lstStyle/>
        <a:p>
          <a:r>
            <a:rPr lang="nb-NO" dirty="0" err="1" smtClean="0"/>
            <a:t>EpicCare</a:t>
          </a:r>
          <a:r>
            <a:rPr lang="nb-NO" dirty="0" smtClean="0"/>
            <a:t> for </a:t>
          </a:r>
          <a:r>
            <a:rPr lang="nb-NO" dirty="0" err="1" smtClean="0"/>
            <a:t>Homecare</a:t>
          </a:r>
          <a:r>
            <a:rPr lang="nb-NO" dirty="0" smtClean="0"/>
            <a:t> (</a:t>
          </a:r>
          <a:r>
            <a:rPr lang="nb-NO" dirty="0" err="1" smtClean="0"/>
            <a:t>app</a:t>
          </a:r>
          <a:r>
            <a:rPr lang="nb-NO" dirty="0" smtClean="0"/>
            <a:t>)</a:t>
          </a:r>
          <a:endParaRPr lang="nb-NO" dirty="0"/>
        </a:p>
      </dgm:t>
    </dgm:pt>
    <dgm:pt modelId="{CE3A4F2D-052B-484E-994B-86E00BF2ED4C}" type="parTrans" cxnId="{1E220953-D908-4F8E-9C00-F95D359425FC}">
      <dgm:prSet/>
      <dgm:spPr/>
      <dgm:t>
        <a:bodyPr/>
        <a:lstStyle/>
        <a:p>
          <a:endParaRPr lang="nb-NO"/>
        </a:p>
      </dgm:t>
    </dgm:pt>
    <dgm:pt modelId="{A5A59C95-CBF8-41A4-940F-8D5210B13A3B}" type="sibTrans" cxnId="{1E220953-D908-4F8E-9C00-F95D359425FC}">
      <dgm:prSet/>
      <dgm:spPr/>
      <dgm:t>
        <a:bodyPr/>
        <a:lstStyle/>
        <a:p>
          <a:endParaRPr lang="nb-NO"/>
        </a:p>
      </dgm:t>
    </dgm:pt>
    <dgm:pt modelId="{24FE32B5-A15C-454D-B44C-57C2EDDE2800}">
      <dgm:prSet phldrT="[Tekst]"/>
      <dgm:spPr/>
      <dgm:t>
        <a:bodyPr/>
        <a:lstStyle/>
        <a:p>
          <a:r>
            <a:rPr lang="nb-NO" dirty="0" smtClean="0"/>
            <a:t>Rover (</a:t>
          </a:r>
          <a:r>
            <a:rPr lang="nb-NO" dirty="0" err="1" smtClean="0"/>
            <a:t>app</a:t>
          </a:r>
          <a:r>
            <a:rPr lang="nb-NO" dirty="0" smtClean="0"/>
            <a:t>)</a:t>
          </a:r>
          <a:endParaRPr lang="nb-NO" dirty="0"/>
        </a:p>
      </dgm:t>
    </dgm:pt>
    <dgm:pt modelId="{293D8643-2C7B-406B-A220-86F26783D4BF}" type="parTrans" cxnId="{346B56C9-C3A8-404E-B6BE-E20178E6158E}">
      <dgm:prSet/>
      <dgm:spPr/>
      <dgm:t>
        <a:bodyPr/>
        <a:lstStyle/>
        <a:p>
          <a:endParaRPr lang="nb-NO"/>
        </a:p>
      </dgm:t>
    </dgm:pt>
    <dgm:pt modelId="{76B14FB2-286F-429C-BE2B-9FE53FFBF90A}" type="sibTrans" cxnId="{346B56C9-C3A8-404E-B6BE-E20178E6158E}">
      <dgm:prSet/>
      <dgm:spPr/>
      <dgm:t>
        <a:bodyPr/>
        <a:lstStyle/>
        <a:p>
          <a:endParaRPr lang="nb-NO"/>
        </a:p>
      </dgm:t>
    </dgm:pt>
    <dgm:pt modelId="{5AE7FA6D-2A8B-45AC-8553-9919A62A5D9B}">
      <dgm:prSet phldrT="[Tekst]"/>
      <dgm:spPr/>
      <dgm:t>
        <a:bodyPr/>
        <a:lstStyle/>
        <a:p>
          <a:r>
            <a:rPr lang="nb-NO" dirty="0" smtClean="0"/>
            <a:t>Limerick (</a:t>
          </a:r>
          <a:r>
            <a:rPr lang="nb-NO" dirty="0" err="1" smtClean="0"/>
            <a:t>app</a:t>
          </a:r>
          <a:r>
            <a:rPr lang="nb-NO" dirty="0" smtClean="0"/>
            <a:t>)</a:t>
          </a:r>
          <a:endParaRPr lang="nb-NO" dirty="0"/>
        </a:p>
      </dgm:t>
    </dgm:pt>
    <dgm:pt modelId="{76B16893-7345-4F32-BD28-D285057A2263}" type="parTrans" cxnId="{A088D267-230A-4571-875B-20ECE03D84CC}">
      <dgm:prSet/>
      <dgm:spPr/>
      <dgm:t>
        <a:bodyPr/>
        <a:lstStyle/>
        <a:p>
          <a:endParaRPr lang="nb-NO"/>
        </a:p>
      </dgm:t>
    </dgm:pt>
    <dgm:pt modelId="{3BAA1002-0018-444B-9B73-E2050378B6BC}" type="sibTrans" cxnId="{A088D267-230A-4571-875B-20ECE03D84CC}">
      <dgm:prSet/>
      <dgm:spPr/>
      <dgm:t>
        <a:bodyPr/>
        <a:lstStyle/>
        <a:p>
          <a:endParaRPr lang="nb-NO"/>
        </a:p>
      </dgm:t>
    </dgm:pt>
    <dgm:pt modelId="{1C370FF6-9BE1-4622-919F-50981EB8B7C6}">
      <dgm:prSet phldrT="[Tekst]"/>
      <dgm:spPr/>
      <dgm:t>
        <a:bodyPr/>
        <a:lstStyle/>
        <a:p>
          <a:r>
            <a:rPr lang="nb-NO" dirty="0" smtClean="0"/>
            <a:t>Canto (</a:t>
          </a:r>
          <a:r>
            <a:rPr lang="nb-NO" dirty="0" err="1" smtClean="0"/>
            <a:t>app</a:t>
          </a:r>
          <a:r>
            <a:rPr lang="nb-NO" dirty="0" smtClean="0"/>
            <a:t>)</a:t>
          </a:r>
          <a:endParaRPr lang="nb-NO" dirty="0"/>
        </a:p>
      </dgm:t>
    </dgm:pt>
    <dgm:pt modelId="{3F159031-DD3E-4D93-BA85-71080D73B4D0}" type="parTrans" cxnId="{ED1DCAD4-113D-488A-8B7E-FF83CFD79787}">
      <dgm:prSet/>
      <dgm:spPr/>
      <dgm:t>
        <a:bodyPr/>
        <a:lstStyle/>
        <a:p>
          <a:endParaRPr lang="nb-NO"/>
        </a:p>
      </dgm:t>
    </dgm:pt>
    <dgm:pt modelId="{4DFFD379-374E-4254-9B4B-6393D99F97E0}" type="sibTrans" cxnId="{ED1DCAD4-113D-488A-8B7E-FF83CFD79787}">
      <dgm:prSet/>
      <dgm:spPr/>
      <dgm:t>
        <a:bodyPr/>
        <a:lstStyle/>
        <a:p>
          <a:endParaRPr lang="nb-NO"/>
        </a:p>
      </dgm:t>
    </dgm:pt>
    <dgm:pt modelId="{56832C3F-8FD4-4201-89F3-C313A0CF0B26}">
      <dgm:prSet phldrT="[Tekst]"/>
      <dgm:spPr/>
      <dgm:t>
        <a:bodyPr/>
        <a:lstStyle/>
        <a:p>
          <a:r>
            <a:rPr lang="nb-NO" dirty="0" smtClean="0"/>
            <a:t>Haiku (</a:t>
          </a:r>
          <a:r>
            <a:rPr lang="nb-NO" dirty="0" err="1" smtClean="0"/>
            <a:t>app</a:t>
          </a:r>
          <a:r>
            <a:rPr lang="nb-NO" dirty="0" smtClean="0"/>
            <a:t>)</a:t>
          </a:r>
          <a:endParaRPr lang="nb-NO" dirty="0"/>
        </a:p>
      </dgm:t>
    </dgm:pt>
    <dgm:pt modelId="{809C6C7C-F938-479B-AE28-9904309C1747}" type="parTrans" cxnId="{10B90A9F-4D29-4101-A0B8-8BB182919715}">
      <dgm:prSet/>
      <dgm:spPr/>
      <dgm:t>
        <a:bodyPr/>
        <a:lstStyle/>
        <a:p>
          <a:endParaRPr lang="nb-NO"/>
        </a:p>
      </dgm:t>
    </dgm:pt>
    <dgm:pt modelId="{6CD2BE09-D8A6-45FD-A6FE-D6142ACB8EBB}" type="sibTrans" cxnId="{10B90A9F-4D29-4101-A0B8-8BB182919715}">
      <dgm:prSet/>
      <dgm:spPr/>
      <dgm:t>
        <a:bodyPr/>
        <a:lstStyle/>
        <a:p>
          <a:endParaRPr lang="nb-NO"/>
        </a:p>
      </dgm:t>
    </dgm:pt>
    <dgm:pt modelId="{09E103DE-5128-4A17-A4CA-74DBA72D8B20}">
      <dgm:prSet phldrT="[Tekst]"/>
      <dgm:spPr/>
      <dgm:t>
        <a:bodyPr/>
        <a:lstStyle/>
        <a:p>
          <a:r>
            <a:rPr lang="nb-NO" dirty="0" err="1" smtClean="0"/>
            <a:t>Anesthesia</a:t>
          </a:r>
          <a:endParaRPr lang="nb-NO" dirty="0"/>
        </a:p>
      </dgm:t>
    </dgm:pt>
    <dgm:pt modelId="{F3709BE0-5BF5-48CE-A350-C0F5A9394121}" type="parTrans" cxnId="{B9D5D60C-C0AF-4D73-B891-24BF2C704C7A}">
      <dgm:prSet/>
      <dgm:spPr/>
      <dgm:t>
        <a:bodyPr/>
        <a:lstStyle/>
        <a:p>
          <a:endParaRPr lang="nb-NO"/>
        </a:p>
      </dgm:t>
    </dgm:pt>
    <dgm:pt modelId="{BE3E6051-62FF-4786-B7FA-EB7BB36D78B1}" type="sibTrans" cxnId="{B9D5D60C-C0AF-4D73-B891-24BF2C704C7A}">
      <dgm:prSet/>
      <dgm:spPr/>
      <dgm:t>
        <a:bodyPr/>
        <a:lstStyle/>
        <a:p>
          <a:endParaRPr lang="nb-NO"/>
        </a:p>
      </dgm:t>
    </dgm:pt>
    <dgm:pt modelId="{BD89C707-20B9-4272-BCFD-7BE25EDDFCB9}">
      <dgm:prSet phldrT="[Tekst]"/>
      <dgm:spPr/>
      <dgm:t>
        <a:bodyPr/>
        <a:lstStyle/>
        <a:p>
          <a:r>
            <a:rPr lang="nb-NO" dirty="0" err="1" smtClean="0"/>
            <a:t>EpicCare</a:t>
          </a:r>
          <a:r>
            <a:rPr lang="nb-NO" dirty="0" smtClean="0"/>
            <a:t> Link</a:t>
          </a:r>
          <a:endParaRPr lang="nb-NO" dirty="0"/>
        </a:p>
      </dgm:t>
    </dgm:pt>
    <dgm:pt modelId="{CE5FA1E5-7687-4384-8EC1-EB26A341B88F}" type="parTrans" cxnId="{3AED1D8A-40F8-4D90-BF4D-E98647907F84}">
      <dgm:prSet/>
      <dgm:spPr/>
      <dgm:t>
        <a:bodyPr/>
        <a:lstStyle/>
        <a:p>
          <a:endParaRPr lang="nb-NO"/>
        </a:p>
      </dgm:t>
    </dgm:pt>
    <dgm:pt modelId="{CDFEA2EE-0214-4259-B8C1-CCBEB21AFDFA}" type="sibTrans" cxnId="{3AED1D8A-40F8-4D90-BF4D-E98647907F84}">
      <dgm:prSet/>
      <dgm:spPr/>
      <dgm:t>
        <a:bodyPr/>
        <a:lstStyle/>
        <a:p>
          <a:endParaRPr lang="nb-NO"/>
        </a:p>
      </dgm:t>
    </dgm:pt>
    <dgm:pt modelId="{D60F003B-75CF-4DA4-BA66-12C219E55DA5}">
      <dgm:prSet phldrT="[Tekst]"/>
      <dgm:spPr/>
      <dgm:t>
        <a:bodyPr/>
        <a:lstStyle/>
        <a:p>
          <a:r>
            <a:rPr lang="nb-NO" dirty="0" smtClean="0"/>
            <a:t>Care </a:t>
          </a:r>
          <a:r>
            <a:rPr lang="nb-NO" dirty="0" err="1" smtClean="0"/>
            <a:t>Everywhere</a:t>
          </a:r>
          <a:r>
            <a:rPr lang="nb-NO" dirty="0" smtClean="0"/>
            <a:t/>
          </a:r>
          <a:br>
            <a:rPr lang="nb-NO" dirty="0" smtClean="0"/>
          </a:br>
          <a:endParaRPr lang="nb-NO" dirty="0"/>
        </a:p>
      </dgm:t>
    </dgm:pt>
    <dgm:pt modelId="{7000B965-069A-442F-AFE1-63DB52C3F24D}" type="parTrans" cxnId="{BA65B318-3865-438B-94B7-F053CDAA6FC2}">
      <dgm:prSet/>
      <dgm:spPr/>
      <dgm:t>
        <a:bodyPr/>
        <a:lstStyle/>
        <a:p>
          <a:endParaRPr lang="nb-NO"/>
        </a:p>
      </dgm:t>
    </dgm:pt>
    <dgm:pt modelId="{2C68A9F6-8E86-4797-BC42-13A5CC60CA6A}" type="sibTrans" cxnId="{BA65B318-3865-438B-94B7-F053CDAA6FC2}">
      <dgm:prSet/>
      <dgm:spPr/>
      <dgm:t>
        <a:bodyPr/>
        <a:lstStyle/>
        <a:p>
          <a:endParaRPr lang="nb-NO"/>
        </a:p>
      </dgm:t>
    </dgm:pt>
    <dgm:pt modelId="{A9633F12-9D8B-441E-BCCE-35DFD567B4E7}" type="pres">
      <dgm:prSet presAssocID="{0559BC56-FBC0-4697-8DC0-DA3B9258D21A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nb-NO"/>
        </a:p>
      </dgm:t>
    </dgm:pt>
    <dgm:pt modelId="{20F6C5CB-DEC1-474D-B7EF-67AA23F79F81}" type="pres">
      <dgm:prSet presAssocID="{597DADDA-F347-4AC1-8B8A-C150B3FF3550}" presName="compositeNode" presStyleCnt="0">
        <dgm:presLayoutVars>
          <dgm:bulletEnabled val="1"/>
        </dgm:presLayoutVars>
      </dgm:prSet>
      <dgm:spPr/>
    </dgm:pt>
    <dgm:pt modelId="{0B0A023F-6D86-4786-BA62-59EE737ECF2D}" type="pres">
      <dgm:prSet presAssocID="{597DADDA-F347-4AC1-8B8A-C150B3FF3550}" presName="image" presStyleLbl="fgImgPlac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  <dgm:t>
        <a:bodyPr/>
        <a:lstStyle/>
        <a:p>
          <a:endParaRPr lang="nb-NO"/>
        </a:p>
      </dgm:t>
    </dgm:pt>
    <dgm:pt modelId="{4CCC6B52-BA1D-4945-9704-AA917CD32F14}" type="pres">
      <dgm:prSet presAssocID="{597DADDA-F347-4AC1-8B8A-C150B3FF3550}" presName="child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299E1786-ADAA-42EE-8F27-CCB139358A1B}" type="pres">
      <dgm:prSet presAssocID="{597DADDA-F347-4AC1-8B8A-C150B3FF3550}" presName="parentNode" presStyleLbl="revTx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A26D8C05-82E9-4650-8C69-26D3D1BD0C39}" type="pres">
      <dgm:prSet presAssocID="{3C333E21-82A6-4C3C-8CFE-8BD14BAEF30C}" presName="sibTrans" presStyleCnt="0"/>
      <dgm:spPr/>
    </dgm:pt>
    <dgm:pt modelId="{4DDCEFFD-439A-4DFA-ACDF-2E15806325F6}" type="pres">
      <dgm:prSet presAssocID="{7AE60D6C-BF18-40B5-8350-26F5DD099CC0}" presName="compositeNode" presStyleCnt="0">
        <dgm:presLayoutVars>
          <dgm:bulletEnabled val="1"/>
        </dgm:presLayoutVars>
      </dgm:prSet>
      <dgm:spPr/>
    </dgm:pt>
    <dgm:pt modelId="{01B0B762-D453-4FFD-95EC-373DCE9544BA}" type="pres">
      <dgm:prSet presAssocID="{7AE60D6C-BF18-40B5-8350-26F5DD099CC0}" presName="image" presStyleLbl="fgImgPlace1" presStyleIdx="1" presStyleCnt="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nb-NO"/>
        </a:p>
      </dgm:t>
    </dgm:pt>
    <dgm:pt modelId="{B3A4052C-BE56-4B07-9234-D10B42D2B421}" type="pres">
      <dgm:prSet presAssocID="{7AE60D6C-BF18-40B5-8350-26F5DD099CC0}" presName="child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58AE1BAC-CE59-4CC8-8990-EE866E2287E0}" type="pres">
      <dgm:prSet presAssocID="{7AE60D6C-BF18-40B5-8350-26F5DD099CC0}" presName="parentNode" presStyleLbl="revTx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3B486CB4-01C8-4EF9-9310-3BE517E3DA7B}" type="pres">
      <dgm:prSet presAssocID="{5B141BF1-CF3C-4765-8E09-0D4425F4ABEB}" presName="sibTrans" presStyleCnt="0"/>
      <dgm:spPr/>
    </dgm:pt>
    <dgm:pt modelId="{327E4DA8-B1CE-4220-8BD4-CD947D549F9E}" type="pres">
      <dgm:prSet presAssocID="{D3FA53E2-861B-4B79-9A83-36FE95182F93}" presName="compositeNode" presStyleCnt="0">
        <dgm:presLayoutVars>
          <dgm:bulletEnabled val="1"/>
        </dgm:presLayoutVars>
      </dgm:prSet>
      <dgm:spPr/>
    </dgm:pt>
    <dgm:pt modelId="{FE9223CB-7CDB-48B3-9E1F-4FCF7B9D1E4C}" type="pres">
      <dgm:prSet presAssocID="{D3FA53E2-861B-4B79-9A83-36FE95182F93}" presName="image" presStyleLbl="fgImgPlace1" presStyleIdx="2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  <dgm:t>
        <a:bodyPr/>
        <a:lstStyle/>
        <a:p>
          <a:endParaRPr lang="nb-NO"/>
        </a:p>
      </dgm:t>
    </dgm:pt>
    <dgm:pt modelId="{83E36C5B-5100-4B6E-A773-3892759477A4}" type="pres">
      <dgm:prSet presAssocID="{D3FA53E2-861B-4B79-9A83-36FE95182F93}" presName="childNode" presStyleLbl="node1" presStyleIdx="2" presStyleCnt="5" custLinFactNeighborX="1152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4B933C36-8552-4C7D-9A19-84DEE50D01AF}" type="pres">
      <dgm:prSet presAssocID="{D3FA53E2-861B-4B79-9A83-36FE95182F93}" presName="parentNode" presStyleLbl="revTx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BCF38463-4767-4AE1-B04F-8027A4374300}" type="pres">
      <dgm:prSet presAssocID="{B67165DD-2D2A-4252-B812-B91C4E944930}" presName="sibTrans" presStyleCnt="0"/>
      <dgm:spPr/>
    </dgm:pt>
    <dgm:pt modelId="{E7D42709-9BB3-422E-98E4-47B6E8372074}" type="pres">
      <dgm:prSet presAssocID="{81AF90D2-D658-4FEF-BD16-2F0DF281B8CD}" presName="compositeNode" presStyleCnt="0">
        <dgm:presLayoutVars>
          <dgm:bulletEnabled val="1"/>
        </dgm:presLayoutVars>
      </dgm:prSet>
      <dgm:spPr/>
    </dgm:pt>
    <dgm:pt modelId="{D8D90256-3CF0-426A-AA18-570CED299F85}" type="pres">
      <dgm:prSet presAssocID="{81AF90D2-D658-4FEF-BD16-2F0DF281B8CD}" presName="image" presStyleLbl="fgImgPlace1" presStyleIdx="3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  <dgm:t>
        <a:bodyPr/>
        <a:lstStyle/>
        <a:p>
          <a:endParaRPr lang="nb-NO"/>
        </a:p>
      </dgm:t>
    </dgm:pt>
    <dgm:pt modelId="{8F44DAE4-8FA0-4943-9DA8-01BE6F6A144C}" type="pres">
      <dgm:prSet presAssocID="{81AF90D2-D658-4FEF-BD16-2F0DF281B8CD}" presName="child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0771C777-455E-47E1-94D1-5EEED44B14C0}" type="pres">
      <dgm:prSet presAssocID="{81AF90D2-D658-4FEF-BD16-2F0DF281B8CD}" presName="parentNode" presStyleLbl="revTx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0A30FEB2-6EF0-4FF7-9345-4B7B48C43D7E}" type="pres">
      <dgm:prSet presAssocID="{DE219BA1-F598-4B7C-8CEE-0EF3BE8F09AC}" presName="sibTrans" presStyleCnt="0"/>
      <dgm:spPr/>
    </dgm:pt>
    <dgm:pt modelId="{949AD480-88C6-47DA-96E6-FFC5AEF99BF2}" type="pres">
      <dgm:prSet presAssocID="{A1AD7AED-FF78-4F3E-BC24-11AA48242F17}" presName="compositeNode" presStyleCnt="0">
        <dgm:presLayoutVars>
          <dgm:bulletEnabled val="1"/>
        </dgm:presLayoutVars>
      </dgm:prSet>
      <dgm:spPr/>
    </dgm:pt>
    <dgm:pt modelId="{9059C09F-79AB-4C32-BBA0-E192D8F25CE1}" type="pres">
      <dgm:prSet presAssocID="{A1AD7AED-FF78-4F3E-BC24-11AA48242F17}" presName="image" presStyleLbl="fgImgPlace1" presStyleIdx="4" presStyleCnt="5" custScaleX="129263" custScaleY="129263" custLinFactNeighborY="-15774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  <dgm:t>
        <a:bodyPr/>
        <a:lstStyle/>
        <a:p>
          <a:endParaRPr lang="nb-NO"/>
        </a:p>
      </dgm:t>
    </dgm:pt>
    <dgm:pt modelId="{D68D264A-1F0A-49D4-9173-9A92B5404F01}" type="pres">
      <dgm:prSet presAssocID="{A1AD7AED-FF78-4F3E-BC24-11AA48242F17}" presName="child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F113A0EA-AD97-4CFB-8859-79B834774271}" type="pres">
      <dgm:prSet presAssocID="{A1AD7AED-FF78-4F3E-BC24-11AA48242F17}" presName="parentNode" presStyleLbl="revTx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25E11884-E105-4233-B8B3-5F2B6A16FB17}" srcId="{7AE60D6C-BF18-40B5-8350-26F5DD099CC0}" destId="{533406C5-1D39-476A-AB4F-E7A4D03BB943}" srcOrd="10" destOrd="0" parTransId="{C8F82E44-83C2-4405-8672-2A0DEFF1446E}" sibTransId="{BB2DC3D0-40B6-4630-B827-34244512667C}"/>
    <dgm:cxn modelId="{359694D2-D281-47D9-BF9A-109770A80FCB}" srcId="{7AE60D6C-BF18-40B5-8350-26F5DD099CC0}" destId="{053C9D8E-82B3-4984-BEBF-CD9B892B2373}" srcOrd="4" destOrd="0" parTransId="{5A55789D-7FA0-4E3A-AB83-60CEA89368E8}" sibTransId="{214A3596-08DE-4AC3-85B9-82AF962A8763}"/>
    <dgm:cxn modelId="{E152D7E3-4ADF-4EEF-8C06-8F3FE3EB132A}" type="presOf" srcId="{597DADDA-F347-4AC1-8B8A-C150B3FF3550}" destId="{299E1786-ADAA-42EE-8F27-CCB139358A1B}" srcOrd="0" destOrd="0" presId="urn:microsoft.com/office/officeart/2005/8/layout/hList2"/>
    <dgm:cxn modelId="{10916ECE-D017-4936-BD59-C578642640DC}" type="presOf" srcId="{58F64D5C-1628-47F2-825C-F42B453680D7}" destId="{83E36C5B-5100-4B6E-A773-3892759477A4}" srcOrd="0" destOrd="1" presId="urn:microsoft.com/office/officeart/2005/8/layout/hList2"/>
    <dgm:cxn modelId="{A088D267-230A-4571-875B-20ECE03D84CC}" srcId="{A1AD7AED-FF78-4F3E-BC24-11AA48242F17}" destId="{5AE7FA6D-2A8B-45AC-8553-9919A62A5D9B}" srcOrd="8" destOrd="0" parTransId="{76B16893-7345-4F32-BD28-D285057A2263}" sibTransId="{3BAA1002-0018-444B-9B73-E2050378B6BC}"/>
    <dgm:cxn modelId="{27F4C136-D713-43FF-B906-80BCDDA7E3A3}" srcId="{A1AD7AED-FF78-4F3E-BC24-11AA48242F17}" destId="{9AC0B758-EC04-4778-BE58-F8C1CE71F031}" srcOrd="3" destOrd="0" parTransId="{D4E215B3-807F-4D44-9BA5-DDD1F49336ED}" sibTransId="{4BC95949-C45D-4584-97A7-9E7D94B3959D}"/>
    <dgm:cxn modelId="{5EE5A7AF-DAB9-439F-ACAD-27BFD3DD6E4E}" type="presOf" srcId="{BD89C707-20B9-4272-BCFD-7BE25EDDFCB9}" destId="{D68D264A-1F0A-49D4-9173-9A92B5404F01}" srcOrd="0" destOrd="4" presId="urn:microsoft.com/office/officeart/2005/8/layout/hList2"/>
    <dgm:cxn modelId="{66C5CFF9-9E0E-4B26-8DEA-5AC81AF467D3}" type="presOf" srcId="{32ED9383-F4E2-4E24-AE4A-1F247780F749}" destId="{4CCC6B52-BA1D-4945-9704-AA917CD32F14}" srcOrd="0" destOrd="0" presId="urn:microsoft.com/office/officeart/2005/8/layout/hList2"/>
    <dgm:cxn modelId="{15AC06D9-C883-49F9-99BB-722EE446757A}" srcId="{81AF90D2-D658-4FEF-BD16-2F0DF281B8CD}" destId="{CF31E57B-043E-4AFF-813C-6C6DBE78A982}" srcOrd="0" destOrd="0" parTransId="{D9E122B5-E02C-4093-86E9-933B64690899}" sibTransId="{FCCDB06D-4FFE-41B7-B317-6AB3C75F9E94}"/>
    <dgm:cxn modelId="{848D2DCF-9BDF-48F4-8541-B7341EFF409F}" type="presOf" srcId="{56832C3F-8FD4-4201-89F3-C313A0CF0B26}" destId="{D68D264A-1F0A-49D4-9173-9A92B5404F01}" srcOrd="0" destOrd="10" presId="urn:microsoft.com/office/officeart/2005/8/layout/hList2"/>
    <dgm:cxn modelId="{B3306A7E-107E-43FE-8570-034641799E94}" type="presOf" srcId="{7EA519E4-4BD1-4C94-A27F-AE6F78BD4F81}" destId="{4CCC6B52-BA1D-4945-9704-AA917CD32F14}" srcOrd="0" destOrd="2" presId="urn:microsoft.com/office/officeart/2005/8/layout/hList2"/>
    <dgm:cxn modelId="{E58BBF04-99F6-4E76-ABEA-1E4F448C09A1}" srcId="{81AF90D2-D658-4FEF-BD16-2F0DF281B8CD}" destId="{36CD1D62-4A1E-45CF-B68B-F3F6E40A79A6}" srcOrd="5" destOrd="0" parTransId="{7DFFEFC9-CC7F-4777-81BE-09BE75F6E082}" sibTransId="{9124F0C3-B52E-497C-B216-EB7EA09B8F8B}"/>
    <dgm:cxn modelId="{6F92796E-BBB7-4BA6-91AD-FBD6FAD6052D}" type="presOf" srcId="{05814D69-2E07-44EF-A680-9D73A4808796}" destId="{B3A4052C-BE56-4B07-9234-D10B42D2B421}" srcOrd="0" destOrd="5" presId="urn:microsoft.com/office/officeart/2005/8/layout/hList2"/>
    <dgm:cxn modelId="{CE2DF27B-AF41-4216-A9A2-9EEBB89FE61C}" srcId="{D3FA53E2-861B-4B79-9A83-36FE95182F93}" destId="{6FFD21C1-0456-4B70-852F-3B697DD35125}" srcOrd="5" destOrd="0" parTransId="{4824B6DE-916D-48D5-A9CC-0A681895159E}" sibTransId="{29DFFE85-4472-4E78-8569-9ABD18A488EA}"/>
    <dgm:cxn modelId="{1C56F4D9-7BAA-4D59-8D45-BFBCA71DE598}" srcId="{D3FA53E2-861B-4B79-9A83-36FE95182F93}" destId="{ED06440D-924E-4C3D-B2BC-3E910A75BD44}" srcOrd="4" destOrd="0" parTransId="{CAA0B787-9D59-4A62-BE0C-F4EB7485C7FC}" sibTransId="{DBF73569-6C83-4390-AD4A-C2A67A355EDF}"/>
    <dgm:cxn modelId="{1C14BB90-4672-43AF-90F5-B95E048DD43E}" type="presOf" srcId="{5AE7FA6D-2A8B-45AC-8553-9919A62A5D9B}" destId="{D68D264A-1F0A-49D4-9173-9A92B5404F01}" srcOrd="0" destOrd="8" presId="urn:microsoft.com/office/officeart/2005/8/layout/hList2"/>
    <dgm:cxn modelId="{6AFC10CA-4378-4D6F-947A-76E5DF76F36A}" type="presOf" srcId="{E39B592D-B4E5-4189-B135-6458021FD799}" destId="{8F44DAE4-8FA0-4943-9DA8-01BE6F6A144C}" srcOrd="0" destOrd="2" presId="urn:microsoft.com/office/officeart/2005/8/layout/hList2"/>
    <dgm:cxn modelId="{A989AC76-A3F6-4040-A040-73DA7F046AC2}" type="presOf" srcId="{5D539EC1-F941-435F-9E4E-A19D92B0CC10}" destId="{83E36C5B-5100-4B6E-A773-3892759477A4}" srcOrd="0" destOrd="0" presId="urn:microsoft.com/office/officeart/2005/8/layout/hList2"/>
    <dgm:cxn modelId="{4C8F55EC-6640-4610-95A0-9C7A70FC3692}" srcId="{A1AD7AED-FF78-4F3E-BC24-11AA48242F17}" destId="{914ACDE6-05B5-4CEF-AE2D-7620BF9650BB}" srcOrd="1" destOrd="0" parTransId="{34BE9DBC-25E7-40E0-A41D-6B8B3FB547A1}" sibTransId="{8A4E6B00-C2F9-4F35-9255-4D30E0B241A4}"/>
    <dgm:cxn modelId="{73A61A0F-F9A9-4836-B2B0-B5228AF897E4}" srcId="{7AE60D6C-BF18-40B5-8350-26F5DD099CC0}" destId="{E6D8DF8C-A6DA-4E69-AC5F-3E68B4F5EF87}" srcOrd="1" destOrd="0" parTransId="{F7337651-995B-4301-A54C-DBA302D7D25D}" sibTransId="{CDD4108A-BFEF-4D37-87F9-F13585601FD6}"/>
    <dgm:cxn modelId="{E04C2D4A-D069-48CC-A3D9-5A7C019430E3}" type="presOf" srcId="{F308FC87-83D3-4F73-AEAD-06F99789E0BD}" destId="{B3A4052C-BE56-4B07-9234-D10B42D2B421}" srcOrd="0" destOrd="3" presId="urn:microsoft.com/office/officeart/2005/8/layout/hList2"/>
    <dgm:cxn modelId="{D367553E-58E2-486B-B820-50188EF1AEE7}" type="presOf" srcId="{09E103DE-5128-4A17-A4CA-74DBA72D8B20}" destId="{B3A4052C-BE56-4B07-9234-D10B42D2B421}" srcOrd="0" destOrd="6" presId="urn:microsoft.com/office/officeart/2005/8/layout/hList2"/>
    <dgm:cxn modelId="{4DF85619-0874-4172-99EE-542FCEA9B793}" srcId="{7AE60D6C-BF18-40B5-8350-26F5DD099CC0}" destId="{08F7ACEB-4423-4C67-B205-2678E7FD6653}" srcOrd="9" destOrd="0" parTransId="{3B6422DE-929D-48CA-AE69-BD6ABE0170CE}" sibTransId="{F2187869-5922-4D2C-932E-D0B0358DA134}"/>
    <dgm:cxn modelId="{1619CB26-A15E-4928-A9DA-82CE58E1D3F5}" type="presOf" srcId="{08F7ACEB-4423-4C67-B205-2678E7FD6653}" destId="{B3A4052C-BE56-4B07-9234-D10B42D2B421}" srcOrd="0" destOrd="9" presId="urn:microsoft.com/office/officeart/2005/8/layout/hList2"/>
    <dgm:cxn modelId="{06DFC895-E757-41B2-9E4D-54637C4CB020}" type="presOf" srcId="{EB41D928-89EC-417D-8DC8-8C7C898D2E9F}" destId="{83E36C5B-5100-4B6E-A773-3892759477A4}" srcOrd="0" destOrd="2" presId="urn:microsoft.com/office/officeart/2005/8/layout/hList2"/>
    <dgm:cxn modelId="{25D756C0-86DE-4096-984F-43D4B6D77391}" srcId="{D3FA53E2-861B-4B79-9A83-36FE95182F93}" destId="{3157B284-05E4-4413-8E79-A5DBE1E0B0DA}" srcOrd="6" destOrd="0" parTransId="{609D106E-E469-4E9B-BAFE-10C39A9F2158}" sibTransId="{A9CE9B15-FAAC-4D28-BEB0-AF2180F5343D}"/>
    <dgm:cxn modelId="{E9F82CDD-C064-439E-9F11-5DD824193048}" srcId="{0559BC56-FBC0-4697-8DC0-DA3B9258D21A}" destId="{597DADDA-F347-4AC1-8B8A-C150B3FF3550}" srcOrd="0" destOrd="0" parTransId="{8AA65EC9-9F1C-4F35-8D98-0C4D57C9A48B}" sibTransId="{3C333E21-82A6-4C3C-8CFE-8BD14BAEF30C}"/>
    <dgm:cxn modelId="{BEB08826-4423-4891-82C4-D7B5A188DA7A}" type="presOf" srcId="{36CD1D62-4A1E-45CF-B68B-F3F6E40A79A6}" destId="{8F44DAE4-8FA0-4943-9DA8-01BE6F6A144C}" srcOrd="0" destOrd="5" presId="urn:microsoft.com/office/officeart/2005/8/layout/hList2"/>
    <dgm:cxn modelId="{5D190A78-16B8-4F4C-8F30-8AED5FC7732D}" srcId="{D3FA53E2-861B-4B79-9A83-36FE95182F93}" destId="{D48AD209-6B67-4DA1-811D-4617F67F13DC}" srcOrd="3" destOrd="0" parTransId="{6203D640-FCE1-4C4B-9596-1BE83B260C3C}" sibTransId="{8B0E642B-8165-4FA1-9CB6-6F2E1CC17E66}"/>
    <dgm:cxn modelId="{36EB39EE-7AF7-4FA7-B522-049E5FB8BB61}" srcId="{81AF90D2-D658-4FEF-BD16-2F0DF281B8CD}" destId="{3636B77F-D4E6-4452-AC09-167CCFF01B6E}" srcOrd="3" destOrd="0" parTransId="{9A9D42AD-B043-450B-B313-EC8F913648B4}" sibTransId="{6FC8C134-C737-43B7-9280-3B8233C3DB67}"/>
    <dgm:cxn modelId="{3F7B90A8-4BE8-469D-81E2-DCBAD7F1BEAB}" type="presOf" srcId="{48BD501B-7531-4EF4-9F91-8A900E823266}" destId="{B3A4052C-BE56-4B07-9234-D10B42D2B421}" srcOrd="0" destOrd="0" presId="urn:microsoft.com/office/officeart/2005/8/layout/hList2"/>
    <dgm:cxn modelId="{0FDBCA2A-FF1E-4065-AF8F-49A1D80ACCF8}" type="presOf" srcId="{D60F003B-75CF-4DA4-BA66-12C219E55DA5}" destId="{D68D264A-1F0A-49D4-9173-9A92B5404F01}" srcOrd="0" destOrd="5" presId="urn:microsoft.com/office/officeart/2005/8/layout/hList2"/>
    <dgm:cxn modelId="{A9DF987C-E22C-4B44-8FE4-C2EE8319A0C3}" srcId="{597DADDA-F347-4AC1-8B8A-C150B3FF3550}" destId="{BAC69273-EBB9-466F-89A6-CB9C14078B57}" srcOrd="1" destOrd="0" parTransId="{DF246BEC-AF32-4914-A936-FCE823541009}" sibTransId="{D95A3E33-C9AE-4074-BDF7-2F1DAE01B531}"/>
    <dgm:cxn modelId="{2FA22529-CC32-4B24-B22E-9C244168ED75}" srcId="{7AE60D6C-BF18-40B5-8350-26F5DD099CC0}" destId="{76248999-C8EE-438E-9E8E-402001578CFD}" srcOrd="2" destOrd="0" parTransId="{22D64E7C-A00C-4B6C-83A7-4AE155F0D035}" sibTransId="{D45B125C-CCD3-4CD0-881A-CAF44EDEAF9D}"/>
    <dgm:cxn modelId="{AC093662-B9C3-4E4C-96C0-277D8809FA08}" srcId="{81AF90D2-D658-4FEF-BD16-2F0DF281B8CD}" destId="{EA776455-9772-401B-86A5-C5A741EDC162}" srcOrd="4" destOrd="0" parTransId="{C9508CB5-27AD-4CBD-BCED-9EF8415E2E74}" sibTransId="{129B3178-D567-4413-878D-880DD73ED722}"/>
    <dgm:cxn modelId="{7E338B92-5824-4EAE-8493-D563772464F9}" srcId="{A1AD7AED-FF78-4F3E-BC24-11AA48242F17}" destId="{61FC5CAC-3DD0-4254-B6B1-9941FCE25AA6}" srcOrd="0" destOrd="0" parTransId="{CFF10B94-9C3E-496C-8E4D-1CAF18E808AF}" sibTransId="{1A8CE0C7-E811-4C15-B447-A5C5BA6AB3CA}"/>
    <dgm:cxn modelId="{9FBE824D-F6ED-4D57-9F51-E77327AA2BBF}" srcId="{7AE60D6C-BF18-40B5-8350-26F5DD099CC0}" destId="{F308FC87-83D3-4F73-AEAD-06F99789E0BD}" srcOrd="3" destOrd="0" parTransId="{F6CAD0FE-B15E-4CCE-A269-FD8C0FDF21C2}" sibTransId="{D5B048C1-64BF-4801-9ED1-C4DB732CBFBA}"/>
    <dgm:cxn modelId="{9FCAB9A8-ED64-4B47-A78B-8899B0B8EF3D}" type="presOf" srcId="{E6D8DF8C-A6DA-4E69-AC5F-3E68B4F5EF87}" destId="{B3A4052C-BE56-4B07-9234-D10B42D2B421}" srcOrd="0" destOrd="1" presId="urn:microsoft.com/office/officeart/2005/8/layout/hList2"/>
    <dgm:cxn modelId="{351206DD-509A-4FCD-A917-3686D38B55A8}" type="presOf" srcId="{EA776455-9772-401B-86A5-C5A741EDC162}" destId="{8F44DAE4-8FA0-4943-9DA8-01BE6F6A144C}" srcOrd="0" destOrd="4" presId="urn:microsoft.com/office/officeart/2005/8/layout/hList2"/>
    <dgm:cxn modelId="{E701F594-221A-4D2E-B9D6-CD90CA02A88D}" type="presOf" srcId="{3BB1212B-3DF7-4027-8D9F-FC227BDD0D30}" destId="{D68D264A-1F0A-49D4-9173-9A92B5404F01}" srcOrd="0" destOrd="6" presId="urn:microsoft.com/office/officeart/2005/8/layout/hList2"/>
    <dgm:cxn modelId="{A7917FAB-7A2C-4777-A7E9-86AB6C83B52E}" type="presOf" srcId="{533406C5-1D39-476A-AB4F-E7A4D03BB943}" destId="{B3A4052C-BE56-4B07-9234-D10B42D2B421}" srcOrd="0" destOrd="10" presId="urn:microsoft.com/office/officeart/2005/8/layout/hList2"/>
    <dgm:cxn modelId="{20300C15-3CCD-4F9C-AF97-1BD0FB046875}" type="presOf" srcId="{9AC0B758-EC04-4778-BE58-F8C1CE71F031}" destId="{D68D264A-1F0A-49D4-9173-9A92B5404F01}" srcOrd="0" destOrd="3" presId="urn:microsoft.com/office/officeart/2005/8/layout/hList2"/>
    <dgm:cxn modelId="{D8EDD595-B902-4A73-8BCD-1F877C7CEDD3}" srcId="{D3FA53E2-861B-4B79-9A83-36FE95182F93}" destId="{58F64D5C-1628-47F2-825C-F42B453680D7}" srcOrd="1" destOrd="0" parTransId="{546B2E1D-F05C-42F1-A0B3-C14B1DF21DD1}" sibTransId="{DC5CA32B-1C4F-4190-8976-19AFBA7DEEE7}"/>
    <dgm:cxn modelId="{409A468A-51D6-449D-9037-F39C8B9816B0}" srcId="{81AF90D2-D658-4FEF-BD16-2F0DF281B8CD}" destId="{0B2919F0-4987-4CEB-B8CA-9D977D65EA65}" srcOrd="1" destOrd="0" parTransId="{CB3200B4-E9A3-471E-8CD2-E935F03925BC}" sibTransId="{AEA1FB08-DBBA-4C80-8C20-67E126520A9C}"/>
    <dgm:cxn modelId="{FF44897E-3C29-40F2-BC87-CAD4431A631C}" type="presOf" srcId="{A15FF7F2-C34F-4BA1-9FB5-11F9C47A5ADE}" destId="{D68D264A-1F0A-49D4-9173-9A92B5404F01}" srcOrd="0" destOrd="2" presId="urn:microsoft.com/office/officeart/2005/8/layout/hList2"/>
    <dgm:cxn modelId="{BA65B318-3865-438B-94B7-F053CDAA6FC2}" srcId="{A1AD7AED-FF78-4F3E-BC24-11AA48242F17}" destId="{D60F003B-75CF-4DA4-BA66-12C219E55DA5}" srcOrd="5" destOrd="0" parTransId="{7000B965-069A-442F-AFE1-63DB52C3F24D}" sibTransId="{2C68A9F6-8E86-4797-BC42-13A5CC60CA6A}"/>
    <dgm:cxn modelId="{AEDEFD77-F240-4224-8392-9FC9B4DD1E54}" type="presOf" srcId="{1C370FF6-9BE1-4622-919F-50981EB8B7C6}" destId="{D68D264A-1F0A-49D4-9173-9A92B5404F01}" srcOrd="0" destOrd="9" presId="urn:microsoft.com/office/officeart/2005/8/layout/hList2"/>
    <dgm:cxn modelId="{3C2692B2-A335-4509-B74C-0F209BAB4C2A}" srcId="{81AF90D2-D658-4FEF-BD16-2F0DF281B8CD}" destId="{E39B592D-B4E5-4189-B135-6458021FD799}" srcOrd="2" destOrd="0" parTransId="{B39F8791-9F52-4638-BEC1-D5791A5E8C35}" sibTransId="{FC0ABD93-2289-4D53-AB4E-096508AD18B7}"/>
    <dgm:cxn modelId="{4E76EA8D-8148-4C0A-8455-D356F6C49714}" type="presOf" srcId="{BAC69273-EBB9-466F-89A6-CB9C14078B57}" destId="{4CCC6B52-BA1D-4945-9704-AA917CD32F14}" srcOrd="0" destOrd="1" presId="urn:microsoft.com/office/officeart/2005/8/layout/hList2"/>
    <dgm:cxn modelId="{3504B3DF-34E5-4A25-9623-51445DBE7143}" type="presOf" srcId="{ED06440D-924E-4C3D-B2BC-3E910A75BD44}" destId="{83E36C5B-5100-4B6E-A773-3892759477A4}" srcOrd="0" destOrd="4" presId="urn:microsoft.com/office/officeart/2005/8/layout/hList2"/>
    <dgm:cxn modelId="{10B90A9F-4D29-4101-A0B8-8BB182919715}" srcId="{A1AD7AED-FF78-4F3E-BC24-11AA48242F17}" destId="{56832C3F-8FD4-4201-89F3-C313A0CF0B26}" srcOrd="10" destOrd="0" parTransId="{809C6C7C-F938-479B-AE28-9904309C1747}" sibTransId="{6CD2BE09-D8A6-45FD-A6FE-D6142ACB8EBB}"/>
    <dgm:cxn modelId="{5B87C4A3-6B55-4224-ACF5-D9F5D67475B4}" srcId="{597DADDA-F347-4AC1-8B8A-C150B3FF3550}" destId="{32ED9383-F4E2-4E24-AE4A-1F247780F749}" srcOrd="0" destOrd="0" parTransId="{21E02B4C-3FB4-4240-9ED5-5BBFC9214682}" sibTransId="{70984520-E17C-419D-95D9-979450909702}"/>
    <dgm:cxn modelId="{629387F3-2395-4547-B85E-A9BF5E040740}" type="presOf" srcId="{6FFD21C1-0456-4B70-852F-3B697DD35125}" destId="{83E36C5B-5100-4B6E-A773-3892759477A4}" srcOrd="0" destOrd="5" presId="urn:microsoft.com/office/officeart/2005/8/layout/hList2"/>
    <dgm:cxn modelId="{99F96EAE-E9B0-4ABC-AA6B-753C790A9824}" srcId="{7AE60D6C-BF18-40B5-8350-26F5DD099CC0}" destId="{EF7133F0-F884-4FFA-85C9-3070670C0B9B}" srcOrd="7" destOrd="0" parTransId="{E7A4EE9A-AADD-4B5C-BAF8-AF898543421F}" sibTransId="{6DD861FB-F364-46CD-AB57-D194D5B5EBF0}"/>
    <dgm:cxn modelId="{FF580415-A7D7-436D-9A46-7444441B3AE0}" type="presOf" srcId="{24FE32B5-A15C-454D-B44C-57C2EDDE2800}" destId="{D68D264A-1F0A-49D4-9173-9A92B5404F01}" srcOrd="0" destOrd="7" presId="urn:microsoft.com/office/officeart/2005/8/layout/hList2"/>
    <dgm:cxn modelId="{40E8624D-BDDC-4CA7-9F85-8DD7223E32B4}" type="presOf" srcId="{7AE60D6C-BF18-40B5-8350-26F5DD099CC0}" destId="{58AE1BAC-CE59-4CC8-8990-EE866E2287E0}" srcOrd="0" destOrd="0" presId="urn:microsoft.com/office/officeart/2005/8/layout/hList2"/>
    <dgm:cxn modelId="{610498A5-DEF2-49CF-A73E-C90CC335FAD5}" type="presOf" srcId="{0B2919F0-4987-4CEB-B8CA-9D977D65EA65}" destId="{8F44DAE4-8FA0-4943-9DA8-01BE6F6A144C}" srcOrd="0" destOrd="1" presId="urn:microsoft.com/office/officeart/2005/8/layout/hList2"/>
    <dgm:cxn modelId="{5FD20D7C-574F-460D-A2CB-5312A430827A}" srcId="{D3FA53E2-861B-4B79-9A83-36FE95182F93}" destId="{5D539EC1-F941-435F-9E4E-A19D92B0CC10}" srcOrd="0" destOrd="0" parTransId="{80054819-B39A-416C-B7FC-04ADDD1C4AE2}" sibTransId="{E9600E40-C3B1-4CB7-9553-9E556E390ECA}"/>
    <dgm:cxn modelId="{3F1ED5F8-0098-4C16-8167-48596C42DCCD}" srcId="{0559BC56-FBC0-4697-8DC0-DA3B9258D21A}" destId="{7AE60D6C-BF18-40B5-8350-26F5DD099CC0}" srcOrd="1" destOrd="0" parTransId="{8C578941-9A8D-45A6-8296-A99A922B9A4B}" sibTransId="{5B141BF1-CF3C-4765-8E09-0D4425F4ABEB}"/>
    <dgm:cxn modelId="{A2BBA81B-1A3A-4462-AA6C-8B5567446ED4}" type="presOf" srcId="{A1AD7AED-FF78-4F3E-BC24-11AA48242F17}" destId="{F113A0EA-AD97-4CFB-8859-79B834774271}" srcOrd="0" destOrd="0" presId="urn:microsoft.com/office/officeart/2005/8/layout/hList2"/>
    <dgm:cxn modelId="{DFB66F07-008B-4384-8939-2E09C96B775A}" type="presOf" srcId="{61FC5CAC-3DD0-4254-B6B1-9941FCE25AA6}" destId="{D68D264A-1F0A-49D4-9173-9A92B5404F01}" srcOrd="0" destOrd="0" presId="urn:microsoft.com/office/officeart/2005/8/layout/hList2"/>
    <dgm:cxn modelId="{EF7D8E99-AAD4-4507-A37F-32B0367D03DE}" type="presOf" srcId="{CF31E57B-043E-4AFF-813C-6C6DBE78A982}" destId="{8F44DAE4-8FA0-4943-9DA8-01BE6F6A144C}" srcOrd="0" destOrd="0" presId="urn:microsoft.com/office/officeart/2005/8/layout/hList2"/>
    <dgm:cxn modelId="{8C519B25-0384-40B6-A223-7FFBD832FFC6}" srcId="{0559BC56-FBC0-4697-8DC0-DA3B9258D21A}" destId="{81AF90D2-D658-4FEF-BD16-2F0DF281B8CD}" srcOrd="3" destOrd="0" parTransId="{0FD6DD9D-68F2-4B9E-9C7D-F65C967C634C}" sibTransId="{DE219BA1-F598-4B7C-8CEE-0EF3BE8F09AC}"/>
    <dgm:cxn modelId="{8AE2066C-885D-4406-9B15-CD52609EEB97}" type="presOf" srcId="{D48AD209-6B67-4DA1-811D-4617F67F13DC}" destId="{83E36C5B-5100-4B6E-A773-3892759477A4}" srcOrd="0" destOrd="3" presId="urn:microsoft.com/office/officeart/2005/8/layout/hList2"/>
    <dgm:cxn modelId="{BE043691-4F33-436C-926A-A627DEABE7F3}" type="presOf" srcId="{D3FA53E2-861B-4B79-9A83-36FE95182F93}" destId="{4B933C36-8552-4C7D-9A19-84DEE50D01AF}" srcOrd="0" destOrd="0" presId="urn:microsoft.com/office/officeart/2005/8/layout/hList2"/>
    <dgm:cxn modelId="{5C1BEE03-B7F9-4895-81D6-57EDF4220A19}" srcId="{7AE60D6C-BF18-40B5-8350-26F5DD099CC0}" destId="{48BD501B-7531-4EF4-9F91-8A900E823266}" srcOrd="0" destOrd="0" parTransId="{9D7D499F-FEF4-476C-9237-1F81C3C5C50A}" sibTransId="{03D8EC83-D56A-4877-8108-815F8DD950D1}"/>
    <dgm:cxn modelId="{7A5F2483-5C24-4A1E-8AF4-D0E319F10388}" srcId="{7AE60D6C-BF18-40B5-8350-26F5DD099CC0}" destId="{05814D69-2E07-44EF-A680-9D73A4808796}" srcOrd="5" destOrd="0" parTransId="{B5E026AB-23E7-499C-B934-3BAEA552891A}" sibTransId="{73BC6643-7DC7-4F2F-817D-473FDD8159AD}"/>
    <dgm:cxn modelId="{1F541E74-9384-4BE0-A291-CFFF26CA3F22}" srcId="{7AE60D6C-BF18-40B5-8350-26F5DD099CC0}" destId="{D703BAF4-6292-4F57-B624-CA73CDBB71AD}" srcOrd="8" destOrd="0" parTransId="{4AA0DA1E-CA0E-4E20-BCE8-8A75F20232CA}" sibTransId="{5BEA76C6-D15C-427F-B918-83CD80FB3035}"/>
    <dgm:cxn modelId="{ED1DCAD4-113D-488A-8B7E-FF83CFD79787}" srcId="{A1AD7AED-FF78-4F3E-BC24-11AA48242F17}" destId="{1C370FF6-9BE1-4622-919F-50981EB8B7C6}" srcOrd="9" destOrd="0" parTransId="{3F159031-DD3E-4D93-BA85-71080D73B4D0}" sibTransId="{4DFFD379-374E-4254-9B4B-6393D99F97E0}"/>
    <dgm:cxn modelId="{346B56C9-C3A8-404E-B6BE-E20178E6158E}" srcId="{A1AD7AED-FF78-4F3E-BC24-11AA48242F17}" destId="{24FE32B5-A15C-454D-B44C-57C2EDDE2800}" srcOrd="7" destOrd="0" parTransId="{293D8643-2C7B-406B-A220-86F26783D4BF}" sibTransId="{76B14FB2-286F-429C-BE2B-9FE53FFBF90A}"/>
    <dgm:cxn modelId="{435D09B5-D6BB-4A17-9D85-8D6B57BE8EEC}" type="presOf" srcId="{D703BAF4-6292-4F57-B624-CA73CDBB71AD}" destId="{B3A4052C-BE56-4B07-9234-D10B42D2B421}" srcOrd="0" destOrd="8" presId="urn:microsoft.com/office/officeart/2005/8/layout/hList2"/>
    <dgm:cxn modelId="{3AED1D8A-40F8-4D90-BF4D-E98647907F84}" srcId="{A1AD7AED-FF78-4F3E-BC24-11AA48242F17}" destId="{BD89C707-20B9-4272-BCFD-7BE25EDDFCB9}" srcOrd="4" destOrd="0" parTransId="{CE5FA1E5-7687-4384-8EC1-EB26A341B88F}" sibTransId="{CDFEA2EE-0214-4259-B8C1-CCBEB21AFDFA}"/>
    <dgm:cxn modelId="{847C6672-80FE-4544-A0A0-902F2E81F812}" srcId="{D3FA53E2-861B-4B79-9A83-36FE95182F93}" destId="{EB41D928-89EC-417D-8DC8-8C7C898D2E9F}" srcOrd="2" destOrd="0" parTransId="{894D8FFB-F47C-423E-BA7D-C86CE643310D}" sibTransId="{E6BB0047-59B4-4417-BC26-20039FA58C62}"/>
    <dgm:cxn modelId="{2C29B78B-7FFF-45B3-819D-A1BC9E9C1D70}" type="presOf" srcId="{3157B284-05E4-4413-8E79-A5DBE1E0B0DA}" destId="{83E36C5B-5100-4B6E-A773-3892759477A4}" srcOrd="0" destOrd="6" presId="urn:microsoft.com/office/officeart/2005/8/layout/hList2"/>
    <dgm:cxn modelId="{1BFF083F-BEC3-4F35-99F6-CF75BDAE3643}" type="presOf" srcId="{053C9D8E-82B3-4984-BEBF-CD9B892B2373}" destId="{B3A4052C-BE56-4B07-9234-D10B42D2B421}" srcOrd="0" destOrd="4" presId="urn:microsoft.com/office/officeart/2005/8/layout/hList2"/>
    <dgm:cxn modelId="{2DB7B0E5-23F6-491A-AB46-08A2DB7C50A6}" srcId="{597DADDA-F347-4AC1-8B8A-C150B3FF3550}" destId="{7EA519E4-4BD1-4C94-A27F-AE6F78BD4F81}" srcOrd="2" destOrd="0" parTransId="{4D2A59B8-77F2-4775-9718-F70EE4300B1E}" sibTransId="{B00040AF-E184-422F-AF5A-F016BF215385}"/>
    <dgm:cxn modelId="{CCD8B83C-705D-4C99-8F60-E0B4336DE2A9}" type="presOf" srcId="{76248999-C8EE-438E-9E8E-402001578CFD}" destId="{B3A4052C-BE56-4B07-9234-D10B42D2B421}" srcOrd="0" destOrd="2" presId="urn:microsoft.com/office/officeart/2005/8/layout/hList2"/>
    <dgm:cxn modelId="{17DE1E17-0D93-45FD-9EE7-EF27C013AA93}" srcId="{0559BC56-FBC0-4697-8DC0-DA3B9258D21A}" destId="{D3FA53E2-861B-4B79-9A83-36FE95182F93}" srcOrd="2" destOrd="0" parTransId="{269271F2-E0D4-4A7B-A1FB-4F42CD4F35BE}" sibTransId="{B67165DD-2D2A-4252-B812-B91C4E944930}"/>
    <dgm:cxn modelId="{2BF5B04D-3479-4A54-BD24-A19580CCAEBD}" type="presOf" srcId="{0559BC56-FBC0-4697-8DC0-DA3B9258D21A}" destId="{A9633F12-9D8B-441E-BCCE-35DFD567B4E7}" srcOrd="0" destOrd="0" presId="urn:microsoft.com/office/officeart/2005/8/layout/hList2"/>
    <dgm:cxn modelId="{22471AF8-472E-466A-9E4A-CE125C5250C7}" type="presOf" srcId="{81AF90D2-D658-4FEF-BD16-2F0DF281B8CD}" destId="{0771C777-455E-47E1-94D1-5EEED44B14C0}" srcOrd="0" destOrd="0" presId="urn:microsoft.com/office/officeart/2005/8/layout/hList2"/>
    <dgm:cxn modelId="{6D259A76-2D75-499B-BE41-093044B78D5D}" type="presOf" srcId="{3636B77F-D4E6-4452-AC09-167CCFF01B6E}" destId="{8F44DAE4-8FA0-4943-9DA8-01BE6F6A144C}" srcOrd="0" destOrd="3" presId="urn:microsoft.com/office/officeart/2005/8/layout/hList2"/>
    <dgm:cxn modelId="{7BBF960A-F931-4308-870A-6BFEAAFA6928}" srcId="{A1AD7AED-FF78-4F3E-BC24-11AA48242F17}" destId="{A15FF7F2-C34F-4BA1-9FB5-11F9C47A5ADE}" srcOrd="2" destOrd="0" parTransId="{B062B6E7-2889-4257-8A04-63131E65FC83}" sibTransId="{A5571A5F-C32D-42C4-96D4-DBED76F1D022}"/>
    <dgm:cxn modelId="{1E220953-D908-4F8E-9C00-F95D359425FC}" srcId="{A1AD7AED-FF78-4F3E-BC24-11AA48242F17}" destId="{3BB1212B-3DF7-4027-8D9F-FC227BDD0D30}" srcOrd="6" destOrd="0" parTransId="{CE3A4F2D-052B-484E-994B-86E00BF2ED4C}" sibTransId="{A5A59C95-CBF8-41A4-940F-8D5210B13A3B}"/>
    <dgm:cxn modelId="{B59F909B-E58F-4E10-8276-50704B259002}" type="presOf" srcId="{EF7133F0-F884-4FFA-85C9-3070670C0B9B}" destId="{B3A4052C-BE56-4B07-9234-D10B42D2B421}" srcOrd="0" destOrd="7" presId="urn:microsoft.com/office/officeart/2005/8/layout/hList2"/>
    <dgm:cxn modelId="{A94EFA0D-2BBE-4CEC-A6BE-0B3D45F6EE39}" type="presOf" srcId="{914ACDE6-05B5-4CEF-AE2D-7620BF9650BB}" destId="{D68D264A-1F0A-49D4-9173-9A92B5404F01}" srcOrd="0" destOrd="1" presId="urn:microsoft.com/office/officeart/2005/8/layout/hList2"/>
    <dgm:cxn modelId="{AD400E7B-8362-475E-AE32-3FCE549BC832}" srcId="{0559BC56-FBC0-4697-8DC0-DA3B9258D21A}" destId="{A1AD7AED-FF78-4F3E-BC24-11AA48242F17}" srcOrd="4" destOrd="0" parTransId="{90E0AF11-D1F7-45B4-BC19-D77A8CED4C0B}" sibTransId="{6DBDF7A2-8213-48E6-9707-18E242E01DF9}"/>
    <dgm:cxn modelId="{B9D5D60C-C0AF-4D73-B891-24BF2C704C7A}" srcId="{7AE60D6C-BF18-40B5-8350-26F5DD099CC0}" destId="{09E103DE-5128-4A17-A4CA-74DBA72D8B20}" srcOrd="6" destOrd="0" parTransId="{F3709BE0-5BF5-48CE-A350-C0F5A9394121}" sibTransId="{BE3E6051-62FF-4786-B7FA-EB7BB36D78B1}"/>
    <dgm:cxn modelId="{E094A8B4-FF48-4966-84D4-AE9614B3F8DA}" type="presParOf" srcId="{A9633F12-9D8B-441E-BCCE-35DFD567B4E7}" destId="{20F6C5CB-DEC1-474D-B7EF-67AA23F79F81}" srcOrd="0" destOrd="0" presId="urn:microsoft.com/office/officeart/2005/8/layout/hList2"/>
    <dgm:cxn modelId="{ECD3B2C3-5419-4035-8926-F3EB31999FCA}" type="presParOf" srcId="{20F6C5CB-DEC1-474D-B7EF-67AA23F79F81}" destId="{0B0A023F-6D86-4786-BA62-59EE737ECF2D}" srcOrd="0" destOrd="0" presId="urn:microsoft.com/office/officeart/2005/8/layout/hList2"/>
    <dgm:cxn modelId="{1BC2FF17-48B8-4DA4-93A5-B2D94EB09E9A}" type="presParOf" srcId="{20F6C5CB-DEC1-474D-B7EF-67AA23F79F81}" destId="{4CCC6B52-BA1D-4945-9704-AA917CD32F14}" srcOrd="1" destOrd="0" presId="urn:microsoft.com/office/officeart/2005/8/layout/hList2"/>
    <dgm:cxn modelId="{2C81BE89-0A2A-4E30-AE32-3D6B4A4C7CBD}" type="presParOf" srcId="{20F6C5CB-DEC1-474D-B7EF-67AA23F79F81}" destId="{299E1786-ADAA-42EE-8F27-CCB139358A1B}" srcOrd="2" destOrd="0" presId="urn:microsoft.com/office/officeart/2005/8/layout/hList2"/>
    <dgm:cxn modelId="{5B0A1E59-D596-434A-B695-C79CE9B23CC3}" type="presParOf" srcId="{A9633F12-9D8B-441E-BCCE-35DFD567B4E7}" destId="{A26D8C05-82E9-4650-8C69-26D3D1BD0C39}" srcOrd="1" destOrd="0" presId="urn:microsoft.com/office/officeart/2005/8/layout/hList2"/>
    <dgm:cxn modelId="{5AAD617F-EE2D-4050-8750-D3BA71F445ED}" type="presParOf" srcId="{A9633F12-9D8B-441E-BCCE-35DFD567B4E7}" destId="{4DDCEFFD-439A-4DFA-ACDF-2E15806325F6}" srcOrd="2" destOrd="0" presId="urn:microsoft.com/office/officeart/2005/8/layout/hList2"/>
    <dgm:cxn modelId="{AEB8DCCA-0A3C-4AB9-AFC8-4DAF21F14F4E}" type="presParOf" srcId="{4DDCEFFD-439A-4DFA-ACDF-2E15806325F6}" destId="{01B0B762-D453-4FFD-95EC-373DCE9544BA}" srcOrd="0" destOrd="0" presId="urn:microsoft.com/office/officeart/2005/8/layout/hList2"/>
    <dgm:cxn modelId="{CC629B5E-8AD9-4207-8766-E859B1766515}" type="presParOf" srcId="{4DDCEFFD-439A-4DFA-ACDF-2E15806325F6}" destId="{B3A4052C-BE56-4B07-9234-D10B42D2B421}" srcOrd="1" destOrd="0" presId="urn:microsoft.com/office/officeart/2005/8/layout/hList2"/>
    <dgm:cxn modelId="{EB5782AD-3F8E-4E6E-9C12-EF743B675302}" type="presParOf" srcId="{4DDCEFFD-439A-4DFA-ACDF-2E15806325F6}" destId="{58AE1BAC-CE59-4CC8-8990-EE866E2287E0}" srcOrd="2" destOrd="0" presId="urn:microsoft.com/office/officeart/2005/8/layout/hList2"/>
    <dgm:cxn modelId="{DD44E9CB-EE49-4C3E-9291-01A8245745E1}" type="presParOf" srcId="{A9633F12-9D8B-441E-BCCE-35DFD567B4E7}" destId="{3B486CB4-01C8-4EF9-9310-3BE517E3DA7B}" srcOrd="3" destOrd="0" presId="urn:microsoft.com/office/officeart/2005/8/layout/hList2"/>
    <dgm:cxn modelId="{AE84859F-24B5-4E7A-A002-62A818CEFA43}" type="presParOf" srcId="{A9633F12-9D8B-441E-BCCE-35DFD567B4E7}" destId="{327E4DA8-B1CE-4220-8BD4-CD947D549F9E}" srcOrd="4" destOrd="0" presId="urn:microsoft.com/office/officeart/2005/8/layout/hList2"/>
    <dgm:cxn modelId="{2E4C2300-4650-4BC1-8D34-9DD520C5B245}" type="presParOf" srcId="{327E4DA8-B1CE-4220-8BD4-CD947D549F9E}" destId="{FE9223CB-7CDB-48B3-9E1F-4FCF7B9D1E4C}" srcOrd="0" destOrd="0" presId="urn:microsoft.com/office/officeart/2005/8/layout/hList2"/>
    <dgm:cxn modelId="{FD3698B2-5550-4EF0-9F7D-A5D9CB1A550A}" type="presParOf" srcId="{327E4DA8-B1CE-4220-8BD4-CD947D549F9E}" destId="{83E36C5B-5100-4B6E-A773-3892759477A4}" srcOrd="1" destOrd="0" presId="urn:microsoft.com/office/officeart/2005/8/layout/hList2"/>
    <dgm:cxn modelId="{BDD8E64E-51E5-4598-8AB1-FE90989C24B1}" type="presParOf" srcId="{327E4DA8-B1CE-4220-8BD4-CD947D549F9E}" destId="{4B933C36-8552-4C7D-9A19-84DEE50D01AF}" srcOrd="2" destOrd="0" presId="urn:microsoft.com/office/officeart/2005/8/layout/hList2"/>
    <dgm:cxn modelId="{AEA9FEC3-3503-4376-8401-8B42EC4C73AD}" type="presParOf" srcId="{A9633F12-9D8B-441E-BCCE-35DFD567B4E7}" destId="{BCF38463-4767-4AE1-B04F-8027A4374300}" srcOrd="5" destOrd="0" presId="urn:microsoft.com/office/officeart/2005/8/layout/hList2"/>
    <dgm:cxn modelId="{F7DD8CD9-2ABE-491C-92B9-083547A8F7A2}" type="presParOf" srcId="{A9633F12-9D8B-441E-BCCE-35DFD567B4E7}" destId="{E7D42709-9BB3-422E-98E4-47B6E8372074}" srcOrd="6" destOrd="0" presId="urn:microsoft.com/office/officeart/2005/8/layout/hList2"/>
    <dgm:cxn modelId="{7D163EE4-7AE1-4D40-B56B-F1A6833804D9}" type="presParOf" srcId="{E7D42709-9BB3-422E-98E4-47B6E8372074}" destId="{D8D90256-3CF0-426A-AA18-570CED299F85}" srcOrd="0" destOrd="0" presId="urn:microsoft.com/office/officeart/2005/8/layout/hList2"/>
    <dgm:cxn modelId="{D83A8B33-8D55-436B-B5D4-EE5DC1522364}" type="presParOf" srcId="{E7D42709-9BB3-422E-98E4-47B6E8372074}" destId="{8F44DAE4-8FA0-4943-9DA8-01BE6F6A144C}" srcOrd="1" destOrd="0" presId="urn:microsoft.com/office/officeart/2005/8/layout/hList2"/>
    <dgm:cxn modelId="{43B3FB19-F94F-4191-B9CD-44F81B9F834C}" type="presParOf" srcId="{E7D42709-9BB3-422E-98E4-47B6E8372074}" destId="{0771C777-455E-47E1-94D1-5EEED44B14C0}" srcOrd="2" destOrd="0" presId="urn:microsoft.com/office/officeart/2005/8/layout/hList2"/>
    <dgm:cxn modelId="{B9043C99-D4DD-41B6-9BED-FE3C563143D4}" type="presParOf" srcId="{A9633F12-9D8B-441E-BCCE-35DFD567B4E7}" destId="{0A30FEB2-6EF0-4FF7-9345-4B7B48C43D7E}" srcOrd="7" destOrd="0" presId="urn:microsoft.com/office/officeart/2005/8/layout/hList2"/>
    <dgm:cxn modelId="{FB980856-8243-474B-902F-20E0CBD956F7}" type="presParOf" srcId="{A9633F12-9D8B-441E-BCCE-35DFD567B4E7}" destId="{949AD480-88C6-47DA-96E6-FFC5AEF99BF2}" srcOrd="8" destOrd="0" presId="urn:microsoft.com/office/officeart/2005/8/layout/hList2"/>
    <dgm:cxn modelId="{F03E18C8-FCE5-4790-BBE4-8FE8B40DD47F}" type="presParOf" srcId="{949AD480-88C6-47DA-96E6-FFC5AEF99BF2}" destId="{9059C09F-79AB-4C32-BBA0-E192D8F25CE1}" srcOrd="0" destOrd="0" presId="urn:microsoft.com/office/officeart/2005/8/layout/hList2"/>
    <dgm:cxn modelId="{C0AFBFD0-D3A1-4531-A521-69BE12B6EFD8}" type="presParOf" srcId="{949AD480-88C6-47DA-96E6-FFC5AEF99BF2}" destId="{D68D264A-1F0A-49D4-9173-9A92B5404F01}" srcOrd="1" destOrd="0" presId="urn:microsoft.com/office/officeart/2005/8/layout/hList2"/>
    <dgm:cxn modelId="{3CB7385C-F925-482D-917F-2D37A055A19E}" type="presParOf" srcId="{949AD480-88C6-47DA-96E6-FFC5AEF99BF2}" destId="{F113A0EA-AD97-4CFB-8859-79B834774271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9A00BE-6718-4979-A3C1-0B5CAB269F30}">
      <dsp:nvSpPr>
        <dsp:cNvPr id="0" name=""/>
        <dsp:cNvSpPr/>
      </dsp:nvSpPr>
      <dsp:spPr>
        <a:xfrm>
          <a:off x="2438399" y="67733"/>
          <a:ext cx="3251200" cy="32512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4100" kern="1200" dirty="0" smtClean="0"/>
            <a:t>Kommuner</a:t>
          </a:r>
          <a:endParaRPr lang="nb-NO" sz="4100" kern="1200" dirty="0"/>
        </a:p>
      </dsp:txBody>
      <dsp:txXfrm>
        <a:off x="2871893" y="636693"/>
        <a:ext cx="2384213" cy="1463040"/>
      </dsp:txXfrm>
    </dsp:sp>
    <dsp:sp modelId="{8771462F-8B39-40E4-B2EF-ADB1DFC7F098}">
      <dsp:nvSpPr>
        <dsp:cNvPr id="0" name=""/>
        <dsp:cNvSpPr/>
      </dsp:nvSpPr>
      <dsp:spPr>
        <a:xfrm>
          <a:off x="3611541" y="2099733"/>
          <a:ext cx="3251200" cy="32512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4100" kern="1200" dirty="0" smtClean="0"/>
            <a:t>Fastleger</a:t>
          </a:r>
          <a:endParaRPr lang="nb-NO" sz="4100" kern="1200" dirty="0"/>
        </a:p>
      </dsp:txBody>
      <dsp:txXfrm>
        <a:off x="4605866" y="2939626"/>
        <a:ext cx="1950720" cy="1788160"/>
      </dsp:txXfrm>
    </dsp:sp>
    <dsp:sp modelId="{D7D24D61-BD17-4AAB-93A7-1D02B0AFE9BF}">
      <dsp:nvSpPr>
        <dsp:cNvPr id="0" name=""/>
        <dsp:cNvSpPr/>
      </dsp:nvSpPr>
      <dsp:spPr>
        <a:xfrm>
          <a:off x="1265258" y="2099733"/>
          <a:ext cx="3251200" cy="32512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4100" kern="1200" dirty="0" smtClean="0"/>
            <a:t>HF</a:t>
          </a:r>
          <a:endParaRPr lang="nb-NO" sz="4100" kern="1200" dirty="0"/>
        </a:p>
      </dsp:txBody>
      <dsp:txXfrm>
        <a:off x="1571413" y="2939626"/>
        <a:ext cx="1950720" cy="17881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9A00BE-6718-4979-A3C1-0B5CAB269F30}">
      <dsp:nvSpPr>
        <dsp:cNvPr id="0" name=""/>
        <dsp:cNvSpPr/>
      </dsp:nvSpPr>
      <dsp:spPr>
        <a:xfrm>
          <a:off x="435196" y="108411"/>
          <a:ext cx="1206087" cy="120608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500" kern="1200" dirty="0" smtClean="0"/>
            <a:t>Kommuner</a:t>
          </a:r>
          <a:endParaRPr lang="nb-NO" sz="1500" kern="1200" dirty="0"/>
        </a:p>
      </dsp:txBody>
      <dsp:txXfrm>
        <a:off x="596008" y="319477"/>
        <a:ext cx="884464" cy="542739"/>
      </dsp:txXfrm>
    </dsp:sp>
    <dsp:sp modelId="{8771462F-8B39-40E4-B2EF-ADB1DFC7F098}">
      <dsp:nvSpPr>
        <dsp:cNvPr id="0" name=""/>
        <dsp:cNvSpPr/>
      </dsp:nvSpPr>
      <dsp:spPr>
        <a:xfrm>
          <a:off x="870393" y="862216"/>
          <a:ext cx="1206087" cy="120608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500" kern="1200" dirty="0" smtClean="0"/>
            <a:t>Fastleger</a:t>
          </a:r>
          <a:endParaRPr lang="nb-NO" sz="1500" kern="1200" dirty="0"/>
        </a:p>
      </dsp:txBody>
      <dsp:txXfrm>
        <a:off x="1239255" y="1173789"/>
        <a:ext cx="723652" cy="663348"/>
      </dsp:txXfrm>
    </dsp:sp>
    <dsp:sp modelId="{D7D24D61-BD17-4AAB-93A7-1D02B0AFE9BF}">
      <dsp:nvSpPr>
        <dsp:cNvPr id="0" name=""/>
        <dsp:cNvSpPr/>
      </dsp:nvSpPr>
      <dsp:spPr>
        <a:xfrm>
          <a:off x="0" y="862216"/>
          <a:ext cx="1206087" cy="120608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500" kern="1200" dirty="0" smtClean="0"/>
            <a:t>HF</a:t>
          </a:r>
          <a:endParaRPr lang="nb-NO" sz="1500" kern="1200" dirty="0"/>
        </a:p>
      </dsp:txBody>
      <dsp:txXfrm>
        <a:off x="113573" y="1173789"/>
        <a:ext cx="723652" cy="6633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9E1786-ADAA-42EE-8F27-CCB139358A1B}">
      <dsp:nvSpPr>
        <dsp:cNvPr id="0" name=""/>
        <dsp:cNvSpPr/>
      </dsp:nvSpPr>
      <dsp:spPr>
        <a:xfrm rot="16200000">
          <a:off x="-1898189" y="2712027"/>
          <a:ext cx="4223670" cy="3322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92997" bIns="0" numCol="1" spcCol="1270" anchor="t" anchorCtr="0">
          <a:noAutofit/>
        </a:bodyPr>
        <a:lstStyle/>
        <a:p>
          <a:pPr lvl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300" kern="1200" dirty="0" smtClean="0"/>
            <a:t>Hovedmoduler</a:t>
          </a:r>
          <a:endParaRPr lang="nb-NO" sz="2300" kern="1200" dirty="0"/>
        </a:p>
      </dsp:txBody>
      <dsp:txXfrm>
        <a:off x="-1898189" y="2712027"/>
        <a:ext cx="4223670" cy="332216"/>
      </dsp:txXfrm>
    </dsp:sp>
    <dsp:sp modelId="{4CCC6B52-BA1D-4945-9704-AA917CD32F14}">
      <dsp:nvSpPr>
        <dsp:cNvPr id="0" name=""/>
        <dsp:cNvSpPr/>
      </dsp:nvSpPr>
      <dsp:spPr>
        <a:xfrm>
          <a:off x="379754" y="766300"/>
          <a:ext cx="1654791" cy="422367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292997" rIns="128016" bIns="128016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400" kern="1200" dirty="0" err="1" smtClean="0"/>
            <a:t>EpicCare</a:t>
          </a:r>
          <a:r>
            <a:rPr lang="nb-NO" sz="1400" kern="1200" dirty="0" smtClean="0"/>
            <a:t> </a:t>
          </a:r>
          <a:r>
            <a:rPr lang="nb-NO" sz="1400" kern="1200" dirty="0" err="1" smtClean="0"/>
            <a:t>Outpatient</a:t>
          </a:r>
          <a:endParaRPr lang="nb-NO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400" kern="1200" dirty="0" err="1" smtClean="0"/>
            <a:t>EpicCare</a:t>
          </a:r>
          <a:r>
            <a:rPr lang="nb-NO" sz="1400" kern="1200" dirty="0" smtClean="0"/>
            <a:t> </a:t>
          </a:r>
          <a:r>
            <a:rPr lang="nb-NO" sz="1400" kern="1200" dirty="0" err="1" smtClean="0"/>
            <a:t>Inpatient</a:t>
          </a:r>
          <a:endParaRPr lang="nb-NO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400" kern="1200" dirty="0" err="1" smtClean="0"/>
            <a:t>Social</a:t>
          </a:r>
          <a:r>
            <a:rPr lang="nb-NO" sz="1400" kern="1200" dirty="0" smtClean="0"/>
            <a:t> Care</a:t>
          </a:r>
          <a:endParaRPr lang="nb-NO" sz="1400" kern="1200" dirty="0"/>
        </a:p>
      </dsp:txBody>
      <dsp:txXfrm>
        <a:off x="379754" y="766300"/>
        <a:ext cx="1654791" cy="4223670"/>
      </dsp:txXfrm>
    </dsp:sp>
    <dsp:sp modelId="{0B0A023F-6D86-4786-BA62-59EE737ECF2D}">
      <dsp:nvSpPr>
        <dsp:cNvPr id="0" name=""/>
        <dsp:cNvSpPr/>
      </dsp:nvSpPr>
      <dsp:spPr>
        <a:xfrm>
          <a:off x="47537" y="327774"/>
          <a:ext cx="664433" cy="66443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58AE1BAC-CE59-4CC8-8990-EE866E2287E0}">
      <dsp:nvSpPr>
        <dsp:cNvPr id="0" name=""/>
        <dsp:cNvSpPr/>
      </dsp:nvSpPr>
      <dsp:spPr>
        <a:xfrm rot="16200000">
          <a:off x="524023" y="2712027"/>
          <a:ext cx="4223670" cy="3322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92997" bIns="0" numCol="1" spcCol="1270" anchor="t" anchorCtr="0">
          <a:noAutofit/>
        </a:bodyPr>
        <a:lstStyle/>
        <a:p>
          <a:pPr lvl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300" kern="1200" dirty="0" smtClean="0"/>
            <a:t>Fagmoduler</a:t>
          </a:r>
          <a:endParaRPr lang="nb-NO" sz="2300" kern="1200" dirty="0"/>
        </a:p>
      </dsp:txBody>
      <dsp:txXfrm>
        <a:off x="524023" y="2712027"/>
        <a:ext cx="4223670" cy="332216"/>
      </dsp:txXfrm>
    </dsp:sp>
    <dsp:sp modelId="{B3A4052C-BE56-4B07-9234-D10B42D2B421}">
      <dsp:nvSpPr>
        <dsp:cNvPr id="0" name=""/>
        <dsp:cNvSpPr/>
      </dsp:nvSpPr>
      <dsp:spPr>
        <a:xfrm>
          <a:off x="2801966" y="766300"/>
          <a:ext cx="1654791" cy="4223670"/>
        </a:xfrm>
        <a:prstGeom prst="rect">
          <a:avLst/>
        </a:prstGeom>
        <a:gradFill rotWithShape="0">
          <a:gsLst>
            <a:gs pos="0">
              <a:schemeClr val="accent5">
                <a:hueOff val="-1068459"/>
                <a:satOff val="-5733"/>
                <a:lumOff val="83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068459"/>
                <a:satOff val="-5733"/>
                <a:lumOff val="83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068459"/>
                <a:satOff val="-5733"/>
                <a:lumOff val="83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292997" rIns="128016" bIns="128016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400" kern="1200" dirty="0" err="1" smtClean="0"/>
            <a:t>Beacon</a:t>
          </a:r>
          <a:r>
            <a:rPr lang="nb-NO" sz="1400" kern="1200" dirty="0" smtClean="0"/>
            <a:t> </a:t>
          </a:r>
          <a:r>
            <a:rPr lang="nb-NO" sz="1400" kern="1200" dirty="0" err="1" smtClean="0"/>
            <a:t>Oncology</a:t>
          </a:r>
          <a:endParaRPr lang="nb-NO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400" kern="1200" dirty="0" err="1" smtClean="0"/>
            <a:t>Cupid</a:t>
          </a:r>
          <a:r>
            <a:rPr lang="nb-NO" sz="1400" kern="1200" dirty="0" smtClean="0"/>
            <a:t> </a:t>
          </a:r>
          <a:r>
            <a:rPr lang="nb-NO" sz="1400" kern="1200" dirty="0" err="1" smtClean="0"/>
            <a:t>Cardiology</a:t>
          </a:r>
          <a:endParaRPr lang="nb-NO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400" kern="1200" dirty="0" smtClean="0"/>
            <a:t>Blood Administration</a:t>
          </a:r>
          <a:endParaRPr lang="nb-NO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400" kern="1200" dirty="0" smtClean="0"/>
            <a:t>Bones </a:t>
          </a:r>
          <a:r>
            <a:rPr lang="nb-NO" sz="1400" kern="1200" dirty="0" err="1" smtClean="0"/>
            <a:t>Orthopaedics</a:t>
          </a:r>
          <a:endParaRPr lang="nb-NO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400" kern="1200" dirty="0" err="1" smtClean="0"/>
            <a:t>Kaleidoscope</a:t>
          </a:r>
          <a:r>
            <a:rPr lang="nb-NO" sz="1400" kern="1200" dirty="0" smtClean="0"/>
            <a:t> </a:t>
          </a:r>
          <a:r>
            <a:rPr lang="nb-NO" sz="1400" kern="1200" dirty="0" err="1" smtClean="0"/>
            <a:t>Ophthalmology</a:t>
          </a:r>
          <a:endParaRPr lang="nb-NO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400" kern="1200" dirty="0" err="1" smtClean="0"/>
            <a:t>OpTime</a:t>
          </a:r>
          <a:r>
            <a:rPr lang="nb-NO" sz="1400" kern="1200" dirty="0" smtClean="0"/>
            <a:t> Operating Room Management</a:t>
          </a:r>
          <a:endParaRPr lang="nb-NO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400" kern="1200" dirty="0" err="1" smtClean="0"/>
            <a:t>Anesthesia</a:t>
          </a:r>
          <a:endParaRPr lang="nb-NO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400" kern="1200" dirty="0" smtClean="0"/>
            <a:t>Radiant (RIS)</a:t>
          </a:r>
          <a:endParaRPr lang="nb-NO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400" kern="1200" dirty="0" err="1" smtClean="0"/>
            <a:t>Resolute</a:t>
          </a:r>
          <a:r>
            <a:rPr lang="nb-NO" sz="1400" kern="1200" dirty="0" smtClean="0"/>
            <a:t> </a:t>
          </a:r>
          <a:r>
            <a:rPr lang="nb-NO" sz="1400" kern="1200" dirty="0" err="1" smtClean="0"/>
            <a:t>Billing</a:t>
          </a:r>
          <a:endParaRPr lang="nb-NO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400" kern="1200" dirty="0" smtClean="0"/>
            <a:t>Remote </a:t>
          </a:r>
          <a:r>
            <a:rPr lang="nb-NO" sz="1400" kern="1200" dirty="0" err="1" smtClean="0"/>
            <a:t>monitoring</a:t>
          </a:r>
          <a:endParaRPr lang="nb-NO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400" kern="1200" dirty="0" smtClean="0"/>
            <a:t>Stork </a:t>
          </a:r>
          <a:r>
            <a:rPr lang="nb-NO" sz="1400" kern="1200" dirty="0" err="1" smtClean="0"/>
            <a:t>Obstetrics</a:t>
          </a:r>
          <a:endParaRPr lang="nb-NO" sz="1400" kern="1200" dirty="0"/>
        </a:p>
      </dsp:txBody>
      <dsp:txXfrm>
        <a:off x="2801966" y="766300"/>
        <a:ext cx="1654791" cy="4223670"/>
      </dsp:txXfrm>
    </dsp:sp>
    <dsp:sp modelId="{01B0B762-D453-4FFD-95EC-373DCE9544BA}">
      <dsp:nvSpPr>
        <dsp:cNvPr id="0" name=""/>
        <dsp:cNvSpPr/>
      </dsp:nvSpPr>
      <dsp:spPr>
        <a:xfrm>
          <a:off x="2469750" y="327774"/>
          <a:ext cx="664433" cy="664433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B933C36-8552-4C7D-9A19-84DEE50D01AF}">
      <dsp:nvSpPr>
        <dsp:cNvPr id="0" name=""/>
        <dsp:cNvSpPr/>
      </dsp:nvSpPr>
      <dsp:spPr>
        <a:xfrm rot="16200000">
          <a:off x="2946235" y="2712027"/>
          <a:ext cx="4223670" cy="3322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92997" bIns="0" numCol="1" spcCol="1270" anchor="t" anchorCtr="0">
          <a:noAutofit/>
        </a:bodyPr>
        <a:lstStyle/>
        <a:p>
          <a:pPr lvl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300" kern="1200" dirty="0" smtClean="0"/>
            <a:t>PAS-moduler</a:t>
          </a:r>
          <a:endParaRPr lang="nb-NO" sz="2300" kern="1200" dirty="0"/>
        </a:p>
      </dsp:txBody>
      <dsp:txXfrm>
        <a:off x="2946235" y="2712027"/>
        <a:ext cx="4223670" cy="332216"/>
      </dsp:txXfrm>
    </dsp:sp>
    <dsp:sp modelId="{83E36C5B-5100-4B6E-A773-3892759477A4}">
      <dsp:nvSpPr>
        <dsp:cNvPr id="0" name=""/>
        <dsp:cNvSpPr/>
      </dsp:nvSpPr>
      <dsp:spPr>
        <a:xfrm>
          <a:off x="5243242" y="766300"/>
          <a:ext cx="1654791" cy="4223670"/>
        </a:xfrm>
        <a:prstGeom prst="rect">
          <a:avLst/>
        </a:prstGeom>
        <a:gradFill rotWithShape="0">
          <a:gsLst>
            <a:gs pos="0">
              <a:schemeClr val="accent5">
                <a:hueOff val="-2136917"/>
                <a:satOff val="-11466"/>
                <a:lumOff val="166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136917"/>
                <a:satOff val="-11466"/>
                <a:lumOff val="166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136917"/>
                <a:satOff val="-11466"/>
                <a:lumOff val="166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292997" rIns="128016" bIns="128016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400" kern="1200" dirty="0" smtClean="0"/>
            <a:t>PAS</a:t>
          </a:r>
          <a:endParaRPr lang="nb-NO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400" kern="1200" dirty="0" err="1" smtClean="0"/>
            <a:t>Cadence</a:t>
          </a:r>
          <a:r>
            <a:rPr lang="nb-NO" sz="1400" kern="1200" dirty="0" smtClean="0"/>
            <a:t> </a:t>
          </a:r>
          <a:r>
            <a:rPr lang="nb-NO" sz="1400" kern="1200" dirty="0" err="1" smtClean="0"/>
            <a:t>Scheduling</a:t>
          </a:r>
          <a:endParaRPr lang="nb-NO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400" kern="1200" dirty="0" smtClean="0"/>
            <a:t>Grand Central (ADT)</a:t>
          </a:r>
          <a:endParaRPr lang="nb-NO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400" kern="1200" dirty="0" smtClean="0"/>
            <a:t>Health Information Management</a:t>
          </a:r>
          <a:endParaRPr lang="nb-NO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400" kern="1200" dirty="0" smtClean="0"/>
            <a:t>Master Person Index</a:t>
          </a:r>
          <a:endParaRPr lang="nb-NO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400" kern="1200" dirty="0" err="1" smtClean="0"/>
            <a:t>Welcome</a:t>
          </a:r>
          <a:r>
            <a:rPr lang="nb-NO" sz="1400" kern="1200" dirty="0" smtClean="0"/>
            <a:t> (kiosk)</a:t>
          </a:r>
          <a:endParaRPr lang="nb-NO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400" kern="1200" dirty="0" smtClean="0"/>
            <a:t>Call Management</a:t>
          </a:r>
          <a:endParaRPr lang="nb-NO" sz="1400" kern="1200" dirty="0"/>
        </a:p>
      </dsp:txBody>
      <dsp:txXfrm>
        <a:off x="5243242" y="766300"/>
        <a:ext cx="1654791" cy="4223670"/>
      </dsp:txXfrm>
    </dsp:sp>
    <dsp:sp modelId="{FE9223CB-7CDB-48B3-9E1F-4FCF7B9D1E4C}">
      <dsp:nvSpPr>
        <dsp:cNvPr id="0" name=""/>
        <dsp:cNvSpPr/>
      </dsp:nvSpPr>
      <dsp:spPr>
        <a:xfrm>
          <a:off x="4891962" y="327774"/>
          <a:ext cx="664433" cy="66443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0771C777-455E-47E1-94D1-5EEED44B14C0}">
      <dsp:nvSpPr>
        <dsp:cNvPr id="0" name=""/>
        <dsp:cNvSpPr/>
      </dsp:nvSpPr>
      <dsp:spPr>
        <a:xfrm rot="16200000">
          <a:off x="5368448" y="2712027"/>
          <a:ext cx="4223670" cy="3322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92997" bIns="0" numCol="1" spcCol="1270" anchor="t" anchorCtr="0">
          <a:noAutofit/>
        </a:bodyPr>
        <a:lstStyle/>
        <a:p>
          <a:pPr lvl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300" kern="1200" dirty="0" smtClean="0"/>
            <a:t>Folkehelse og analyse</a:t>
          </a:r>
          <a:endParaRPr lang="nb-NO" sz="2300" kern="1200" dirty="0"/>
        </a:p>
      </dsp:txBody>
      <dsp:txXfrm>
        <a:off x="5368448" y="2712027"/>
        <a:ext cx="4223670" cy="332216"/>
      </dsp:txXfrm>
    </dsp:sp>
    <dsp:sp modelId="{8F44DAE4-8FA0-4943-9DA8-01BE6F6A144C}">
      <dsp:nvSpPr>
        <dsp:cNvPr id="0" name=""/>
        <dsp:cNvSpPr/>
      </dsp:nvSpPr>
      <dsp:spPr>
        <a:xfrm>
          <a:off x="7646391" y="766300"/>
          <a:ext cx="1654791" cy="4223670"/>
        </a:xfrm>
        <a:prstGeom prst="rect">
          <a:avLst/>
        </a:prstGeom>
        <a:gradFill rotWithShape="0">
          <a:gsLst>
            <a:gs pos="0">
              <a:schemeClr val="accent5">
                <a:hueOff val="-3205376"/>
                <a:satOff val="-17199"/>
                <a:lumOff val="25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205376"/>
                <a:satOff val="-17199"/>
                <a:lumOff val="25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205376"/>
                <a:satOff val="-17199"/>
                <a:lumOff val="25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292997" rIns="128016" bIns="128016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400" kern="1200" dirty="0" err="1" smtClean="0"/>
            <a:t>Healthy</a:t>
          </a:r>
          <a:r>
            <a:rPr lang="nb-NO" sz="1400" kern="1200" dirty="0" smtClean="0"/>
            <a:t> Planet</a:t>
          </a:r>
          <a:endParaRPr lang="nb-NO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400" kern="1200" dirty="0" err="1" smtClean="0"/>
            <a:t>Cogito</a:t>
          </a:r>
          <a:r>
            <a:rPr lang="nb-NO" sz="1400" kern="1200" dirty="0" smtClean="0"/>
            <a:t> Analytics</a:t>
          </a:r>
          <a:endParaRPr lang="nb-NO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400" kern="1200" dirty="0" err="1" smtClean="0"/>
            <a:t>Caboodle</a:t>
          </a:r>
          <a:r>
            <a:rPr lang="nb-NO" sz="1400" kern="1200" dirty="0" smtClean="0"/>
            <a:t> Data Warehouse</a:t>
          </a:r>
          <a:endParaRPr lang="nb-NO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400" kern="1200" dirty="0" err="1" smtClean="0"/>
            <a:t>SlicerDicer</a:t>
          </a:r>
          <a:endParaRPr lang="nb-NO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400" kern="1200" dirty="0" err="1" smtClean="0"/>
            <a:t>Predictive</a:t>
          </a:r>
          <a:r>
            <a:rPr lang="nb-NO" sz="1400" kern="1200" dirty="0" smtClean="0"/>
            <a:t> Analytics</a:t>
          </a:r>
          <a:endParaRPr lang="nb-NO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400" kern="1200" dirty="0" err="1" smtClean="0"/>
            <a:t>Cognitive</a:t>
          </a:r>
          <a:r>
            <a:rPr lang="nb-NO" sz="1400" kern="1200" dirty="0" smtClean="0"/>
            <a:t> Computing</a:t>
          </a:r>
          <a:endParaRPr lang="nb-NO" sz="1400" kern="1200" dirty="0"/>
        </a:p>
      </dsp:txBody>
      <dsp:txXfrm>
        <a:off x="7646391" y="766300"/>
        <a:ext cx="1654791" cy="4223670"/>
      </dsp:txXfrm>
    </dsp:sp>
    <dsp:sp modelId="{D8D90256-3CF0-426A-AA18-570CED299F85}">
      <dsp:nvSpPr>
        <dsp:cNvPr id="0" name=""/>
        <dsp:cNvSpPr/>
      </dsp:nvSpPr>
      <dsp:spPr>
        <a:xfrm>
          <a:off x="7314175" y="327774"/>
          <a:ext cx="664433" cy="664433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113A0EA-AD97-4CFB-8859-79B834774271}">
      <dsp:nvSpPr>
        <dsp:cNvPr id="0" name=""/>
        <dsp:cNvSpPr/>
      </dsp:nvSpPr>
      <dsp:spPr>
        <a:xfrm rot="16200000">
          <a:off x="7887877" y="2809243"/>
          <a:ext cx="4223670" cy="3322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92997" bIns="0" numCol="1" spcCol="1270" anchor="t" anchorCtr="0">
          <a:noAutofit/>
        </a:bodyPr>
        <a:lstStyle/>
        <a:p>
          <a:pPr lvl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300" kern="1200" dirty="0" smtClean="0"/>
            <a:t>Samhandling og mobilitet</a:t>
          </a:r>
          <a:endParaRPr lang="nb-NO" sz="2300" kern="1200" dirty="0"/>
        </a:p>
      </dsp:txBody>
      <dsp:txXfrm>
        <a:off x="7887877" y="2809243"/>
        <a:ext cx="4223670" cy="332216"/>
      </dsp:txXfrm>
    </dsp:sp>
    <dsp:sp modelId="{D68D264A-1F0A-49D4-9173-9A92B5404F01}">
      <dsp:nvSpPr>
        <dsp:cNvPr id="0" name=""/>
        <dsp:cNvSpPr/>
      </dsp:nvSpPr>
      <dsp:spPr>
        <a:xfrm>
          <a:off x="10165820" y="863517"/>
          <a:ext cx="1654791" cy="4223670"/>
        </a:xfrm>
        <a:prstGeom prst="rect">
          <a:avLst/>
        </a:prstGeom>
        <a:gradFill rotWithShape="0">
          <a:gsLst>
            <a:gs pos="0">
              <a:schemeClr val="accent5">
                <a:hueOff val="-4273835"/>
                <a:satOff val="-22932"/>
                <a:lumOff val="333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273835"/>
                <a:satOff val="-22932"/>
                <a:lumOff val="333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273835"/>
                <a:satOff val="-22932"/>
                <a:lumOff val="333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292997" rIns="128016" bIns="128016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400" kern="1200" dirty="0" err="1" smtClean="0"/>
            <a:t>InBasket</a:t>
          </a:r>
          <a:endParaRPr lang="nb-NO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400" kern="1200" dirty="0" err="1" smtClean="0"/>
            <a:t>Secure</a:t>
          </a:r>
          <a:r>
            <a:rPr lang="nb-NO" sz="1400" kern="1200" dirty="0" smtClean="0"/>
            <a:t> Chat</a:t>
          </a:r>
          <a:endParaRPr lang="nb-NO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400" kern="1200" dirty="0" err="1" smtClean="0"/>
            <a:t>MyChart</a:t>
          </a:r>
          <a:endParaRPr lang="nb-NO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400" kern="1200" dirty="0" err="1" smtClean="0"/>
            <a:t>MyChart</a:t>
          </a:r>
          <a:r>
            <a:rPr lang="nb-NO" sz="1400" kern="1200" dirty="0" smtClean="0"/>
            <a:t> </a:t>
          </a:r>
          <a:r>
            <a:rPr lang="nb-NO" sz="1400" kern="1200" dirty="0" err="1" smtClean="0"/>
            <a:t>Bedside</a:t>
          </a:r>
          <a:endParaRPr lang="nb-NO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400" kern="1200" dirty="0" err="1" smtClean="0"/>
            <a:t>EpicCare</a:t>
          </a:r>
          <a:r>
            <a:rPr lang="nb-NO" sz="1400" kern="1200" dirty="0" smtClean="0"/>
            <a:t> Link</a:t>
          </a:r>
          <a:endParaRPr lang="nb-NO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400" kern="1200" dirty="0" smtClean="0"/>
            <a:t>Care </a:t>
          </a:r>
          <a:r>
            <a:rPr lang="nb-NO" sz="1400" kern="1200" dirty="0" err="1" smtClean="0"/>
            <a:t>Everywhere</a:t>
          </a:r>
          <a:r>
            <a:rPr lang="nb-NO" sz="1400" kern="1200" dirty="0" smtClean="0"/>
            <a:t/>
          </a:r>
          <a:br>
            <a:rPr lang="nb-NO" sz="1400" kern="1200" dirty="0" smtClean="0"/>
          </a:br>
          <a:endParaRPr lang="nb-NO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400" kern="1200" dirty="0" err="1" smtClean="0"/>
            <a:t>EpicCare</a:t>
          </a:r>
          <a:r>
            <a:rPr lang="nb-NO" sz="1400" kern="1200" dirty="0" smtClean="0"/>
            <a:t> for </a:t>
          </a:r>
          <a:r>
            <a:rPr lang="nb-NO" sz="1400" kern="1200" dirty="0" err="1" smtClean="0"/>
            <a:t>Homecare</a:t>
          </a:r>
          <a:r>
            <a:rPr lang="nb-NO" sz="1400" kern="1200" dirty="0" smtClean="0"/>
            <a:t> (</a:t>
          </a:r>
          <a:r>
            <a:rPr lang="nb-NO" sz="1400" kern="1200" dirty="0" err="1" smtClean="0"/>
            <a:t>app</a:t>
          </a:r>
          <a:r>
            <a:rPr lang="nb-NO" sz="1400" kern="1200" dirty="0" smtClean="0"/>
            <a:t>)</a:t>
          </a:r>
          <a:endParaRPr lang="nb-NO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400" kern="1200" dirty="0" smtClean="0"/>
            <a:t>Rover (</a:t>
          </a:r>
          <a:r>
            <a:rPr lang="nb-NO" sz="1400" kern="1200" dirty="0" err="1" smtClean="0"/>
            <a:t>app</a:t>
          </a:r>
          <a:r>
            <a:rPr lang="nb-NO" sz="1400" kern="1200" dirty="0" smtClean="0"/>
            <a:t>)</a:t>
          </a:r>
          <a:endParaRPr lang="nb-NO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400" kern="1200" dirty="0" smtClean="0"/>
            <a:t>Limerick (</a:t>
          </a:r>
          <a:r>
            <a:rPr lang="nb-NO" sz="1400" kern="1200" dirty="0" err="1" smtClean="0"/>
            <a:t>app</a:t>
          </a:r>
          <a:r>
            <a:rPr lang="nb-NO" sz="1400" kern="1200" dirty="0" smtClean="0"/>
            <a:t>)</a:t>
          </a:r>
          <a:endParaRPr lang="nb-NO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400" kern="1200" dirty="0" smtClean="0"/>
            <a:t>Canto (</a:t>
          </a:r>
          <a:r>
            <a:rPr lang="nb-NO" sz="1400" kern="1200" dirty="0" err="1" smtClean="0"/>
            <a:t>app</a:t>
          </a:r>
          <a:r>
            <a:rPr lang="nb-NO" sz="1400" kern="1200" dirty="0" smtClean="0"/>
            <a:t>)</a:t>
          </a:r>
          <a:endParaRPr lang="nb-NO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400" kern="1200" dirty="0" smtClean="0"/>
            <a:t>Haiku (</a:t>
          </a:r>
          <a:r>
            <a:rPr lang="nb-NO" sz="1400" kern="1200" dirty="0" err="1" smtClean="0"/>
            <a:t>app</a:t>
          </a:r>
          <a:r>
            <a:rPr lang="nb-NO" sz="1400" kern="1200" dirty="0" smtClean="0"/>
            <a:t>)</a:t>
          </a:r>
          <a:endParaRPr lang="nb-NO" sz="1400" kern="1200" dirty="0"/>
        </a:p>
      </dsp:txBody>
      <dsp:txXfrm>
        <a:off x="10165820" y="863517"/>
        <a:ext cx="1654791" cy="4223670"/>
      </dsp:txXfrm>
    </dsp:sp>
    <dsp:sp modelId="{9059C09F-79AB-4C32-BBA0-E192D8F25CE1}">
      <dsp:nvSpPr>
        <dsp:cNvPr id="0" name=""/>
        <dsp:cNvSpPr/>
      </dsp:nvSpPr>
      <dsp:spPr>
        <a:xfrm>
          <a:off x="9736387" y="222966"/>
          <a:ext cx="858866" cy="858866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69AFDD-9E24-490F-A302-64C037B5B640}" type="datetimeFigureOut">
              <a:rPr lang="nn-NO" smtClean="0"/>
              <a:t>19.02.2019</a:t>
            </a:fld>
            <a:endParaRPr lang="nn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n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DEF7FA-ED75-4B2D-9B7B-95A595B022FC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164708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862138" y="400050"/>
            <a:ext cx="3074987" cy="173037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>
          <a:xfrm>
            <a:off x="679768" y="2354095"/>
            <a:ext cx="5438140" cy="6955275"/>
          </a:xfrm>
        </p:spPr>
        <p:txBody>
          <a:bodyPr/>
          <a:lstStyle/>
          <a:p>
            <a:pPr marL="285750" indent="-285750" eaLnBrk="0" fontAlgn="base" hangingPunct="0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nb-NO" sz="1400" dirty="0"/>
              <a:t>Pasientene trenger ofte tjenester både fra spesialisthelsetjenesten og fra den kommunale helse- og omsorgstjenesten. </a:t>
            </a:r>
            <a:endParaRPr lang="nb-NO" sz="1400" dirty="0" smtClean="0"/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400" dirty="0"/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400" baseline="0" dirty="0" smtClean="0"/>
              <a:t>Samhandling gir ofte assosiasjoner</a:t>
            </a:r>
            <a:r>
              <a:rPr lang="nb-NO" sz="1400" dirty="0" smtClean="0"/>
              <a:t> til økonomiske virkemidler og lovpålagte samarbeidsavtaler.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400" dirty="0" smtClean="0"/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400" dirty="0" smtClean="0"/>
              <a:t>Det rare er at vi har skapt parter i samhandlingen i stedet for partnere. Det mangler en </a:t>
            </a:r>
            <a:r>
              <a:rPr lang="nb-NO" sz="1400" b="1" dirty="0" smtClean="0">
                <a:solidFill>
                  <a:srgbClr val="FF0000"/>
                </a:solidFill>
              </a:rPr>
              <a:t>N</a:t>
            </a:r>
            <a:r>
              <a:rPr lang="nb-NO" sz="1400" dirty="0" smtClean="0"/>
              <a:t> her. Og, pasienten har ikke noen plass i samhandlingen. </a:t>
            </a:r>
          </a:p>
          <a:p>
            <a:pPr marL="285750" lvl="0" indent="-285750" eaLnBrk="0" fontAlgn="base" hangingPunct="0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nb-NO" sz="1400" dirty="0" smtClean="0"/>
          </a:p>
          <a:p>
            <a:pPr marL="285750" lvl="0" indent="-285750" eaLnBrk="0" fontAlgn="base" hangingPunct="0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nb-NO" sz="1400" dirty="0" smtClean="0"/>
              <a:t>Dette </a:t>
            </a:r>
            <a:r>
              <a:rPr lang="nb-NO" sz="1400" dirty="0"/>
              <a:t>bildet illustrerer hvordan de to tjenestenivåene våre ser ut i dag. Pasienten blir for ofte hengende i løse luften mellom kommunehelsetjenesten og spesialisthelsetjenesten. </a:t>
            </a:r>
          </a:p>
          <a:p>
            <a:pPr marL="285750" lvl="0" indent="-285750" eaLnBrk="0" fontAlgn="base" hangingPunct="0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nb-NO" sz="1400" dirty="0"/>
          </a:p>
          <a:p>
            <a:pPr marL="285750" lvl="0" indent="-285750" eaLnBrk="0" fontAlgn="base" hangingPunct="0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nb-NO" sz="1400" dirty="0"/>
              <a:t>Eller pasienten blir bedt om å hoppe fra den ene til den andre, uten sikkerhetsnett…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400" dirty="0"/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400" dirty="0" smtClean="0"/>
              <a:t>Mor reiser hjem fra sykehus…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400" baseline="0" dirty="0"/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400" dirty="0" smtClean="0"/>
              <a:t>Min erfaring er at når fagfolk sette seg ned og tenker, hva er best for pasienten, så finne de den samme løsningen. </a:t>
            </a:r>
            <a:endParaRPr lang="nb-NO" sz="1400" dirty="0"/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400" baseline="0" dirty="0" smtClean="0"/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400" baseline="0" dirty="0" smtClean="0"/>
              <a:t>Når vi alle jobber for å </a:t>
            </a:r>
            <a:r>
              <a:rPr lang="nb-NO" sz="1400" baseline="0" dirty="0" smtClean="0">
                <a:solidFill>
                  <a:srgbClr val="FF0000"/>
                </a:solidFill>
              </a:rPr>
              <a:t>skape pasientens helsetjeneste </a:t>
            </a:r>
            <a:r>
              <a:rPr lang="nb-NO" sz="1400" baseline="0" dirty="0" smtClean="0"/>
              <a:t>leter vi etter de beste løsningene for pasienten. Med fokus på pasientens ønsker og behov blir samhandlingen lettere og bedre.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400" dirty="0"/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400" baseline="0" dirty="0" smtClean="0"/>
              <a:t>Kvalitet lønner seg alltid, også økonomisk.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b-NO" sz="1400" baseline="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773A84-FC95-4064-B83F-81CB4A0C49A5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30490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Både </a:t>
            </a:r>
            <a:r>
              <a:rPr lang="nb-NO" dirty="0" err="1" smtClean="0"/>
              <a:t>content</a:t>
            </a:r>
            <a:r>
              <a:rPr lang="nb-NO" baseline="0" dirty="0" smtClean="0"/>
              <a:t> og </a:t>
            </a:r>
            <a:r>
              <a:rPr lang="nb-NO" baseline="0" dirty="0" err="1" smtClean="0"/>
              <a:t>workflows</a:t>
            </a:r>
            <a:r>
              <a:rPr lang="nb-NO" baseline="0" dirty="0" smtClean="0"/>
              <a:t> kan brukes av </a:t>
            </a:r>
            <a:r>
              <a:rPr lang="nb-NO" baseline="0" smtClean="0"/>
              <a:t>flere fag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0BB53-E3A9-4301-84B4-BD46337C4ABF}" type="slidenum">
              <a:rPr lang="nb-NO" smtClean="0"/>
              <a:t>35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236629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Plassholder for nota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nb-NO" dirty="0" smtClean="0"/>
              <a:t>Spiller mot samme mål: </a:t>
            </a:r>
            <a:br>
              <a:rPr lang="nb-NO" dirty="0" smtClean="0"/>
            </a:br>
            <a:r>
              <a:rPr lang="nb-NO" dirty="0" smtClean="0"/>
              <a:t>- pasientens helsetjeneste (en helsetjeneste) – helhet + sammenheng (samtidighet)</a:t>
            </a:r>
            <a:br>
              <a:rPr lang="nb-NO" dirty="0" smtClean="0"/>
            </a:br>
            <a:r>
              <a:rPr lang="nb-NO" dirty="0" smtClean="0"/>
              <a:t>- samme drakt JA - ulike posisjoner på banen – ”</a:t>
            </a:r>
            <a:r>
              <a:rPr lang="nb-NO" dirty="0" err="1" smtClean="0"/>
              <a:t>Go</a:t>
            </a:r>
            <a:r>
              <a:rPr lang="nb-NO" dirty="0" smtClean="0"/>
              <a:t> fot teorien” (spill hverandre god) </a:t>
            </a:r>
            <a:br>
              <a:rPr lang="nb-NO" dirty="0" smtClean="0"/>
            </a:br>
            <a:r>
              <a:rPr lang="nb-NO" dirty="0" smtClean="0"/>
              <a:t>- flere spesialister og mer spesialisert – breddekompetansen ivaretas og utvikles</a:t>
            </a:r>
          </a:p>
          <a:p>
            <a:endParaRPr lang="nb-NO" dirty="0" smtClean="0"/>
          </a:p>
          <a:p>
            <a:r>
              <a:rPr lang="nb-NO" dirty="0" smtClean="0"/>
              <a:t>Utfordringsbilde = felles (…..godt nok kjent og skjønt?)</a:t>
            </a:r>
            <a:br>
              <a:rPr lang="nb-NO" dirty="0" smtClean="0"/>
            </a:br>
            <a:r>
              <a:rPr lang="nb-NO" dirty="0" smtClean="0"/>
              <a:t>Løsninger = i fellesskap </a:t>
            </a:r>
            <a:br>
              <a:rPr lang="nb-NO" dirty="0" smtClean="0"/>
            </a:b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Utvikle flere gode samarbeidsprosjekt – SAMSKAPING (forutsetter likeverdighet)</a:t>
            </a:r>
            <a:br>
              <a:rPr lang="nb-NO" dirty="0" smtClean="0"/>
            </a:br>
            <a:endParaRPr lang="nb-NO" dirty="0" smtClean="0"/>
          </a:p>
          <a:p>
            <a:r>
              <a:rPr lang="nb-NO" b="1" dirty="0" smtClean="0"/>
              <a:t>ALLE må vite hvor vi er – hvor vi skal!</a:t>
            </a:r>
          </a:p>
          <a:p>
            <a:r>
              <a:rPr lang="nb-NO" dirty="0" smtClean="0"/>
              <a:t>- Tydeliggjøring av krav og forventning</a:t>
            </a:r>
            <a:br>
              <a:rPr lang="nb-NO" dirty="0" smtClean="0"/>
            </a:br>
            <a:r>
              <a:rPr lang="nb-NO" dirty="0" smtClean="0"/>
              <a:t>- Prioritering og konkretisering av tiltak</a:t>
            </a:r>
            <a:br>
              <a:rPr lang="nb-NO" dirty="0" smtClean="0"/>
            </a:br>
            <a:r>
              <a:rPr lang="nb-NO" dirty="0" smtClean="0"/>
              <a:t>- Kommunikasjon (info, involvering, implementering og forankring) </a:t>
            </a:r>
            <a:br>
              <a:rPr lang="nb-NO" dirty="0" smtClean="0"/>
            </a:br>
            <a:r>
              <a:rPr lang="nb-NO" dirty="0" smtClean="0"/>
              <a:t>  er det VIKTIGSTE men det VANSKELIGSTE</a:t>
            </a:r>
            <a:br>
              <a:rPr lang="nb-NO" dirty="0" smtClean="0"/>
            </a:br>
            <a:endParaRPr lang="nb-NO" dirty="0" smtClean="0"/>
          </a:p>
        </p:txBody>
      </p:sp>
      <p:sp>
        <p:nvSpPr>
          <p:cNvPr id="34820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DBA51A5-C37B-419C-BB09-C0D6A1B90C01}" type="slidenum">
              <a:rPr lang="nn-NO" altLang="nb-NO" smtClean="0"/>
              <a:pPr/>
              <a:t>39</a:t>
            </a:fld>
            <a:endParaRPr lang="nn-NO" altLang="nb-NO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Plassholder for nota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buFontTx/>
              <a:buNone/>
            </a:pPr>
            <a:endParaRPr lang="nb-NO" altLang="nb-NO" sz="1000" dirty="0" smtClean="0"/>
          </a:p>
        </p:txBody>
      </p:sp>
      <p:sp>
        <p:nvSpPr>
          <p:cNvPr id="32772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14BD156-EFE3-4260-9898-145EA55EBE9B}" type="slidenum">
              <a:rPr lang="nn-NO" altLang="nb-NO" smtClean="0"/>
              <a:pPr/>
              <a:t>41</a:t>
            </a:fld>
            <a:endParaRPr lang="nn-NO" altLang="nb-NO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Plassholder for nota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marL="228600" indent="-228600">
              <a:buFont typeface="Wingdings" pitchFamily="2" charset="2"/>
              <a:buChar char="q"/>
            </a:pPr>
            <a:r>
              <a:rPr lang="nb-NO" altLang="nb-NO" sz="1000" dirty="0" smtClean="0"/>
              <a:t>Hvordan</a:t>
            </a:r>
            <a:r>
              <a:rPr lang="nb-NO" altLang="nb-NO" sz="1000" baseline="0" dirty="0" smtClean="0"/>
              <a:t> skal dagens kommuner løse fremtidens utfordringer? (24/7)</a:t>
            </a:r>
            <a:endParaRPr lang="nb-NO" altLang="nb-NO" sz="1000" b="1" dirty="0" smtClean="0">
              <a:solidFill>
                <a:srgbClr val="FF0000"/>
              </a:solidFill>
            </a:endParaRPr>
          </a:p>
          <a:p>
            <a:pPr>
              <a:buFontTx/>
              <a:buNone/>
            </a:pPr>
            <a:endParaRPr lang="nb-NO" altLang="nb-NO" sz="1000" dirty="0" smtClean="0"/>
          </a:p>
          <a:p>
            <a:pPr>
              <a:buFont typeface="Wingdings" pitchFamily="2" charset="2"/>
              <a:buChar char="q"/>
            </a:pPr>
            <a:r>
              <a:rPr lang="nb-NO" altLang="nb-NO" sz="1000" dirty="0" smtClean="0"/>
              <a:t> Funksjonsdeling mellom S og regionale fellesfunksjoner – bedre ressursutnyttelse og økt effektivitet</a:t>
            </a:r>
          </a:p>
          <a:p>
            <a:r>
              <a:rPr lang="nb-NO" altLang="nb-NO" sz="1000" dirty="0" smtClean="0"/>
              <a:t>  - hvordan vil dette påvirke pasienten og kommunen?</a:t>
            </a:r>
            <a:br>
              <a:rPr lang="nb-NO" altLang="nb-NO" sz="1000" dirty="0" smtClean="0"/>
            </a:br>
            <a:r>
              <a:rPr lang="nb-NO" altLang="nb-NO" sz="1000" dirty="0" smtClean="0"/>
              <a:t>  - ”venstreforskyving” i kommunene (</a:t>
            </a:r>
            <a:r>
              <a:rPr lang="nb-NO" altLang="nb-NO" sz="1000" dirty="0" err="1" smtClean="0"/>
              <a:t>egenmestring</a:t>
            </a:r>
            <a:r>
              <a:rPr lang="nb-NO" altLang="nb-NO" sz="1000" dirty="0" smtClean="0"/>
              <a:t>, hverdagsrehabilitering, hjemmebasert omsorg, ambulante tjenester mv.) </a:t>
            </a:r>
            <a:br>
              <a:rPr lang="nb-NO" altLang="nb-NO" sz="1000" dirty="0" smtClean="0"/>
            </a:br>
            <a:endParaRPr lang="nb-NO" altLang="nb-NO" sz="1000" dirty="0" smtClean="0"/>
          </a:p>
          <a:p>
            <a:pPr>
              <a:buFont typeface="Wingdings" pitchFamily="2" charset="2"/>
              <a:buChar char="q"/>
            </a:pPr>
            <a:r>
              <a:rPr lang="nb-NO" altLang="nb-NO" sz="1000" i="1" dirty="0" smtClean="0">
                <a:solidFill>
                  <a:srgbClr val="FF0000"/>
                </a:solidFill>
              </a:rPr>
              <a:t> </a:t>
            </a:r>
            <a:r>
              <a:rPr lang="nb-NO" altLang="nb-NO" sz="1000" i="0" dirty="0" smtClean="0">
                <a:solidFill>
                  <a:srgbClr val="FF0000"/>
                </a:solidFill>
              </a:rPr>
              <a:t>Bemanningsutfordringer = en utfordring for å realisere </a:t>
            </a:r>
            <a:r>
              <a:rPr lang="nb-NO" altLang="nb-NO" sz="1000" i="0" dirty="0" err="1" smtClean="0">
                <a:solidFill>
                  <a:srgbClr val="FF0000"/>
                </a:solidFill>
              </a:rPr>
              <a:t>pol.mål</a:t>
            </a:r>
            <a:r>
              <a:rPr lang="nb-NO" altLang="nb-NO" sz="1000" i="0" dirty="0" smtClean="0">
                <a:solidFill>
                  <a:srgbClr val="FF0000"/>
                </a:solidFill>
              </a:rPr>
              <a:t> </a:t>
            </a:r>
          </a:p>
          <a:p>
            <a:pPr>
              <a:buFont typeface="Wingdings" pitchFamily="2" charset="2"/>
              <a:buNone/>
            </a:pPr>
            <a:r>
              <a:rPr lang="nb-NO" altLang="nb-NO" sz="1000" i="0" dirty="0" smtClean="0">
                <a:solidFill>
                  <a:srgbClr val="FF0000"/>
                </a:solidFill>
              </a:rPr>
              <a:t>   - HOD gi sterkere styringssignaler til Univ. om kapasitetsmangel (</a:t>
            </a:r>
            <a:r>
              <a:rPr lang="nb-NO" altLang="nb-NO" sz="1000" i="0" dirty="0" err="1" smtClean="0">
                <a:solidFill>
                  <a:srgbClr val="FF0000"/>
                </a:solidFill>
              </a:rPr>
              <a:t>spl</a:t>
            </a:r>
            <a:r>
              <a:rPr lang="nb-NO" altLang="nb-NO" sz="1000" i="0" dirty="0" smtClean="0">
                <a:solidFill>
                  <a:srgbClr val="FF0000"/>
                </a:solidFill>
              </a:rPr>
              <a:t>.) </a:t>
            </a:r>
          </a:p>
          <a:p>
            <a:pPr>
              <a:buFont typeface="Wingdings" pitchFamily="2" charset="2"/>
              <a:buNone/>
            </a:pPr>
            <a:r>
              <a:rPr lang="nb-NO" altLang="nb-NO" sz="1000" i="0" dirty="0" smtClean="0">
                <a:solidFill>
                  <a:srgbClr val="FF0000"/>
                </a:solidFill>
              </a:rPr>
              <a:t>   - konkurrerer med Sykehus på lønn….</a:t>
            </a:r>
            <a:r>
              <a:rPr lang="nb-NO" altLang="nb-NO" sz="1000" i="1" dirty="0" smtClean="0">
                <a:solidFill>
                  <a:srgbClr val="FF0000"/>
                </a:solidFill>
              </a:rPr>
              <a:t/>
            </a:r>
            <a:br>
              <a:rPr lang="nb-NO" altLang="nb-NO" sz="1000" i="1" dirty="0" smtClean="0">
                <a:solidFill>
                  <a:srgbClr val="FF0000"/>
                </a:solidFill>
              </a:rPr>
            </a:br>
            <a:endParaRPr lang="nb-NO" altLang="nb-NO" sz="1000" i="1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q"/>
            </a:pPr>
            <a:endParaRPr lang="nb-NO" altLang="nb-NO" sz="1000" i="1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nb-NO" altLang="nb-NO" sz="1000" i="1" baseline="0" dirty="0" smtClean="0"/>
              <a:t> </a:t>
            </a:r>
            <a:r>
              <a:rPr lang="nb-NO" altLang="nb-NO" sz="1000" i="0" dirty="0" smtClean="0"/>
              <a:t>HP - prøvestein på ”en innbygger en journal” - HOD anmodes om å bistå for </a:t>
            </a:r>
            <a:br>
              <a:rPr lang="nb-NO" altLang="nb-NO" sz="1000" i="0" dirty="0" smtClean="0"/>
            </a:br>
            <a:r>
              <a:rPr lang="nb-NO" altLang="nb-NO" sz="1000" i="0" dirty="0" smtClean="0"/>
              <a:t> - vellykket løsning som kan fremme digitaliseringsambisjonene til Regjeringen.</a:t>
            </a:r>
            <a:br>
              <a:rPr lang="nb-NO" altLang="nb-NO" sz="1000" i="0" dirty="0" smtClean="0"/>
            </a:br>
            <a:endParaRPr lang="nb-NO" altLang="nb-NO" sz="1000" i="0" dirty="0" smtClean="0"/>
          </a:p>
          <a:p>
            <a:pPr>
              <a:buFont typeface="Wingdings" pitchFamily="2" charset="2"/>
              <a:buChar char="q"/>
            </a:pPr>
            <a:r>
              <a:rPr lang="nb-NO" altLang="nb-NO" sz="1000" i="0" dirty="0" smtClean="0"/>
              <a:t> </a:t>
            </a:r>
            <a:r>
              <a:rPr lang="nb-NO" altLang="nb-NO" sz="1000" i="0" dirty="0" err="1" smtClean="0"/>
              <a:t>Fastlegeutfordringen</a:t>
            </a:r>
            <a:r>
              <a:rPr lang="nb-NO" altLang="nb-NO" sz="1000" i="0" dirty="0" smtClean="0"/>
              <a:t> (krisen) – kan neppe endres uten endringer i oppgjørsordning </a:t>
            </a:r>
            <a:br>
              <a:rPr lang="nb-NO" altLang="nb-NO" sz="1000" i="0" dirty="0" smtClean="0"/>
            </a:br>
            <a:r>
              <a:rPr lang="nb-NO" altLang="nb-NO" sz="1000" i="0" dirty="0" smtClean="0"/>
              <a:t>- dagens finansieringsløsning for fastleger og spesialisthelsetjeneste understøtter </a:t>
            </a:r>
            <a:r>
              <a:rPr lang="nb-NO" altLang="nb-NO" sz="1000" i="0" u="sng" dirty="0" smtClean="0"/>
              <a:t>ikke </a:t>
            </a:r>
            <a:r>
              <a:rPr lang="nb-NO" altLang="nb-NO" sz="1000" i="0" dirty="0" smtClean="0"/>
              <a:t>pasientforløpstekningen godt nok.</a:t>
            </a:r>
          </a:p>
          <a:p>
            <a:pPr>
              <a:buFont typeface="Wingdings" pitchFamily="2" charset="2"/>
              <a:buNone/>
            </a:pPr>
            <a:r>
              <a:rPr lang="nb-NO" altLang="nb-NO" sz="1000" i="0" dirty="0" smtClean="0"/>
              <a:t>- KS i </a:t>
            </a:r>
            <a:r>
              <a:rPr lang="nb-NO" altLang="nb-NO" sz="1000" i="0" dirty="0" err="1" smtClean="0"/>
              <a:t>sør-delen</a:t>
            </a:r>
            <a:r>
              <a:rPr lang="nb-NO" altLang="nb-NO" sz="1000" i="0" dirty="0" smtClean="0"/>
              <a:t> av fylket har gitt støtte til </a:t>
            </a:r>
            <a:r>
              <a:rPr lang="nb-NO" altLang="nb-NO" sz="1000" i="0" dirty="0" err="1" smtClean="0"/>
              <a:t>St.O</a:t>
            </a:r>
            <a:r>
              <a:rPr lang="nb-NO" altLang="nb-NO" sz="1000" i="0" dirty="0" smtClean="0"/>
              <a:t> om å samarbeide om utprøving/utvikling av alt. finansieringsløsninger</a:t>
            </a:r>
          </a:p>
          <a:p>
            <a:pPr>
              <a:buFontTx/>
              <a:buChar char="-"/>
            </a:pPr>
            <a:r>
              <a:rPr lang="nb-NO" altLang="nb-NO" sz="1000" i="0" dirty="0" smtClean="0"/>
              <a:t> regionen her har særlig forutsetninger for å kunne bidra – kompetanse og samarbeidsvilje mellom kommune og HF</a:t>
            </a:r>
            <a:br>
              <a:rPr lang="nb-NO" altLang="nb-NO" sz="1000" i="0" dirty="0" smtClean="0"/>
            </a:br>
            <a:endParaRPr lang="nb-NO" altLang="nb-NO" sz="1000" i="0" dirty="0" smtClean="0"/>
          </a:p>
          <a:p>
            <a:pPr>
              <a:buFont typeface="Wingdings" pitchFamily="2" charset="2"/>
              <a:buChar char="q"/>
            </a:pPr>
            <a:r>
              <a:rPr lang="nb-NO" altLang="nb-NO" sz="1000" baseline="0" dirty="0" smtClean="0"/>
              <a:t> </a:t>
            </a:r>
            <a:r>
              <a:rPr lang="nb-NO" altLang="nb-NO" sz="1000" dirty="0" smtClean="0"/>
              <a:t>Helhetlig pasientforløp ”fra hjem til hjem” (pasienten vil i store deler forløpet være i primærhelsetjenesten)</a:t>
            </a:r>
            <a:br>
              <a:rPr lang="nb-NO" altLang="nb-NO" sz="1000" dirty="0" smtClean="0"/>
            </a:br>
            <a:endParaRPr lang="nb-NO" altLang="nb-NO" sz="1000" dirty="0" smtClean="0"/>
          </a:p>
          <a:p>
            <a:pPr>
              <a:buFont typeface="Wingdings" pitchFamily="2" charset="2"/>
              <a:buChar char="q"/>
            </a:pPr>
            <a:r>
              <a:rPr lang="nb-NO" altLang="nb-NO" sz="1000" dirty="0" smtClean="0"/>
              <a:t> </a:t>
            </a:r>
            <a:r>
              <a:rPr lang="nb-NO" altLang="nb-NO" sz="1000" dirty="0" err="1" smtClean="0"/>
              <a:t>Mestringsperspektiv</a:t>
            </a:r>
            <a:r>
              <a:rPr lang="nb-NO" altLang="nb-NO" sz="1000" dirty="0" smtClean="0"/>
              <a:t>!</a:t>
            </a:r>
          </a:p>
          <a:p>
            <a:endParaRPr lang="nb-NO" altLang="nb-NO" sz="1000" dirty="0" smtClean="0"/>
          </a:p>
        </p:txBody>
      </p:sp>
      <p:sp>
        <p:nvSpPr>
          <p:cNvPr id="32772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14BD156-EFE3-4260-9898-145EA55EBE9B}" type="slidenum">
              <a:rPr lang="nn-NO" altLang="nb-NO" smtClean="0"/>
              <a:pPr/>
              <a:t>43</a:t>
            </a:fld>
            <a:endParaRPr lang="nn-NO" altLang="nb-NO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Plassholder for nota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pitchFamily="2" charset="2"/>
              <a:buChar char="q"/>
            </a:pPr>
            <a:r>
              <a:rPr lang="nb-NO" altLang="nb-NO" dirty="0" smtClean="0"/>
              <a:t> Formelle avtaler + strukturer for samhandling er i stor grad på plass (mye godt arbeid)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q"/>
            </a:pPr>
            <a:r>
              <a:rPr lang="nb-NO" altLang="nb-NO" dirty="0" smtClean="0"/>
              <a:t> </a:t>
            </a:r>
            <a:r>
              <a:rPr lang="nb-NO" altLang="nb-NO" i="1" u="sng" dirty="0" smtClean="0"/>
              <a:t>Utvikling av gode praksiser skjer mellom ansatt til ansatt (gråsoneproblematikk løses!)</a:t>
            </a:r>
            <a:r>
              <a:rPr lang="nb-NO" altLang="nb-NO" dirty="0" smtClean="0"/>
              <a:t/>
            </a:r>
            <a:br>
              <a:rPr lang="nb-NO" altLang="nb-NO" dirty="0" smtClean="0"/>
            </a:br>
            <a:endParaRPr lang="nb-NO" altLang="nb-NO" dirty="0" smtClean="0"/>
          </a:p>
          <a:p>
            <a:pPr eaLnBrk="1" hangingPunct="1">
              <a:spcBef>
                <a:spcPct val="0"/>
              </a:spcBef>
              <a:buFont typeface="Wingdings" pitchFamily="2" charset="2"/>
              <a:buChar char="q"/>
            </a:pPr>
            <a:r>
              <a:rPr lang="nb-NO" altLang="nb-NO" dirty="0" smtClean="0"/>
              <a:t> </a:t>
            </a:r>
            <a:r>
              <a:rPr lang="nb-NO" altLang="nb-NO" dirty="0" err="1" smtClean="0"/>
              <a:t>Utviklingspotenisale</a:t>
            </a:r>
            <a:r>
              <a:rPr lang="nb-NO" altLang="nb-NO" dirty="0" smtClean="0"/>
              <a:t> i økt kjennskap til og kunnskap om hverandre </a:t>
            </a:r>
            <a:br>
              <a:rPr lang="nb-NO" altLang="nb-NO" dirty="0" smtClean="0"/>
            </a:br>
            <a:r>
              <a:rPr lang="nb-NO" altLang="nb-NO" dirty="0" smtClean="0"/>
              <a:t>- kulturforskjeller – kulturforståelse</a:t>
            </a:r>
            <a:br>
              <a:rPr lang="nb-NO" altLang="nb-NO" dirty="0" smtClean="0"/>
            </a:br>
            <a:endParaRPr lang="nb-NO" altLang="nb-NO" dirty="0" smtClean="0"/>
          </a:p>
          <a:p>
            <a:pPr eaLnBrk="1" hangingPunct="1">
              <a:spcBef>
                <a:spcPct val="0"/>
              </a:spcBef>
              <a:buFont typeface="Wingdings" pitchFamily="2" charset="2"/>
              <a:buChar char="q"/>
            </a:pPr>
            <a:r>
              <a:rPr lang="nb-NO" altLang="nb-NO" dirty="0" smtClean="0"/>
              <a:t> </a:t>
            </a:r>
            <a:r>
              <a:rPr lang="nb-NO" altLang="nb-NO" dirty="0" err="1" smtClean="0"/>
              <a:t>Utviklingspotenisale</a:t>
            </a:r>
            <a:r>
              <a:rPr lang="nb-NO" altLang="nb-NO" dirty="0" smtClean="0"/>
              <a:t> i etablerte ordninger: </a:t>
            </a:r>
            <a:br>
              <a:rPr lang="nb-NO" altLang="nb-NO" dirty="0" smtClean="0"/>
            </a:br>
            <a:r>
              <a:rPr lang="nb-NO" altLang="nb-NO" dirty="0" smtClean="0"/>
              <a:t>- hospitering, veiledningsplikt, </a:t>
            </a:r>
            <a:r>
              <a:rPr lang="nb-NO" altLang="nb-NO" dirty="0" err="1" smtClean="0"/>
              <a:t>konf.muligheter</a:t>
            </a:r>
            <a:r>
              <a:rPr lang="nb-NO" altLang="nb-NO" dirty="0" smtClean="0"/>
              <a:t>, </a:t>
            </a:r>
            <a:r>
              <a:rPr lang="nb-NO" altLang="nb-NO" dirty="0" err="1" smtClean="0"/>
              <a:t>lege-lege</a:t>
            </a:r>
            <a:r>
              <a:rPr lang="nb-NO" altLang="nb-NO" dirty="0" smtClean="0"/>
              <a:t>, KAD</a:t>
            </a:r>
            <a:br>
              <a:rPr lang="nb-NO" altLang="nb-NO" dirty="0" smtClean="0"/>
            </a:br>
            <a:endParaRPr lang="nb-NO" altLang="nb-NO" dirty="0" smtClean="0"/>
          </a:p>
          <a:p>
            <a:pPr eaLnBrk="1" hangingPunct="1">
              <a:spcBef>
                <a:spcPct val="0"/>
              </a:spcBef>
              <a:buFont typeface="Wingdings" pitchFamily="2" charset="2"/>
              <a:buChar char="q"/>
            </a:pPr>
            <a:r>
              <a:rPr lang="nb-NO" altLang="nb-NO" dirty="0" smtClean="0"/>
              <a:t> Er samhandling betinget av profesjon, kultur, ledelse?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q"/>
            </a:pPr>
            <a:endParaRPr lang="nb-NO" altLang="nb-NO" dirty="0" smtClean="0"/>
          </a:p>
          <a:p>
            <a:pPr eaLnBrk="1" hangingPunct="1">
              <a:spcBef>
                <a:spcPct val="0"/>
              </a:spcBef>
              <a:buFont typeface="Wingdings" pitchFamily="2" charset="2"/>
              <a:buChar char="q"/>
            </a:pPr>
            <a:r>
              <a:rPr lang="nb-NO" altLang="nb-NO" dirty="0" smtClean="0"/>
              <a:t> Hvordan bli målt på samhandling?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nb-NO" altLang="nb-NO" dirty="0" smtClean="0"/>
              <a:t/>
            </a:r>
            <a:br>
              <a:rPr lang="nb-NO" altLang="nb-NO" dirty="0" smtClean="0"/>
            </a:br>
            <a:r>
              <a:rPr lang="nb-NO" altLang="nb-NO" dirty="0" smtClean="0"/>
              <a:t/>
            </a:r>
            <a:br>
              <a:rPr lang="nb-NO" altLang="nb-NO" dirty="0" smtClean="0"/>
            </a:br>
            <a:r>
              <a:rPr lang="nb-NO" altLang="nb-NO" dirty="0" smtClean="0"/>
              <a:t/>
            </a:r>
            <a:br>
              <a:rPr lang="nb-NO" altLang="nb-NO" dirty="0" smtClean="0"/>
            </a:br>
            <a:r>
              <a:rPr lang="nb-NO" altLang="nb-NO" dirty="0" smtClean="0"/>
              <a:t/>
            </a:r>
            <a:br>
              <a:rPr lang="nb-NO" altLang="nb-NO" dirty="0" smtClean="0"/>
            </a:br>
            <a:endParaRPr lang="nb-NO" altLang="nb-NO" dirty="0" smtClean="0"/>
          </a:p>
          <a:p>
            <a:pPr eaLnBrk="1" hangingPunct="1">
              <a:spcBef>
                <a:spcPct val="0"/>
              </a:spcBef>
            </a:pPr>
            <a:r>
              <a:rPr lang="nb-NO" altLang="nb-NO" dirty="0" smtClean="0"/>
              <a:t/>
            </a:r>
            <a:br>
              <a:rPr lang="nb-NO" altLang="nb-NO" dirty="0" smtClean="0"/>
            </a:br>
            <a:endParaRPr lang="nb-NO" altLang="nb-NO" dirty="0" smtClean="0"/>
          </a:p>
        </p:txBody>
      </p:sp>
      <p:sp>
        <p:nvSpPr>
          <p:cNvPr id="29700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EA29BDE-1EE7-4C9F-91FE-F0C1429329E5}" type="slidenum">
              <a:rPr lang="nb-NO" altLang="nb-NO" smtClean="0">
                <a:solidFill>
                  <a:srgbClr val="000000"/>
                </a:solidFill>
                <a:latin typeface="Arial" charset="0"/>
              </a:rPr>
              <a:pPr/>
              <a:t>44</a:t>
            </a:fld>
            <a:endParaRPr lang="nb-NO" altLang="nb-NO" smtClean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Plassholder for nota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nb-NO" altLang="nb-NO" dirty="0" smtClean="0"/>
              <a:t>360.000 innbyggere med </a:t>
            </a:r>
            <a:r>
              <a:rPr lang="nb-NO" altLang="nb-NO" dirty="0" err="1" smtClean="0"/>
              <a:t>St.O</a:t>
            </a:r>
            <a:r>
              <a:rPr lang="nb-NO" altLang="nb-NO" dirty="0" smtClean="0"/>
              <a:t> som lokalsykehus</a:t>
            </a:r>
          </a:p>
        </p:txBody>
      </p:sp>
      <p:sp>
        <p:nvSpPr>
          <p:cNvPr id="14340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FE2B2D4-7798-44E1-86CB-AC7B44D40962}" type="slidenum">
              <a:rPr lang="nb-NO" altLang="nb-NO">
                <a:solidFill>
                  <a:srgbClr val="000000"/>
                </a:solidFill>
              </a:rPr>
              <a:pPr/>
              <a:t>45</a:t>
            </a:fld>
            <a:endParaRPr lang="nb-NO" altLang="nb-NO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Plassholder for nota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nb-NO" altLang="nb-NO" b="1" dirty="0" smtClean="0"/>
              <a:t>Videreutvikling: </a:t>
            </a:r>
            <a:br>
              <a:rPr lang="nb-NO" altLang="nb-NO" b="1" dirty="0" smtClean="0"/>
            </a:br>
            <a:r>
              <a:rPr lang="nb-NO" altLang="nb-NO" b="1" dirty="0" smtClean="0"/>
              <a:t>- implementering </a:t>
            </a:r>
          </a:p>
          <a:p>
            <a:r>
              <a:rPr lang="nb-NO" altLang="nb-NO" b="1" dirty="0" smtClean="0"/>
              <a:t>- operasjonalisering</a:t>
            </a:r>
            <a:br>
              <a:rPr lang="nb-NO" altLang="nb-NO" b="1" dirty="0" smtClean="0"/>
            </a:br>
            <a:r>
              <a:rPr lang="nb-NO" altLang="nb-NO" b="1" dirty="0" smtClean="0"/>
              <a:t>- konkrete tiltak</a:t>
            </a:r>
            <a:br>
              <a:rPr lang="nb-NO" altLang="nb-NO" b="1" dirty="0" smtClean="0"/>
            </a:br>
            <a:r>
              <a:rPr lang="nb-NO" altLang="nb-NO" b="1" dirty="0" smtClean="0"/>
              <a:t>- prioritering</a:t>
            </a:r>
            <a:r>
              <a:rPr lang="nb-NO" altLang="nb-NO" dirty="0" smtClean="0"/>
              <a:t/>
            </a:r>
            <a:br>
              <a:rPr lang="nb-NO" altLang="nb-NO" dirty="0" smtClean="0"/>
            </a:br>
            <a:r>
              <a:rPr lang="nb-NO" altLang="nb-NO" dirty="0" smtClean="0"/>
              <a:t/>
            </a:r>
            <a:br>
              <a:rPr lang="nb-NO" altLang="nb-NO" dirty="0" smtClean="0"/>
            </a:br>
            <a:r>
              <a:rPr lang="nb-NO" altLang="nb-NO" dirty="0" smtClean="0"/>
              <a:t>For mange retningslinjer? For mange fagråd? Riktig sammensetning?</a:t>
            </a:r>
            <a:br>
              <a:rPr lang="nb-NO" altLang="nb-NO" dirty="0" smtClean="0"/>
            </a:br>
            <a:r>
              <a:rPr lang="nb-NO" altLang="nb-NO" dirty="0" smtClean="0"/>
              <a:t/>
            </a:r>
            <a:br>
              <a:rPr lang="nb-NO" altLang="nb-NO" dirty="0" smtClean="0"/>
            </a:br>
            <a:r>
              <a:rPr lang="nb-NO" altLang="nb-NO" dirty="0" smtClean="0"/>
              <a:t>Hvor dyktig er vi på videreformidling – informasjon, kommunikasjon, involvering, implementering, forankring?</a:t>
            </a:r>
          </a:p>
        </p:txBody>
      </p:sp>
      <p:sp>
        <p:nvSpPr>
          <p:cNvPr id="31748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742B15B-7727-4613-96ED-302D17576834}" type="slidenum">
              <a:rPr lang="nn-NO" altLang="nb-NO" smtClean="0"/>
              <a:pPr/>
              <a:t>46</a:t>
            </a:fld>
            <a:endParaRPr lang="nn-NO" altLang="nb-NO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Plassholder for nota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nb-NO" altLang="nb-NO" smtClean="0"/>
          </a:p>
        </p:txBody>
      </p:sp>
      <p:sp>
        <p:nvSpPr>
          <p:cNvPr id="33796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2C58F6A-C3FF-4B3C-B918-3FCB513BDDD8}" type="slidenum">
              <a:rPr lang="nn-NO" altLang="nb-NO" smtClean="0"/>
              <a:pPr/>
              <a:t>47</a:t>
            </a:fld>
            <a:endParaRPr lang="nn-NO" altLang="nb-NO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A3367F-10B9-4AD5-AA79-91ADD0B74ABF}" type="slidenum">
              <a:rPr lang="nn-NO" smtClean="0"/>
              <a:t>9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876746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931863" y="1052513"/>
            <a:ext cx="5056187" cy="2843212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7BDA8-93E3-45C9-8F17-630711825BA9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813380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aseline="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7A34E-D78A-4022-AD87-E5E4599FFF05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10298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0C8FD-9C05-4336-BA69-CB0B17992EFB}" type="slidenum">
              <a:rPr lang="nb-NO" smtClean="0">
                <a:solidFill>
                  <a:prstClr val="black"/>
                </a:solidFill>
              </a:rPr>
              <a:pPr/>
              <a:t>17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9858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1" dirty="0" smtClean="0"/>
              <a:t>Forberedelse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b="0" dirty="0" smtClean="0"/>
              <a:t>Etablering og opplæring </a:t>
            </a:r>
            <a:r>
              <a:rPr lang="nb-NO" b="0" baseline="0" dirty="0" smtClean="0"/>
              <a:t>av prosjektorganisasjon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b="0" baseline="0" dirty="0" smtClean="0"/>
              <a:t>Etablere beslutningsstrukturer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nb-NO" b="0" baseline="0" dirty="0" smtClean="0"/>
              <a:t>Overordnet kartlegging av kunnskapsinnhold, prosesser og arbeidsflyter i helsetjenesten (som input til design av system samt videre arbeid med fageksperter)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GB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nb-NO" b="1" dirty="0" smtClean="0"/>
              <a:t>Utvikling</a:t>
            </a:r>
            <a:endParaRPr lang="nb-NO" b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nb-NO" b="0" baseline="0" dirty="0" smtClean="0"/>
              <a:t>Sette opp løsningen, teste den (iterativ prosess).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b-NO" b="0" baseline="0" dirty="0" smtClean="0"/>
              <a:t>Løsningen må være ferdig oppsatt og testet før vi kan starte opplæring.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b-NO" b="0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nb-NO" b="1" baseline="0" dirty="0" smtClean="0"/>
              <a:t>Produksjonssetting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b-NO" b="0" baseline="0" dirty="0" smtClean="0"/>
              <a:t>Løsningen tas i bruk.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b-NO" b="0" baseline="0" dirty="0" smtClean="0"/>
              <a:t>Starter med St. Olav og Trondheim kommune/noen fastleger.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b-NO" b="0" baseline="0" dirty="0" smtClean="0"/>
              <a:t>Videre Helse Nord-Trøndelag med omliggende kommuner og fastleger.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b-NO" b="0" baseline="0" dirty="0" smtClean="0"/>
              <a:t>Møre og Romsdal til slutt grunnet innflytting i Nytt sykehus </a:t>
            </a:r>
            <a:r>
              <a:rPr lang="nb-NO" b="0" baseline="0" dirty="0" err="1" smtClean="0"/>
              <a:t>Nord-Møre</a:t>
            </a:r>
            <a:r>
              <a:rPr lang="nb-NO" b="0" baseline="0" dirty="0" smtClean="0"/>
              <a:t>  og Romsdal (SNR) på Hjelset (og </a:t>
            </a:r>
            <a:r>
              <a:rPr lang="nb-NO" b="0" baseline="0" dirty="0" err="1" smtClean="0"/>
              <a:t>distriktsmedisinsk</a:t>
            </a:r>
            <a:r>
              <a:rPr lang="nb-NO" b="0" baseline="0" dirty="0" smtClean="0"/>
              <a:t> senter i Kristiansund).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b-NO" b="0" baseline="0" dirty="0" smtClean="0"/>
              <a:t>- Forsinket – Det nye systemet tas i bruk i gamle bygg.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b-NO" baseline="0" dirty="0" smtClean="0"/>
          </a:p>
          <a:p>
            <a:endParaRPr lang="nb-NO" baseline="0" dirty="0" smtClean="0"/>
          </a:p>
          <a:p>
            <a:endParaRPr lang="nb-NO" dirty="0" smtClean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FA50B0-4A0A-4381-AAEF-9BBEB0EB7C9A}" type="slidenum">
              <a:rPr lang="nb-NO" smtClean="0"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582954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20483" name="Plassholder for nota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nb-NO" altLang="nb-NO" smtClean="0">
              <a:latin typeface="Times" pitchFamily="-110" charset="0"/>
            </a:endParaRPr>
          </a:p>
        </p:txBody>
      </p:sp>
      <p:sp>
        <p:nvSpPr>
          <p:cNvPr id="20484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-110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10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10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10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1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1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1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1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10" charset="0"/>
              </a:defRPr>
            </a:lvl9pPr>
          </a:lstStyle>
          <a:p>
            <a:fld id="{95554E19-EC5D-4218-9B78-77B7486B445E}" type="slidenum">
              <a:rPr lang="nb-NO" altLang="nb-NO" sz="1200" smtClean="0"/>
              <a:pPr/>
              <a:t>26</a:t>
            </a:fld>
            <a:endParaRPr lang="nb-NO" altLang="nb-NO" sz="120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892AD-E1C2-4997-9AEF-1B132ACB8E34}" type="slidenum">
              <a:rPr lang="nb-NO" smtClean="0"/>
              <a:t>33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224019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629747">
              <a:defRPr/>
            </a:pPr>
            <a:r>
              <a:rPr lang="nb-NO" dirty="0" smtClean="0"/>
              <a:t>Merk at det er støtte for flere fagområder i </a:t>
            </a:r>
            <a:r>
              <a:rPr lang="nb-NO" dirty="0" err="1" smtClean="0"/>
              <a:t>Epic</a:t>
            </a:r>
            <a:r>
              <a:rPr lang="nb-NO" dirty="0" smtClean="0"/>
              <a:t> som ikke er listet under Fagmoduler. De andre fagområdene støttes med generell funksjonalitet og forslag til innhold i basissystemet, kalt </a:t>
            </a:r>
            <a:r>
              <a:rPr lang="nb-NO" dirty="0" err="1" smtClean="0"/>
              <a:t>Speciality</a:t>
            </a:r>
            <a:r>
              <a:rPr lang="nb-NO" dirty="0" smtClean="0"/>
              <a:t> Starter Sets. </a:t>
            </a:r>
            <a:br>
              <a:rPr lang="nb-NO" dirty="0" smtClean="0"/>
            </a:br>
            <a:r>
              <a:rPr lang="nb-NO" dirty="0" smtClean="0"/>
              <a:t>Eksempel: </a:t>
            </a:r>
            <a:r>
              <a:rPr lang="nb-NO" dirty="0" err="1" smtClean="0"/>
              <a:t>Rheumatology</a:t>
            </a:r>
            <a:r>
              <a:rPr lang="nb-NO" dirty="0" smtClean="0"/>
              <a:t> Starter Set, </a:t>
            </a:r>
            <a:r>
              <a:rPr lang="nb-NO" dirty="0" err="1" smtClean="0"/>
              <a:t>Urology</a:t>
            </a:r>
            <a:r>
              <a:rPr lang="nb-NO" dirty="0" smtClean="0"/>
              <a:t> Starter Set, </a:t>
            </a:r>
            <a:r>
              <a:rPr lang="nb-NO" dirty="0" err="1" smtClean="0"/>
              <a:t>Neurosurgery</a:t>
            </a:r>
            <a:r>
              <a:rPr lang="nb-NO" dirty="0" smtClean="0"/>
              <a:t> Starter Set, </a:t>
            </a:r>
            <a:r>
              <a:rPr lang="en-US" dirty="0" smtClean="0"/>
              <a:t>Physical Medicine and Rehabilitation (PM&amp;R) Starter Set</a:t>
            </a:r>
            <a:endParaRPr lang="nb-NO" dirty="0" smtClean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892AD-E1C2-4997-9AEF-1B132ACB8E34}" type="slidenum">
              <a:rPr lang="nb-NO" smtClean="0"/>
              <a:t>34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47505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>
            <a:extLst>
              <a:ext uri="{FF2B5EF4-FFF2-40B4-BE49-F238E27FC236}">
                <a16:creationId xmlns:a16="http://schemas.microsoft.com/office/drawing/2014/main" id="{82EE02C8-94DC-504A-9290-29BBC47635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70" b="50000"/>
          <a:stretch/>
        </p:blipFill>
        <p:spPr>
          <a:xfrm>
            <a:off x="7342909" y="2031103"/>
            <a:ext cx="4849092" cy="4826898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1B92C26F-7F53-C14B-B289-0792A6608C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8970" y="1122363"/>
            <a:ext cx="9134622" cy="1803717"/>
          </a:xfrm>
        </p:spPr>
        <p:txBody>
          <a:bodyPr anchor="b" anchorCtr="0">
            <a:norm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AE6A5A5-BED6-5143-86AB-460B6B3739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8970" y="3602038"/>
            <a:ext cx="9134622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73CE523-8A75-3248-9DA6-4FBCB7D88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39EC2-FCE2-4EE0-A220-687FD072580F}" type="datetime1">
              <a:rPr lang="nb-NO" smtClean="0"/>
              <a:t>19.02.2019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11DF22D-D0D4-0E48-B228-D7E1C05C9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Møte i forhandlingsutvalet til revisjon av samhandlingsavtalen 170119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CACCF5C-1F08-8446-B3CB-BE8A4E8E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457C1FD1-C72D-B941-8128-0E8368527E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8" y="548094"/>
            <a:ext cx="2719754" cy="31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156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Bare tittel - Blå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45DF14B-C2FE-F544-8369-696968811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A7FA39DB-E08D-BD49-A771-A15E0D754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7597-D781-4742-8C22-AC29F89688A8}" type="datetime1">
              <a:rPr lang="nb-NO" smtClean="0"/>
              <a:t>19.02.2019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848A3EFA-93BE-2942-A9DE-510C191AC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Møte i forhandlingsutvalet til revisjon av samhandlingsavtalen 170119</a:t>
            </a:r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29771E15-F4D1-8E4C-909A-45D6322C0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  <p:cxnSp>
        <p:nvCxnSpPr>
          <p:cNvPr id="6" name="Rett linje 5">
            <a:extLst>
              <a:ext uri="{FF2B5EF4-FFF2-40B4-BE49-F238E27FC236}">
                <a16:creationId xmlns:a16="http://schemas.microsoft.com/office/drawing/2014/main" id="{15EB17B9-0771-0D4B-A7C0-DAB882EB11B1}"/>
              </a:ext>
            </a:extLst>
          </p:cNvPr>
          <p:cNvCxnSpPr/>
          <p:nvPr userDrawn="1"/>
        </p:nvCxnSpPr>
        <p:spPr>
          <a:xfrm>
            <a:off x="0" y="6289507"/>
            <a:ext cx="11353800" cy="0"/>
          </a:xfrm>
          <a:prstGeom prst="line">
            <a:avLst/>
          </a:prstGeom>
          <a:ln w="1905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llipse 6">
            <a:extLst>
              <a:ext uri="{FF2B5EF4-FFF2-40B4-BE49-F238E27FC236}">
                <a16:creationId xmlns:a16="http://schemas.microsoft.com/office/drawing/2014/main" id="{FE13AB6A-FB76-5C40-8779-8CD9DBF70535}"/>
              </a:ext>
            </a:extLst>
          </p:cNvPr>
          <p:cNvSpPr/>
          <p:nvPr userDrawn="1"/>
        </p:nvSpPr>
        <p:spPr>
          <a:xfrm>
            <a:off x="11403127" y="6236250"/>
            <a:ext cx="106514" cy="1065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15A38543-F334-5141-BE07-549A4AA9DE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08" y="6466367"/>
            <a:ext cx="1506647" cy="17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794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EC030D76-EBBC-6045-A8E0-1BF544F82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02153-8863-44BB-A85D-B30C964F41C5}" type="datetime1">
              <a:rPr lang="nb-NO" smtClean="0"/>
              <a:t>19.02.2019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117CC59B-D2C4-724B-A9D4-6039BB627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Møte i forhandlingsutvalet til revisjon av samhandlingsavtalen 170119</a:t>
            </a:r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843198B2-5AF0-4B41-84D5-E841732B4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626880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 - Blå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EC030D76-EBBC-6045-A8E0-1BF544F82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28B7D-EBDC-4CF8-805A-AA7065C9B014}" type="datetime1">
              <a:rPr lang="nb-NO" smtClean="0"/>
              <a:t>19.02.2019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117CC59B-D2C4-724B-A9D4-6039BB627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Møte i forhandlingsutvalet til revisjon av samhandlingsavtalen 170119</a:t>
            </a:r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843198B2-5AF0-4B41-84D5-E841732B4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  <p:cxnSp>
        <p:nvCxnSpPr>
          <p:cNvPr id="5" name="Rett linje 4">
            <a:extLst>
              <a:ext uri="{FF2B5EF4-FFF2-40B4-BE49-F238E27FC236}">
                <a16:creationId xmlns:a16="http://schemas.microsoft.com/office/drawing/2014/main" id="{05DC0F9C-C7F6-864A-B825-03A0E4386B96}"/>
              </a:ext>
            </a:extLst>
          </p:cNvPr>
          <p:cNvCxnSpPr/>
          <p:nvPr userDrawn="1"/>
        </p:nvCxnSpPr>
        <p:spPr>
          <a:xfrm>
            <a:off x="0" y="6289507"/>
            <a:ext cx="11353800" cy="0"/>
          </a:xfrm>
          <a:prstGeom prst="line">
            <a:avLst/>
          </a:prstGeom>
          <a:ln w="1905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llipse 5">
            <a:extLst>
              <a:ext uri="{FF2B5EF4-FFF2-40B4-BE49-F238E27FC236}">
                <a16:creationId xmlns:a16="http://schemas.microsoft.com/office/drawing/2014/main" id="{D3855909-4CB5-7C4A-BBD1-322F3AAC3158}"/>
              </a:ext>
            </a:extLst>
          </p:cNvPr>
          <p:cNvSpPr/>
          <p:nvPr userDrawn="1"/>
        </p:nvSpPr>
        <p:spPr>
          <a:xfrm>
            <a:off x="11403127" y="6236250"/>
            <a:ext cx="106514" cy="1065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24ECAEA5-43DC-5F48-9908-ADA1B9F6D7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08" y="6466367"/>
            <a:ext cx="1506647" cy="17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4573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11E09AA-F784-7843-AF76-F1F5C10CA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2941B3E-7B61-9942-971E-6A4275BB11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46C6C3EE-1C5E-2B43-AD4B-48A5DC0189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066279E4-A95D-494F-B5C0-48C6AAEC0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70B60-4E86-402C-8347-F960D5663DD1}" type="datetime1">
              <a:rPr lang="nb-NO" smtClean="0"/>
              <a:t>19.02.2019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8BEA9F2-7015-1F45-85F0-950A233AF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Møte i forhandlingsutvalet til revisjon av samhandlingsavtalen 170119</a:t>
            </a:r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934AD8B-F318-F843-94DD-61BEBF355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763721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4609725-4C45-974D-824E-69A856778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FA63FF9E-5285-314A-8CF5-EEB89FFE02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40CE39C3-2AA4-5244-9A2D-DB3B64A152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1D2AF465-F61C-4E4D-858F-514DDF4A7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79378-FD9D-4ACA-9764-DC7421E6D21F}" type="datetime1">
              <a:rPr lang="nb-NO" smtClean="0"/>
              <a:t>19.02.2019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5394162-ECD8-7945-865B-7F1F64159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Møte i forhandlingsutvalet til revisjon av samhandlingsavtalen 170119</a:t>
            </a:r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6562E3F-A4CE-2041-A55F-08EFD70FF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7338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tel og 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AD42566-4768-9B46-AFF6-FF46A8313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DAC1D3E1-B9C2-784F-88E4-AEF167E246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9A5C4AD-40E5-9149-ADE1-C81DB1FDC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D6297-D981-4EA9-AC15-EF7A48E45E32}" type="datetime1">
              <a:rPr lang="nb-NO" smtClean="0"/>
              <a:t>19.02.2019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80B98C6-809E-6948-BAF6-43E891F2C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Møte i forhandlingsutvalet til revisjon av samhandlingsavtalen 170119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03A929C-DC22-F942-AD31-7CDFF0FFF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582100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1E658D50-C9C4-0E4E-BBDA-89F36C2E33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72CFF7A4-7E83-2E45-82EE-BFA61A279D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D208DC0-E74B-F748-AA00-FDB066BD1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81897-AFDE-43D3-9C88-B117A1BE3D58}" type="datetime1">
              <a:rPr lang="nb-NO" smtClean="0"/>
              <a:t>19.02.2019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CAFE319-53F5-3147-8E69-370A523D2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Møte i forhandlingsutvalet til revisjon av samhandlingsavtalen 170119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769782D-285F-2444-A54B-B7BB5BD59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917881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11424" y="374221"/>
            <a:ext cx="8832981" cy="1038555"/>
          </a:xfrm>
          <a:prstGeom prst="rect">
            <a:avLst/>
          </a:prstGeom>
        </p:spPr>
        <p:txBody>
          <a:bodyPr/>
          <a:lstStyle>
            <a:lvl1pPr algn="l">
              <a:defRPr sz="5300" b="0">
                <a:solidFill>
                  <a:srgbClr val="00338D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quarter" idx="10"/>
          </p:nvPr>
        </p:nvSpPr>
        <p:spPr>
          <a:xfrm>
            <a:off x="911424" y="1628801"/>
            <a:ext cx="9889099" cy="4392588"/>
          </a:xfrm>
          <a:prstGeom prst="rect">
            <a:avLst/>
          </a:prstGeom>
        </p:spPr>
        <p:txBody>
          <a:bodyPr/>
          <a:lstStyle>
            <a:lvl1pPr>
              <a:defRPr sz="3700">
                <a:solidFill>
                  <a:srgbClr val="00338D"/>
                </a:solidFill>
                <a:latin typeface="+mn-lt"/>
                <a:cs typeface="Arial" pitchFamily="34" charset="0"/>
              </a:defRPr>
            </a:lvl1pPr>
            <a:lvl2pPr>
              <a:defRPr sz="3200">
                <a:solidFill>
                  <a:srgbClr val="00338D"/>
                </a:solidFill>
                <a:latin typeface="+mn-lt"/>
                <a:cs typeface="Arial" pitchFamily="34" charset="0"/>
              </a:defRPr>
            </a:lvl2pPr>
            <a:lvl3pPr>
              <a:defRPr sz="2700">
                <a:solidFill>
                  <a:srgbClr val="00338D"/>
                </a:solidFill>
                <a:latin typeface="+mn-lt"/>
                <a:cs typeface="Arial" pitchFamily="34" charset="0"/>
              </a:defRPr>
            </a:lvl3pPr>
            <a:lvl4pPr>
              <a:defRPr>
                <a:solidFill>
                  <a:srgbClr val="00338D"/>
                </a:solidFill>
                <a:latin typeface="+mn-lt"/>
                <a:cs typeface="Arial" pitchFamily="34" charset="0"/>
              </a:defRPr>
            </a:lvl4pPr>
            <a:lvl5pPr>
              <a:defRPr>
                <a:solidFill>
                  <a:srgbClr val="00338D"/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  <a:endParaRPr lang="nn-NO" noProof="0" dirty="0"/>
          </a:p>
        </p:txBody>
      </p:sp>
      <p:sp>
        <p:nvSpPr>
          <p:cNvPr id="5" name="Plassholder for dato 1"/>
          <p:cNvSpPr>
            <a:spLocks noGrp="1"/>
          </p:cNvSpPr>
          <p:nvPr>
            <p:ph type="dt" sz="half" idx="2"/>
          </p:nvPr>
        </p:nvSpPr>
        <p:spPr>
          <a:xfrm>
            <a:off x="9552384" y="6355535"/>
            <a:ext cx="1248139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F2B9D-7A36-4632-AFAF-A52D39F56DCB}" type="datetime1">
              <a:rPr lang="nb-NO" smtClean="0"/>
              <a:t>19.02.2019</a:t>
            </a:fld>
            <a:endParaRPr lang="nb-NO"/>
          </a:p>
        </p:txBody>
      </p:sp>
      <p:sp>
        <p:nvSpPr>
          <p:cNvPr id="6" name="Plassholder for lysbildenummer 4"/>
          <p:cNvSpPr>
            <a:spLocks noGrp="1"/>
          </p:cNvSpPr>
          <p:nvPr>
            <p:ph type="sldNum" sz="quarter" idx="4"/>
          </p:nvPr>
        </p:nvSpPr>
        <p:spPr>
          <a:xfrm>
            <a:off x="10992544" y="6356351"/>
            <a:ext cx="589856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E01194-72E6-45CF-9942-7B359F3B706A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bunntekst 2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 smtClean="0"/>
              <a:t>Møte i forhandlingsutvalet til revisjon av samhandlingsavtalen 170119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20873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rsk Tekst med ligg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95251" y="-304798"/>
            <a:ext cx="10128251" cy="276999"/>
          </a:xfrm>
          <a:prstGeom prst="rect">
            <a:avLst/>
          </a:prstGeom>
          <a:noFill/>
        </p:spPr>
        <p:txBody>
          <a:bodyPr lIns="91438" tIns="45719" rIns="91438" bIns="45719">
            <a:spAutoFit/>
          </a:bodyPr>
          <a:lstStyle/>
          <a:p>
            <a:pPr>
              <a:defRPr/>
            </a:pPr>
            <a:r>
              <a:rPr lang="nb-NO" sz="1200" dirty="0"/>
              <a:t>Norsk mal: Tekst med liggende bilde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652"/>
            <a:ext cx="9792000" cy="1143000"/>
          </a:xfrm>
        </p:spPr>
        <p:txBody>
          <a:bodyPr/>
          <a:lstStyle/>
          <a:p>
            <a:r>
              <a:rPr lang="nb-NO" noProof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8800" y="1592797"/>
            <a:ext cx="9792000" cy="2340259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-1431" y="3967520"/>
            <a:ext cx="12192000" cy="215124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 smtClean="0"/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9" y="6314400"/>
            <a:ext cx="1002147" cy="216000"/>
          </a:xfrm>
          <a:prstGeom prst="rect">
            <a:avLst/>
          </a:prstGeom>
        </p:spPr>
        <p:txBody>
          <a:bodyPr lIns="71998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FCD3481-0C6B-459B-86D1-B106C5E51576}" type="datetime1">
              <a:rPr lang="nb-NO" smtClean="0"/>
              <a:t>19.02.2019</a:t>
            </a:fld>
            <a:endParaRPr lang="nb-NO" dirty="0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smtClean="0"/>
              <a:t>Møte i forhandlingsutvalet til revisjon av samhandlingsavtalen 170119</a:t>
            </a:r>
            <a:endParaRPr lang="nb-NO" dirty="0"/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1394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lysbilde">
    <p:bg>
      <p:bgPr>
        <a:solidFill>
          <a:srgbClr val="003B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527384" y="4149080"/>
            <a:ext cx="11137237" cy="576064"/>
          </a:xfrm>
        </p:spPr>
        <p:txBody>
          <a:bodyPr>
            <a:normAutofit/>
          </a:bodyPr>
          <a:lstStyle>
            <a:lvl1pPr>
              <a:defRPr sz="3700" baseline="0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Tittel på innlegget ditt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3503713" y="6381328"/>
            <a:ext cx="8157467" cy="360040"/>
          </a:xfrm>
        </p:spPr>
        <p:txBody>
          <a:bodyPr>
            <a:noAutofit/>
          </a:bodyPr>
          <a:lstStyle>
            <a:lvl1pPr marL="0" indent="0" algn="r">
              <a:buNone/>
              <a:defRPr sz="1900" i="1" baseline="0">
                <a:solidFill>
                  <a:schemeClr val="bg1"/>
                </a:solidFill>
              </a:defRPr>
            </a:lvl1pPr>
            <a:lvl2pPr marL="6094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8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3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8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Ditt navn/tittel</a:t>
            </a:r>
            <a:endParaRPr lang="nb-NO" dirty="0"/>
          </a:p>
        </p:txBody>
      </p:sp>
      <p:sp>
        <p:nvSpPr>
          <p:cNvPr id="6" name="Plassholder for tekst 5"/>
          <p:cNvSpPr>
            <a:spLocks noGrp="1"/>
          </p:cNvSpPr>
          <p:nvPr>
            <p:ph type="body" sz="quarter" idx="11" hasCustomPrompt="1"/>
          </p:nvPr>
        </p:nvSpPr>
        <p:spPr>
          <a:xfrm>
            <a:off x="3503725" y="5983360"/>
            <a:ext cx="8161239" cy="397968"/>
          </a:xfrm>
        </p:spPr>
        <p:txBody>
          <a:bodyPr>
            <a:normAutofit/>
          </a:bodyPr>
          <a:lstStyle>
            <a:lvl1pPr marL="0" indent="0" algn="r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Anledning/møte/forsamling</a:t>
            </a:r>
            <a:endParaRPr lang="nb-NO" dirty="0"/>
          </a:p>
        </p:txBody>
      </p:sp>
      <p:sp>
        <p:nvSpPr>
          <p:cNvPr id="10" name="Plassholder for tekst 9"/>
          <p:cNvSpPr>
            <a:spLocks noGrp="1"/>
          </p:cNvSpPr>
          <p:nvPr>
            <p:ph type="body" sz="quarter" idx="12" hasCustomPrompt="1"/>
          </p:nvPr>
        </p:nvSpPr>
        <p:spPr>
          <a:xfrm>
            <a:off x="527394" y="6381328"/>
            <a:ext cx="2976033" cy="360040"/>
          </a:xfrm>
        </p:spPr>
        <p:txBody>
          <a:bodyPr>
            <a:normAutofit/>
          </a:bodyPr>
          <a:lstStyle>
            <a:lvl1pPr marL="0" indent="0">
              <a:buNone/>
              <a:defRPr sz="19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Dato</a:t>
            </a: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801" y="908723"/>
            <a:ext cx="3648403" cy="1668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278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EC9FBA7-41E6-C943-9BCD-44F5EB468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452C6F6-7C7E-0545-8053-554FFB3DB6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F19BF38-7C0E-D742-A608-838B84032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C8E5E-19F9-4236-9D66-6FAA37589F63}" type="datetime1">
              <a:rPr lang="nb-NO" smtClean="0"/>
              <a:t>19.02.2019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D46AAD2-377D-CE4A-A78F-CC05DDAF1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Møte i forhandlingsutvalet til revisjon av samhandlingsavtalen 170119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D7291D6-3B57-4443-854E-B16C15C9D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384628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maanvis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vrundet rektangel 4"/>
          <p:cNvSpPr/>
          <p:nvPr userDrawn="1"/>
        </p:nvSpPr>
        <p:spPr>
          <a:xfrm>
            <a:off x="2447597" y="2852936"/>
            <a:ext cx="7296811" cy="1152128"/>
          </a:xfrm>
          <a:prstGeom prst="roundRect">
            <a:avLst/>
          </a:prstGeom>
          <a:noFill/>
          <a:ln>
            <a:solidFill>
              <a:srgbClr val="003B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 defTabSz="914286"/>
            <a:endParaRPr lang="nb-NO" sz="1900">
              <a:solidFill>
                <a:prstClr val="white"/>
              </a:solidFill>
            </a:endParaRPr>
          </a:p>
        </p:txBody>
      </p:sp>
      <p:pic>
        <p:nvPicPr>
          <p:cNvPr id="2" name="Bild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616" y="3121799"/>
            <a:ext cx="891237" cy="614404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10" y="6292125"/>
            <a:ext cx="2858191" cy="538451"/>
          </a:xfrm>
          <a:prstGeom prst="rect">
            <a:avLst/>
          </a:prstGeom>
        </p:spPr>
      </p:pic>
      <p:sp>
        <p:nvSpPr>
          <p:cNvPr id="7" name="Plassholder f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3695733" y="3269729"/>
            <a:ext cx="5568619" cy="318547"/>
          </a:xfrm>
        </p:spPr>
        <p:txBody>
          <a:bodyPr anchor="ctr">
            <a:noAutofit/>
          </a:bodyPr>
          <a:lstStyle>
            <a:lvl1pPr marL="0" indent="0">
              <a:buNone/>
              <a:defRPr sz="1900" baseline="0">
                <a:solidFill>
                  <a:srgbClr val="003B75"/>
                </a:solidFill>
              </a:defRPr>
            </a:lvl1pPr>
          </a:lstStyle>
          <a:p>
            <a:pPr lvl="0"/>
            <a:r>
              <a:rPr lang="nb-NO" dirty="0" smtClean="0"/>
              <a:t>Temaskifter – sett inn tekst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11871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tel og innho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609600" y="620688"/>
            <a:ext cx="10972800" cy="576064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003B75"/>
                </a:solidFill>
              </a:defRPr>
            </a:lvl1pPr>
          </a:lstStyle>
          <a:p>
            <a:r>
              <a:rPr lang="nb-NO" dirty="0" smtClean="0"/>
              <a:t>Overskrift</a:t>
            </a:r>
            <a:endParaRPr lang="nb-NO" dirty="0"/>
          </a:p>
        </p:txBody>
      </p:sp>
      <p:sp>
        <p:nvSpPr>
          <p:cNvPr id="12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609600" y="1600209"/>
            <a:ext cx="10972800" cy="4133055"/>
          </a:xfrm>
        </p:spPr>
        <p:txBody>
          <a:bodyPr/>
          <a:lstStyle>
            <a:lvl1pPr marL="342858" indent="-342858">
              <a:buClr>
                <a:srgbClr val="6FAAD8"/>
              </a:buClr>
              <a:buFont typeface="Courier New" panose="02070309020205020404" pitchFamily="49" charset="0"/>
              <a:buChar char="o"/>
              <a:defRPr sz="2400" baseline="0">
                <a:solidFill>
                  <a:srgbClr val="003B75"/>
                </a:solidFill>
              </a:defRPr>
            </a:lvl1pPr>
            <a:lvl2pPr marL="914286" indent="-457143">
              <a:buClr>
                <a:srgbClr val="6FAAD8"/>
              </a:buClr>
              <a:buFont typeface="Arial" panose="020B0604020202020204" pitchFamily="34" charset="0"/>
              <a:buChar char="•"/>
              <a:defRPr sz="1900" baseline="0">
                <a:solidFill>
                  <a:srgbClr val="003B75"/>
                </a:solidFill>
              </a:defRPr>
            </a:lvl2pPr>
            <a:lvl3pPr>
              <a:buClr>
                <a:srgbClr val="6FAAD8"/>
              </a:buClr>
              <a:defRPr sz="1600" baseline="0">
                <a:solidFill>
                  <a:srgbClr val="003B75"/>
                </a:solidFill>
              </a:defRPr>
            </a:lvl3pPr>
          </a:lstStyle>
          <a:p>
            <a:pPr lvl="0"/>
            <a:r>
              <a:rPr lang="nb-NO" dirty="0" smtClean="0"/>
              <a:t>Tekst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 (hvis du må)</a:t>
            </a:r>
          </a:p>
        </p:txBody>
      </p:sp>
      <p:cxnSp>
        <p:nvCxnSpPr>
          <p:cNvPr id="6" name="Rett linje 5"/>
          <p:cNvCxnSpPr/>
          <p:nvPr userDrawn="1"/>
        </p:nvCxnSpPr>
        <p:spPr>
          <a:xfrm>
            <a:off x="0" y="1196752"/>
            <a:ext cx="12192000" cy="0"/>
          </a:xfrm>
          <a:prstGeom prst="line">
            <a:avLst/>
          </a:prstGeom>
          <a:ln w="9525">
            <a:solidFill>
              <a:srgbClr val="003B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10" y="6292125"/>
            <a:ext cx="2858191" cy="538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78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ule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>
          <a:xfrm>
            <a:off x="0" y="6318250"/>
            <a:ext cx="12192000" cy="539750"/>
          </a:xfrm>
          <a:prstGeom prst="rect">
            <a:avLst/>
          </a:prstGeom>
          <a:solidFill>
            <a:srgbClr val="70B6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200" dirty="0"/>
              <a:t>Helse- og omsorgsdepartementet</a:t>
            </a:r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14400" y="530226"/>
            <a:ext cx="10363200" cy="860425"/>
          </a:xfrm>
        </p:spPr>
        <p:txBody>
          <a:bodyPr>
            <a:normAutofit/>
          </a:bodyPr>
          <a:lstStyle>
            <a:lvl1pPr algn="l">
              <a:defRPr sz="3200" b="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9" name="Plassholder for innhold 2"/>
          <p:cNvSpPr>
            <a:spLocks noGrp="1"/>
          </p:cNvSpPr>
          <p:nvPr>
            <p:ph idx="1"/>
          </p:nvPr>
        </p:nvSpPr>
        <p:spPr>
          <a:xfrm>
            <a:off x="905933" y="1622426"/>
            <a:ext cx="10358967" cy="4203700"/>
          </a:xfrm>
        </p:spPr>
        <p:txBody>
          <a:bodyPr/>
          <a:lstStyle>
            <a:lvl1pPr marL="269875" indent="-269875">
              <a:defRPr sz="2600" baseline="0"/>
            </a:lvl1pPr>
            <a:lvl2pPr marL="544513" indent="-185738">
              <a:defRPr sz="2400"/>
            </a:lvl2pPr>
            <a:lvl3pPr marL="801688" indent="-173038" defTabSz="804863">
              <a:defRPr sz="2200"/>
            </a:lvl3pPr>
            <a:lvl4pPr marL="987425" indent="-182563">
              <a:defRPr sz="2000"/>
            </a:lvl4pPr>
            <a:lvl5pPr marL="1165225" indent="-177800"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0" y="6413501"/>
            <a:ext cx="1524000" cy="365125"/>
          </a:xfrm>
          <a:prstGeom prst="rect">
            <a:avLst/>
          </a:prstGeom>
        </p:spPr>
        <p:txBody>
          <a:bodyPr wrap="none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AF6081E-AB14-42FB-B8DF-CCE48B122676}" type="datetime1">
              <a:rPr lang="nb-NO" smtClean="0"/>
              <a:t>19.02.2019</a:t>
            </a:fld>
            <a:endParaRPr lang="nb-NO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927101" y="6413501"/>
            <a:ext cx="5168900" cy="365125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nb-NO" smtClean="0"/>
              <a:t>Møte i forhandlingsutvalet til revisjon av samhandlingsavtalen 170119</a:t>
            </a:r>
            <a:endParaRPr lang="nb-NO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69334" y="6413501"/>
            <a:ext cx="757767" cy="365125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7E73C00-2ACE-4520-968E-0CAFE217CAA1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59138524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tel og innho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609600" y="620688"/>
            <a:ext cx="10972800" cy="576064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003B75"/>
                </a:solidFill>
              </a:defRPr>
            </a:lvl1pPr>
          </a:lstStyle>
          <a:p>
            <a:r>
              <a:rPr lang="nb-NO" dirty="0" smtClean="0"/>
              <a:t>Overskrift</a:t>
            </a:r>
            <a:endParaRPr lang="nb-NO" dirty="0"/>
          </a:p>
        </p:txBody>
      </p:sp>
      <p:cxnSp>
        <p:nvCxnSpPr>
          <p:cNvPr id="6" name="Rett linje 5"/>
          <p:cNvCxnSpPr/>
          <p:nvPr userDrawn="1"/>
        </p:nvCxnSpPr>
        <p:spPr>
          <a:xfrm>
            <a:off x="0" y="1196752"/>
            <a:ext cx="12192000" cy="0"/>
          </a:xfrm>
          <a:prstGeom prst="line">
            <a:avLst/>
          </a:prstGeom>
          <a:ln w="9525">
            <a:solidFill>
              <a:srgbClr val="003B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lassholder for innhold 2"/>
          <p:cNvSpPr>
            <a:spLocks noGrp="1"/>
          </p:cNvSpPr>
          <p:nvPr>
            <p:ph idx="10" hasCustomPrompt="1"/>
          </p:nvPr>
        </p:nvSpPr>
        <p:spPr>
          <a:xfrm>
            <a:off x="609600" y="1600202"/>
            <a:ext cx="5102357" cy="4133055"/>
          </a:xfr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6FAAD8"/>
              </a:buClr>
              <a:buFont typeface="Courier New" panose="02070309020205020404" pitchFamily="49" charset="0"/>
              <a:buChar char="o"/>
              <a:defRPr lang="nb-NO" sz="2400" kern="1200" baseline="0" dirty="0" smtClean="0">
                <a:solidFill>
                  <a:srgbClr val="003B75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Clr>
                <a:srgbClr val="6FAAD8"/>
              </a:buClr>
              <a:buFont typeface="Arial" panose="020B0604020202020204" pitchFamily="34" charset="0"/>
              <a:buChar char="•"/>
              <a:defRPr lang="nb-NO" sz="1800" kern="1200" baseline="0" dirty="0" smtClean="0">
                <a:solidFill>
                  <a:srgbClr val="003B75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Clr>
                <a:schemeClr val="bg1"/>
              </a:buClr>
              <a:buNone/>
              <a:defRPr sz="1600" baseline="0">
                <a:solidFill>
                  <a:schemeClr val="bg1"/>
                </a:solidFill>
              </a:defRPr>
            </a:lvl3pPr>
          </a:lstStyle>
          <a:p>
            <a:pPr lvl="0"/>
            <a:r>
              <a:rPr lang="nb-NO" dirty="0" smtClean="0"/>
              <a:t>Tekst</a:t>
            </a:r>
          </a:p>
          <a:p>
            <a:pPr lvl="1"/>
            <a:r>
              <a:rPr lang="nb-NO" dirty="0" smtClean="0"/>
              <a:t>Andre nivå</a:t>
            </a:r>
          </a:p>
        </p:txBody>
      </p:sp>
      <p:sp>
        <p:nvSpPr>
          <p:cNvPr id="9" name="Plassholder for innhold 2"/>
          <p:cNvSpPr>
            <a:spLocks noGrp="1"/>
          </p:cNvSpPr>
          <p:nvPr>
            <p:ph idx="11" hasCustomPrompt="1"/>
          </p:nvPr>
        </p:nvSpPr>
        <p:spPr>
          <a:xfrm>
            <a:off x="6288022" y="1594721"/>
            <a:ext cx="5102357" cy="4133055"/>
          </a:xfr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6FAAD8"/>
              </a:buClr>
              <a:buFont typeface="Courier New" panose="02070309020205020404" pitchFamily="49" charset="0"/>
              <a:buChar char="o"/>
              <a:defRPr lang="nb-NO" sz="2400" kern="1200" baseline="0" dirty="0" smtClean="0">
                <a:solidFill>
                  <a:srgbClr val="003B75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Clr>
                <a:srgbClr val="6FAAD8"/>
              </a:buClr>
              <a:buFont typeface="Arial" panose="020B0604020202020204" pitchFamily="34" charset="0"/>
              <a:buChar char="•"/>
              <a:defRPr lang="nb-NO" sz="1800" kern="1200" baseline="0" dirty="0" smtClean="0">
                <a:solidFill>
                  <a:srgbClr val="003B75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Clr>
                <a:schemeClr val="bg1"/>
              </a:buClr>
              <a:buNone/>
              <a:defRPr sz="1600" baseline="0">
                <a:solidFill>
                  <a:schemeClr val="bg1"/>
                </a:solidFill>
              </a:defRPr>
            </a:lvl3pPr>
          </a:lstStyle>
          <a:p>
            <a:pPr lvl="0"/>
            <a:r>
              <a:rPr lang="nb-NO" dirty="0" smtClean="0"/>
              <a:t>Tekst</a:t>
            </a:r>
          </a:p>
          <a:p>
            <a:pPr lvl="1"/>
            <a:r>
              <a:rPr lang="nb-NO" dirty="0" smtClean="0"/>
              <a:t>Andre nivå</a:t>
            </a:r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03" y="6292123"/>
            <a:ext cx="2858191" cy="538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063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 - Hv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>
            <a:extLst>
              <a:ext uri="{FF2B5EF4-FFF2-40B4-BE49-F238E27FC236}">
                <a16:creationId xmlns:a16="http://schemas.microsoft.com/office/drawing/2014/main" id="{E153C832-2D45-9242-963F-DAE9C7CFED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0029"/>
          <a:stretch/>
        </p:blipFill>
        <p:spPr>
          <a:xfrm>
            <a:off x="7355400" y="2024221"/>
            <a:ext cx="4836600" cy="4833779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1B92C26F-7F53-C14B-B289-0792A6608C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8970" y="1122363"/>
            <a:ext cx="9134622" cy="1803717"/>
          </a:xfrm>
        </p:spPr>
        <p:txBody>
          <a:bodyPr anchor="b" anchorCtr="0">
            <a:normAutofit/>
          </a:bodyPr>
          <a:lstStyle>
            <a:lvl1pPr algn="l">
              <a:defRPr sz="4800" b="1">
                <a:solidFill>
                  <a:schemeClr val="tx2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AE6A5A5-BED6-5143-86AB-460B6B3739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8970" y="3602038"/>
            <a:ext cx="9134622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73CE523-8A75-3248-9DA6-4FBCB7D88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3F2FD-7169-47E2-9804-20CC1EEB58A9}" type="datetime1">
              <a:rPr lang="nb-NO" smtClean="0"/>
              <a:t>19.02.2019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11DF22D-D0D4-0E48-B228-D7E1C05C9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Møte i forhandlingsutvalet til revisjon av samhandlingsavtalen 170119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CACCF5C-1F08-8446-B3CB-BE8A4E8E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457C1FD1-C72D-B941-8128-0E8368527E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8" y="548094"/>
            <a:ext cx="2719753" cy="31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506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 - Lite kor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B92C26F-7F53-C14B-B289-0792A6608C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8970" y="1122363"/>
            <a:ext cx="9134622" cy="1803717"/>
          </a:xfrm>
        </p:spPr>
        <p:txBody>
          <a:bodyPr anchor="b" anchorCtr="0">
            <a:norm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AE6A5A5-BED6-5143-86AB-460B6B3739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8970" y="3602038"/>
            <a:ext cx="9134622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73CE523-8A75-3248-9DA6-4FBCB7D88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1E73E-4D63-41EC-A6CE-1B1EE680C69D}" type="datetime1">
              <a:rPr lang="nb-NO" smtClean="0"/>
              <a:t>19.02.2019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11DF22D-D0D4-0E48-B228-D7E1C05C9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Møte i forhandlingsutvalet til revisjon av samhandlingsavtalen 170119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CACCF5C-1F08-8446-B3CB-BE8A4E8E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457C1FD1-C72D-B941-8128-0E8368527E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8" y="548094"/>
            <a:ext cx="2719754" cy="31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175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 - Outlin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>
            <a:extLst>
              <a:ext uri="{FF2B5EF4-FFF2-40B4-BE49-F238E27FC236}">
                <a16:creationId xmlns:a16="http://schemas.microsoft.com/office/drawing/2014/main" id="{C331E2E6-91A3-6B4D-81C7-7604413B37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07" y="2031102"/>
            <a:ext cx="6068293" cy="6062219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60E85F30-75B4-FF42-AF80-20CFD766F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7604DED-0A22-4640-8B1A-EA0B4E547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8858EF4-CDD5-1440-86E1-4B7C7AA44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EE70A-494C-404E-AF41-245831FB4819}" type="datetime1">
              <a:rPr lang="nb-NO" smtClean="0"/>
              <a:t>19.02.2019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F194CB1-9586-EF4B-BBB6-8D9442BF7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Møte i forhandlingsutvalet til revisjon av samhandlingsavtalen 170119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44BB978-85C2-0D4E-9FC4-20CC0C33C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CEDC1AD7-92DB-5F4A-8201-04897625398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08" y="6466366"/>
            <a:ext cx="1506647" cy="17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651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 - Kor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>
            <a:extLst>
              <a:ext uri="{FF2B5EF4-FFF2-40B4-BE49-F238E27FC236}">
                <a16:creationId xmlns:a16="http://schemas.microsoft.com/office/drawing/2014/main" id="{C9D6672D-8C6A-0C4F-88CF-81912731AD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70" b="50000"/>
          <a:stretch/>
        </p:blipFill>
        <p:spPr>
          <a:xfrm>
            <a:off x="7342909" y="2031103"/>
            <a:ext cx="4849092" cy="4826898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60E85F30-75B4-FF42-AF80-20CFD766F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7604DED-0A22-4640-8B1A-EA0B4E547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8858EF4-CDD5-1440-86E1-4B7C7AA44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F74E6-E8F7-4291-9911-385718CAA3B6}" type="datetime1">
              <a:rPr lang="nb-NO" smtClean="0"/>
              <a:t>19.02.2019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F194CB1-9586-EF4B-BBB6-8D9442BF7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Møte i forhandlingsutvalet til revisjon av samhandlingsavtalen 170119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44BB978-85C2-0D4E-9FC4-20CC0C33C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CEDC1AD7-92DB-5F4A-8201-04897625398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08" y="6466366"/>
            <a:ext cx="1506647" cy="17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651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891CDD4-CA52-7C4D-8F8A-3FE04929F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C131A3E-7895-8346-BF2B-D4D3FD170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4ACC645-0435-484D-A09D-82C747BFB7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2136B6A6-D833-794B-8729-5D07699C5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E1455-0DE6-4BC3-AFA6-D303B3B6522C}" type="datetime1">
              <a:rPr lang="nb-NO" smtClean="0"/>
              <a:t>19.02.2019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59FAF9AB-8DF9-CB4C-A8B4-1B435AA1E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Møte i forhandlingsutvalet til revisjon av samhandlingsavtalen 170119</a:t>
            </a:r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4A93593C-2DE9-7D4C-91D3-9E1788F37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70243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28AB9C3-8B30-D644-AE02-1F73A6694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5E9DE39-9DCC-2A48-B512-D62634DCB4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4D508B2E-D5F0-424B-84A7-34DAF21426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B1FD1AAA-F6C1-3E43-AFD6-2901438179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D2A292EE-25A9-2B47-98B0-F650206E4C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CA44997F-0D0E-5845-B7B6-09C32376E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86692-150C-45A9-9188-E879FF2ACD71}" type="datetime1">
              <a:rPr lang="nb-NO" smtClean="0"/>
              <a:t>19.02.2019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DB919485-2E05-C648-83E6-5BCB37E52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Møte i forhandlingsutvalet til revisjon av samhandlingsavtalen 170119</a:t>
            </a:r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B2400F27-A523-4D49-B3FC-A0D1B4D49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64871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45DF14B-C2FE-F544-8369-696968811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A7FA39DB-E08D-BD49-A771-A15E0D754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61D8F-744D-46BD-979F-14827DE8837D}" type="datetime1">
              <a:rPr lang="nb-NO" smtClean="0"/>
              <a:t>19.02.2019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848A3EFA-93BE-2942-A9DE-510C191AC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Møte i forhandlingsutvalet til revisjon av samhandlingsavtalen 170119</a:t>
            </a:r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29771E15-F4D1-8E4C-909A-45D6322C0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46061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78647BA5-F06A-5B43-8698-E775507EE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BEB8629-6545-D646-B891-0A3E1F73A8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65B4DF2-A0F8-884E-8DBE-7712307E70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89519" y="6398554"/>
            <a:ext cx="10841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1FD8C4-C66D-463B-B8DE-1CD7D4065C14}" type="datetime1">
              <a:rPr lang="nb-NO" smtClean="0"/>
              <a:t>19.02.2019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3B7D5AD-47C6-DB46-AAD0-77F1DAC4FF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42908" y="6398554"/>
            <a:ext cx="3318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 smtClean="0"/>
              <a:t>Møte i forhandlingsutvalet til revisjon av samhandlingsavtalen 170119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B3EAFA3-513F-8C48-BD2F-0A1A89FB5A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4589" y="6398554"/>
            <a:ext cx="5784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  <p:cxnSp>
        <p:nvCxnSpPr>
          <p:cNvPr id="8" name="Rett linje 7">
            <a:extLst>
              <a:ext uri="{FF2B5EF4-FFF2-40B4-BE49-F238E27FC236}">
                <a16:creationId xmlns:a16="http://schemas.microsoft.com/office/drawing/2014/main" id="{34695DCA-5B5F-BF40-B86F-07FE2608D712}"/>
              </a:ext>
            </a:extLst>
          </p:cNvPr>
          <p:cNvCxnSpPr/>
          <p:nvPr/>
        </p:nvCxnSpPr>
        <p:spPr>
          <a:xfrm>
            <a:off x="0" y="6289507"/>
            <a:ext cx="11353800" cy="0"/>
          </a:xfrm>
          <a:prstGeom prst="line">
            <a:avLst/>
          </a:prstGeom>
          <a:ln w="1905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llipse 8">
            <a:extLst>
              <a:ext uri="{FF2B5EF4-FFF2-40B4-BE49-F238E27FC236}">
                <a16:creationId xmlns:a16="http://schemas.microsoft.com/office/drawing/2014/main" id="{B372F43A-4749-7645-AEEC-2D18E5808714}"/>
              </a:ext>
            </a:extLst>
          </p:cNvPr>
          <p:cNvSpPr/>
          <p:nvPr/>
        </p:nvSpPr>
        <p:spPr>
          <a:xfrm>
            <a:off x="11403127" y="6236250"/>
            <a:ext cx="106514" cy="10651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276AF080-B774-114D-B737-B407AAFF18F0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08" y="6466366"/>
            <a:ext cx="1506647" cy="17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141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76" r:id="rId3"/>
    <p:sldLayoutId id="2147483677" r:id="rId4"/>
    <p:sldLayoutId id="2147483665" r:id="rId5"/>
    <p:sldLayoutId id="2147483678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  <p:sldLayoutId id="2147483685" r:id="rId2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13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12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diagramColors" Target="../diagrams/colors1.xml"/><Relationship Id="rId5" Type="http://schemas.openxmlformats.org/officeDocument/2006/relationships/image" Target="../media/image17.jpeg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16.jpeg"/><Relationship Id="rId9" Type="http://schemas.openxmlformats.org/officeDocument/2006/relationships/diagramLayout" Target="../diagrams/layout1.xml"/><Relationship Id="rId1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classic.epicpresents.com/session/new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cid:image007.jpg@01D48712.D8DEFB00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1.xml"/><Relationship Id="rId5" Type="http://schemas.openxmlformats.org/officeDocument/2006/relationships/image" Target="cid:image012.jpg@01D48712.D8DEFB00" TargetMode="Externa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7" Type="http://schemas.openxmlformats.org/officeDocument/2006/relationships/image" Target="../media/image29.emf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ekstranett.helse-midt.no/1011/samhandl-utval/Sakspapirer/2018-11-27%20Protokoll%20Overordna%20Samhandlingsutval.pdf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3.tif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2.png"/><Relationship Id="rId5" Type="http://schemas.openxmlformats.org/officeDocument/2006/relationships/image" Target="../media/image24.jpeg"/><Relationship Id="rId4" Type="http://schemas.openxmlformats.org/officeDocument/2006/relationships/image" Target="../media/image21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5.png"/><Relationship Id="rId5" Type="http://schemas.openxmlformats.org/officeDocument/2006/relationships/image" Target="../media/image34.tiff"/><Relationship Id="rId4" Type="http://schemas.openxmlformats.org/officeDocument/2006/relationships/image" Target="../media/image33.tiff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1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1.xml"/><Relationship Id="rId6" Type="http://schemas.openxmlformats.org/officeDocument/2006/relationships/diagramQuickStyle" Target="../diagrams/quickStyle3.xml"/><Relationship Id="rId11" Type="http://schemas.openxmlformats.org/officeDocument/2006/relationships/image" Target="../media/image36.png"/><Relationship Id="rId5" Type="http://schemas.openxmlformats.org/officeDocument/2006/relationships/diagramLayout" Target="../diagrams/layout3.xml"/><Relationship Id="rId10" Type="http://schemas.openxmlformats.org/officeDocument/2006/relationships/image" Target="../media/image33.tiff"/><Relationship Id="rId4" Type="http://schemas.openxmlformats.org/officeDocument/2006/relationships/diagramData" Target="../diagrams/data3.xml"/><Relationship Id="rId9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://www.google.no/url?sa=i&amp;rct=j&amp;q=&amp;esrc=s&amp;source=images&amp;cd=&amp;cad=rja&amp;uact=8&amp;ved=0CAcQjRw&amp;url=http://www.dataforeningen.no/sjefen-og-roekla-satt-i-system.4963531-134242.html&amp;ei=NZ4_VduQKMm4aYKbgJAC&amp;psig=AFQjCNEVWdHz2R1AnHvaS3cZD8tXBvE5HQ&amp;ust=1430319010169490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://www.google.no/url?sa=i&amp;rct=j&amp;q=&amp;esrc=s&amp;source=images&amp;cd=&amp;cad=rja&amp;uact=8&amp;ved=0CAcQjRw&amp;url=http://www.prout.no/prosjektogprosessledelse.html&amp;ei=aZ8_VcOLAYHSaMb6gKgE&amp;psig=AFQjCNEMZ_L1sHcLJWTNRJnJRd7w6Dc-xQ&amp;ust=1430319275163203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no/url?sa=i&amp;rct=j&amp;q=&amp;esrc=s&amp;source=images&amp;cd=&amp;cad=rja&amp;uact=8&amp;ved=2ahUKEwi__vCLnPPfAhWIEywKHaNqAfwQjRx6BAgBEAU&amp;url=http://innkjop.tromsfylke.no/Forside/Nyhetsarkiv/Nyhetssak/tabid/97/ArticleId/10/AVTALENYTT-nye-avtaler-hosten-2012.aspx&amp;psig=AOvVaw2i3lVjF_euFxcv1m8OKWEu&amp;ust=1547759571262473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s://www.google.no/url?sa=i&amp;rct=j&amp;q=&amp;esrc=s&amp;source=images&amp;cd=&amp;cad=rja&amp;uact=8&amp;ved=2ahUKEwjLo4bOnPPfAhXMFCwKHU1AAKkQjRx6BAgBEAU&amp;url=https://pixabay.com/no/raseri-sint-frustrert-f%C3%B8lelser-1015611/&amp;psig=AOvVaw1A9uzcIVfVXANECPxZV5I3&amp;ust=1547759741426120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http://www.google.no/url?sa=i&amp;rct=j&amp;q=&amp;esrc=s&amp;source=images&amp;cd=&amp;cad=rja&amp;uact=8&amp;ved=0ahUKEwjL3LDb4frOAhXD3SwKHbEhCRIQjRwIBw&amp;url=http://www.nettsideservice.no/avtale-om-a-lage-nettsted/&amp;psig=AFQjCNFoy1FckQv8jPasBI46Aa9_fXNgIQ&amp;ust=1473252051791467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http://www.google.no/url?sa=i&amp;rct=j&amp;q=&amp;esrc=s&amp;source=images&amp;cd=&amp;cad=rja&amp;uact=8&amp;ved=0ahUKEwjL3LDb4frOAhXD3SwKHbEhCRIQjRwIBw&amp;url=http://www.nettsideservice.no/avtale-om-a-lage-nettsted/&amp;psig=AFQjCNFoy1FckQv8jPasBI46Aa9_fXNgIQ&amp;ust=1473252051791467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hyperlink" Target="http://www.google.no/url?sa=i&amp;rct=j&amp;q=&amp;esrc=s&amp;source=images&amp;cd=&amp;cad=rja&amp;uact=8&amp;ved=2ahUKEwjc3YeZnfPfAhWriqYKHb2AB1EQjRx6BAgBEAU&amp;url=http://www.arkivrad.no/aktuelt/revisjon-av-arkivlova&amp;psig=AOvVaw0vyM6umNEqSkFw6qs2jS_U&amp;ust=1547759918357234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hyperlink" Target="http://www.google.no/url?sa=i&amp;rct=j&amp;q=&amp;esrc=s&amp;source=images&amp;cd=&amp;ved=0CAcQjRw&amp;url=http://www.istladis.com/idx.Etterord.htm&amp;ei=HZ0_Vfb4LsHlaO_dgOgB&amp;bvm=bv.91665533,d.ZGU&amp;psig=AFQjCNE5B1IePdNiVltOTDNHY0-jEWD1Kw&amp;ust=1430318723621704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5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7311932-E3CC-1340-883B-F1A631B02B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8482" y="1683345"/>
            <a:ext cx="9134622" cy="1803717"/>
          </a:xfrm>
        </p:spPr>
        <p:txBody>
          <a:bodyPr>
            <a:normAutofit/>
          </a:bodyPr>
          <a:lstStyle/>
          <a:p>
            <a:r>
              <a:rPr lang="nb-NO" dirty="0" smtClean="0"/>
              <a:t>Møte i </a:t>
            </a:r>
            <a:r>
              <a:rPr lang="nb-NO" dirty="0" err="1" smtClean="0"/>
              <a:t>forhandlingsutvalet</a:t>
            </a:r>
            <a:r>
              <a:rPr lang="nb-NO" dirty="0" smtClean="0"/>
              <a:t> 170119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22566960-F4E5-9B4D-8874-59FC546A2A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Møte i forhandlingsutvalet til revisjon av samhandlingsavtalen 170119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1009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Regionalt arbeid 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nb-NO" dirty="0" smtClean="0"/>
              <a:t>Møte 5.desember (viser til vedlagt referat)</a:t>
            </a:r>
          </a:p>
          <a:p>
            <a:pPr marL="0" indent="0">
              <a:buNone/>
            </a:pPr>
            <a:r>
              <a:rPr lang="nb-NO" dirty="0" smtClean="0"/>
              <a:t>Hovedkonklusjoner; </a:t>
            </a:r>
          </a:p>
          <a:p>
            <a:pPr marL="0" indent="0">
              <a:buNone/>
            </a:pPr>
            <a:endParaRPr lang="nn-NO" dirty="0"/>
          </a:p>
          <a:p>
            <a:r>
              <a:rPr lang="nn-NO" i="1" dirty="0"/>
              <a:t>Det er et felles ønske om harmonisering av avtaleverket </a:t>
            </a:r>
          </a:p>
          <a:p>
            <a:r>
              <a:rPr lang="nn-NO" i="1" dirty="0" smtClean="0"/>
              <a:t>Vi </a:t>
            </a:r>
            <a:r>
              <a:rPr lang="nn-NO" i="1" dirty="0"/>
              <a:t>vil etablere </a:t>
            </a:r>
            <a:r>
              <a:rPr lang="nn-NO" i="1" dirty="0" err="1"/>
              <a:t>arbeidsutvalg</a:t>
            </a:r>
            <a:r>
              <a:rPr lang="nn-NO" i="1" dirty="0"/>
              <a:t> for gjennomgang av avtalene / retningslinjer </a:t>
            </a:r>
          </a:p>
          <a:p>
            <a:r>
              <a:rPr lang="nb-NO" i="1" dirty="0" smtClean="0"/>
              <a:t>Det </a:t>
            </a:r>
            <a:r>
              <a:rPr lang="nb-NO" i="1" dirty="0"/>
              <a:t>kan tas utgangspunkt i avtalen fra sørlige Trøndelag, dette er en føring som har tilslutning i forhandlingsutvalget i MR, og synes også å ha støtte hos HNT. </a:t>
            </a:r>
          </a:p>
          <a:p>
            <a:r>
              <a:rPr lang="nn-NO" i="1" dirty="0" smtClean="0"/>
              <a:t>Felles </a:t>
            </a:r>
            <a:r>
              <a:rPr lang="nn-NO" i="1" dirty="0"/>
              <a:t>fagrådsstruktur kan bli tema når avtalene er harmonisert </a:t>
            </a:r>
          </a:p>
          <a:p>
            <a:r>
              <a:rPr lang="nn-NO" i="1" dirty="0" smtClean="0"/>
              <a:t>Regionale </a:t>
            </a:r>
            <a:r>
              <a:rPr lang="nn-NO" i="1" dirty="0"/>
              <a:t>fagråd er av interesse. </a:t>
            </a:r>
          </a:p>
          <a:p>
            <a:r>
              <a:rPr lang="nb-NO" i="1" dirty="0" smtClean="0"/>
              <a:t>Vi </a:t>
            </a:r>
            <a:r>
              <a:rPr lang="nb-NO" i="1" dirty="0"/>
              <a:t>ønsker styringssignal fra RHF knyttet til harmonisering og regionale løsninger </a:t>
            </a:r>
          </a:p>
          <a:p>
            <a:r>
              <a:rPr lang="nn-NO" i="1" dirty="0" err="1" smtClean="0"/>
              <a:t>Fagledernettverkene</a:t>
            </a:r>
            <a:r>
              <a:rPr lang="nn-NO" i="1" dirty="0" smtClean="0"/>
              <a:t> </a:t>
            </a:r>
            <a:r>
              <a:rPr lang="nn-NO" i="1" dirty="0"/>
              <a:t>må kunne </a:t>
            </a:r>
            <a:r>
              <a:rPr lang="nn-NO" i="1" dirty="0" err="1"/>
              <a:t>inviteres</a:t>
            </a:r>
            <a:r>
              <a:rPr lang="nn-NO" i="1" dirty="0"/>
              <a:t> til å si noe om struktur, når dette blir aktuelt. </a:t>
            </a:r>
          </a:p>
          <a:p>
            <a:r>
              <a:rPr lang="nn-NO" i="1" dirty="0" err="1" smtClean="0"/>
              <a:t>Helseplattformen</a:t>
            </a:r>
            <a:r>
              <a:rPr lang="nn-NO" i="1" dirty="0" smtClean="0"/>
              <a:t> </a:t>
            </a:r>
            <a:r>
              <a:rPr lang="nn-NO" i="1" dirty="0"/>
              <a:t>må </a:t>
            </a:r>
            <a:r>
              <a:rPr lang="nn-NO" i="1" dirty="0" err="1"/>
              <a:t>vurderes</a:t>
            </a:r>
            <a:r>
              <a:rPr lang="nn-NO" i="1" dirty="0"/>
              <a:t> formulert inn i avtaleverket. </a:t>
            </a:r>
          </a:p>
          <a:p>
            <a:r>
              <a:rPr lang="nn-NO" i="1" dirty="0" smtClean="0"/>
              <a:t>Vi </a:t>
            </a:r>
            <a:r>
              <a:rPr lang="nn-NO" i="1" dirty="0"/>
              <a:t>etablerer felles sekretariat som forbereder arbeidet med harmonisering. Part(n)e(r)ne stiller med </a:t>
            </a:r>
            <a:r>
              <a:rPr lang="nn-NO" i="1" dirty="0" err="1"/>
              <a:t>representanter</a:t>
            </a:r>
            <a:r>
              <a:rPr lang="nn-NO" i="1" dirty="0"/>
              <a:t> </a:t>
            </a:r>
            <a:r>
              <a:rPr lang="nn-NO" i="1" dirty="0" err="1"/>
              <a:t>fra</a:t>
            </a:r>
            <a:r>
              <a:rPr lang="nn-NO" i="1" dirty="0"/>
              <a:t> ASU/OSU </a:t>
            </a:r>
            <a:r>
              <a:rPr lang="nn-NO" i="1" dirty="0" err="1"/>
              <a:t>sekretariatene</a:t>
            </a:r>
            <a:r>
              <a:rPr lang="nn-NO" i="1" dirty="0"/>
              <a:t> Regional samhandlingskonferanse vil først kunne </a:t>
            </a:r>
            <a:r>
              <a:rPr lang="nn-NO" i="1" dirty="0" err="1"/>
              <a:t>gjennomføres</a:t>
            </a:r>
            <a:r>
              <a:rPr lang="nn-NO" i="1" dirty="0"/>
              <a:t> i 2020 </a:t>
            </a:r>
            <a:endParaRPr lang="nn-NO" i="1" dirty="0" smtClean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n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Møte i forhandlingsutvalet til revisjon av samhandlingsavtalen 170119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1309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Sekretariat/ Leiing 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 smtClean="0"/>
              <a:t>Seksjon for samhandling har tatt rolla inntil </a:t>
            </a:r>
            <a:r>
              <a:rPr lang="nb-NO" dirty="0" err="1" smtClean="0"/>
              <a:t>vidare</a:t>
            </a:r>
            <a:r>
              <a:rPr lang="nb-NO" dirty="0" smtClean="0"/>
              <a:t> og konferert med arbeidsgruppa til OSU (Siv Iren Stormo Andersson, Synnøve Vasstrand Synnes og Oddbjørn Tomren)</a:t>
            </a:r>
          </a:p>
          <a:p>
            <a:pPr marL="0" indent="0">
              <a:buNone/>
            </a:pPr>
            <a:endParaRPr lang="nb-NO" dirty="0" smtClean="0"/>
          </a:p>
          <a:p>
            <a:r>
              <a:rPr lang="nb-NO" dirty="0" smtClean="0"/>
              <a:t>Dialog med KS – </a:t>
            </a:r>
            <a:r>
              <a:rPr lang="nb-NO" dirty="0" err="1" smtClean="0"/>
              <a:t>ikkje</a:t>
            </a:r>
            <a:r>
              <a:rPr lang="nb-NO" dirty="0" smtClean="0"/>
              <a:t> kapasitet til å ta ei slik rolle</a:t>
            </a:r>
          </a:p>
          <a:p>
            <a:pPr lvl="1"/>
            <a:r>
              <a:rPr lang="nb-NO" dirty="0" smtClean="0"/>
              <a:t>Har </a:t>
            </a:r>
            <a:r>
              <a:rPr lang="nb-NO" dirty="0" err="1" smtClean="0"/>
              <a:t>vore</a:t>
            </a:r>
            <a:r>
              <a:rPr lang="nb-NO" dirty="0" smtClean="0"/>
              <a:t> i dialog med KS konsulent hjelp – om aktuelt er det bekrefta at to </a:t>
            </a:r>
            <a:r>
              <a:rPr lang="nb-NO" dirty="0" err="1" smtClean="0"/>
              <a:t>konsulentar</a:t>
            </a:r>
            <a:r>
              <a:rPr lang="nb-NO" dirty="0" smtClean="0"/>
              <a:t> kan inngå i prosessen – finansiering </a:t>
            </a:r>
            <a:r>
              <a:rPr lang="nb-NO" dirty="0" err="1" smtClean="0"/>
              <a:t>ikkje</a:t>
            </a:r>
            <a:r>
              <a:rPr lang="nb-NO" dirty="0" smtClean="0"/>
              <a:t> avklart</a:t>
            </a:r>
          </a:p>
          <a:p>
            <a:pPr lvl="1"/>
            <a:r>
              <a:rPr lang="nb-NO" dirty="0" err="1" smtClean="0">
                <a:solidFill>
                  <a:srgbClr val="FF0000"/>
                </a:solidFill>
              </a:rPr>
              <a:t>Forhandlingsutvalet</a:t>
            </a:r>
            <a:r>
              <a:rPr lang="nb-NO" dirty="0" smtClean="0">
                <a:solidFill>
                  <a:srgbClr val="FF0000"/>
                </a:solidFill>
              </a:rPr>
              <a:t> må vurdere behov ut </a:t>
            </a:r>
            <a:r>
              <a:rPr lang="nb-NO" dirty="0" err="1" smtClean="0">
                <a:solidFill>
                  <a:srgbClr val="FF0000"/>
                </a:solidFill>
              </a:rPr>
              <a:t>frå</a:t>
            </a:r>
            <a:r>
              <a:rPr lang="nb-NO" dirty="0" smtClean="0">
                <a:solidFill>
                  <a:srgbClr val="FF0000"/>
                </a:solidFill>
              </a:rPr>
              <a:t> skildra prosess og framdriftsplan</a:t>
            </a:r>
          </a:p>
          <a:p>
            <a:pPr marL="457200" lvl="1" indent="0">
              <a:buNone/>
            </a:pPr>
            <a:endParaRPr lang="nb-NO" dirty="0">
              <a:solidFill>
                <a:srgbClr val="FF0000"/>
              </a:solidFill>
            </a:endParaRPr>
          </a:p>
          <a:p>
            <a:r>
              <a:rPr lang="nb-NO" dirty="0" smtClean="0"/>
              <a:t>Samhandlingssjef som </a:t>
            </a:r>
            <a:r>
              <a:rPr lang="nb-NO" dirty="0" err="1" smtClean="0"/>
              <a:t>leiar</a:t>
            </a:r>
            <a:r>
              <a:rPr lang="nb-NO" dirty="0" smtClean="0"/>
              <a:t> </a:t>
            </a:r>
            <a:r>
              <a:rPr lang="nb-NO" dirty="0" smtClean="0">
                <a:solidFill>
                  <a:srgbClr val="FF0000"/>
                </a:solidFill>
              </a:rPr>
              <a:t>men det er behov for kommunal kontaktperson eller «</a:t>
            </a:r>
            <a:r>
              <a:rPr lang="nb-NO" dirty="0" err="1" smtClean="0">
                <a:solidFill>
                  <a:srgbClr val="FF0000"/>
                </a:solidFill>
              </a:rPr>
              <a:t>medleiar</a:t>
            </a:r>
            <a:r>
              <a:rPr lang="nb-NO" dirty="0" smtClean="0">
                <a:solidFill>
                  <a:srgbClr val="FF0000"/>
                </a:solidFill>
              </a:rPr>
              <a:t>/delt leiing»</a:t>
            </a:r>
          </a:p>
          <a:p>
            <a:pPr marL="457200" lvl="1" indent="0">
              <a:buNone/>
            </a:pPr>
            <a:endParaRPr lang="nb-NO" dirty="0"/>
          </a:p>
          <a:p>
            <a:pPr lvl="1"/>
            <a:endParaRPr lang="nn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Møte i forhandlingsutvalet til revisjon av samhandlingsavtalen 170119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8757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Informasjon om prosess finn </a:t>
            </a:r>
            <a:r>
              <a:rPr lang="nb-NO" dirty="0" err="1" smtClean="0"/>
              <a:t>ein</a:t>
            </a:r>
            <a:r>
              <a:rPr lang="nb-NO" dirty="0" smtClean="0"/>
              <a:t> på nettsidene til HMR under samhandling</a:t>
            </a:r>
            <a:endParaRPr lang="nn-NO" dirty="0"/>
          </a:p>
        </p:txBody>
      </p:sp>
      <p:sp>
        <p:nvSpPr>
          <p:cNvPr id="6" name="Undertittel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n-NO" dirty="0"/>
              <a:t>https://helse-mr.no/fag-og-forsking/samhandling</a:t>
            </a:r>
          </a:p>
        </p:txBody>
      </p:sp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Møte i forhandlingsutvalet til revisjon av samhandlingsavtalen 170119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0406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Helseplattformen - </a:t>
            </a:r>
            <a:br>
              <a:rPr lang="nb-NO" dirty="0" smtClean="0"/>
            </a:br>
            <a:r>
              <a:rPr lang="nb-NO" dirty="0" smtClean="0"/>
              <a:t>Samhandling og Helsetjenesteutvikling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/>
              <a:t>Anne-Lise Sagen Major, innføringsleder HMR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nb-NO" dirty="0" smtClean="0"/>
              <a:t>Forhandlingsutvalget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17 januar 2019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0554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vrundet rektangel 3"/>
          <p:cNvSpPr/>
          <p:nvPr/>
        </p:nvSpPr>
        <p:spPr>
          <a:xfrm>
            <a:off x="1981200" y="1637650"/>
            <a:ext cx="2546568" cy="2268679"/>
          </a:xfrm>
          <a:prstGeom prst="round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nb-NO"/>
          </a:p>
        </p:txBody>
      </p:sp>
      <p:sp>
        <p:nvSpPr>
          <p:cNvPr id="10" name="Avrundet rektangel 9"/>
          <p:cNvSpPr/>
          <p:nvPr/>
        </p:nvSpPr>
        <p:spPr>
          <a:xfrm>
            <a:off x="7631688" y="1637650"/>
            <a:ext cx="2640776" cy="2268679"/>
          </a:xfrm>
          <a:prstGeom prst="round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nb-NO"/>
          </a:p>
        </p:txBody>
      </p:sp>
      <p:sp>
        <p:nvSpPr>
          <p:cNvPr id="11" name="Avrundet rektangel 10"/>
          <p:cNvSpPr/>
          <p:nvPr/>
        </p:nvSpPr>
        <p:spPr>
          <a:xfrm>
            <a:off x="1981200" y="4302480"/>
            <a:ext cx="2546568" cy="2065155"/>
          </a:xfrm>
          <a:prstGeom prst="round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nb-NO"/>
          </a:p>
        </p:txBody>
      </p:sp>
      <p:sp>
        <p:nvSpPr>
          <p:cNvPr id="12" name="Avrundet rektangel 11"/>
          <p:cNvSpPr/>
          <p:nvPr/>
        </p:nvSpPr>
        <p:spPr>
          <a:xfrm>
            <a:off x="7631688" y="4302480"/>
            <a:ext cx="2640776" cy="2065155"/>
          </a:xfrm>
          <a:prstGeom prst="round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nb-NO"/>
          </a:p>
        </p:txBody>
      </p:sp>
      <p:sp>
        <p:nvSpPr>
          <p:cNvPr id="19" name="TekstSylinder 18"/>
          <p:cNvSpPr txBox="1"/>
          <p:nvPr/>
        </p:nvSpPr>
        <p:spPr>
          <a:xfrm>
            <a:off x="8162453" y="1697629"/>
            <a:ext cx="1605055" cy="677108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nb-NO" b="1" dirty="0">
                <a:solidFill>
                  <a:schemeClr val="accent1"/>
                </a:solidFill>
              </a:rPr>
              <a:t>Kommunale </a:t>
            </a:r>
          </a:p>
          <a:p>
            <a:r>
              <a:rPr lang="nb-NO" b="1">
                <a:solidFill>
                  <a:schemeClr val="accent1"/>
                </a:solidFill>
              </a:rPr>
              <a:t>helsetjenester</a:t>
            </a:r>
            <a:endParaRPr lang="nb-NO" b="1" dirty="0">
              <a:solidFill>
                <a:schemeClr val="accent1"/>
              </a:solidFill>
            </a:endParaRPr>
          </a:p>
        </p:txBody>
      </p:sp>
      <p:sp>
        <p:nvSpPr>
          <p:cNvPr id="20" name="TekstSylinder 19"/>
          <p:cNvSpPr txBox="1"/>
          <p:nvPr/>
        </p:nvSpPr>
        <p:spPr>
          <a:xfrm>
            <a:off x="8153740" y="4352870"/>
            <a:ext cx="3097664" cy="40010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nb-NO" b="1" dirty="0">
                <a:solidFill>
                  <a:schemeClr val="accent1"/>
                </a:solidFill>
              </a:rPr>
              <a:t>Pleie og omsorg</a:t>
            </a:r>
          </a:p>
        </p:txBody>
      </p:sp>
      <p:sp>
        <p:nvSpPr>
          <p:cNvPr id="24" name="TekstSylinder 23"/>
          <p:cNvSpPr txBox="1"/>
          <p:nvPr/>
        </p:nvSpPr>
        <p:spPr>
          <a:xfrm>
            <a:off x="2735885" y="4358191"/>
            <a:ext cx="1023528" cy="400109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nb-NO" b="1" dirty="0">
                <a:solidFill>
                  <a:schemeClr val="accent1"/>
                </a:solidFill>
              </a:rPr>
              <a:t>Fastlege</a:t>
            </a:r>
          </a:p>
        </p:txBody>
      </p:sp>
      <p:sp>
        <p:nvSpPr>
          <p:cNvPr id="35" name="TekstSylinder 34"/>
          <p:cNvSpPr txBox="1"/>
          <p:nvPr/>
        </p:nvSpPr>
        <p:spPr>
          <a:xfrm>
            <a:off x="2424327" y="1676023"/>
            <a:ext cx="1141339" cy="400109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nb-NO" b="1" dirty="0">
                <a:solidFill>
                  <a:schemeClr val="accent1"/>
                </a:solidFill>
              </a:rPr>
              <a:t>Spesialist</a:t>
            </a: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299" y="3155754"/>
            <a:ext cx="1903967" cy="1961087"/>
          </a:xfrm>
          <a:prstGeom prst="rect">
            <a:avLst/>
          </a:prstGeom>
        </p:spPr>
      </p:pic>
      <p:sp>
        <p:nvSpPr>
          <p:cNvPr id="30" name="Pil opp og ned 29"/>
          <p:cNvSpPr/>
          <p:nvPr/>
        </p:nvSpPr>
        <p:spPr>
          <a:xfrm rot="7761557">
            <a:off x="4791237" y="3158958"/>
            <a:ext cx="263583" cy="455887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nb-NO"/>
          </a:p>
        </p:txBody>
      </p:sp>
      <p:sp>
        <p:nvSpPr>
          <p:cNvPr id="44" name="Pil opp og ned 43"/>
          <p:cNvSpPr/>
          <p:nvPr/>
        </p:nvSpPr>
        <p:spPr>
          <a:xfrm rot="2996219">
            <a:off x="4788990" y="4732638"/>
            <a:ext cx="263583" cy="455887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nb-NO"/>
          </a:p>
        </p:txBody>
      </p:sp>
      <p:sp>
        <p:nvSpPr>
          <p:cNvPr id="45" name="Pil opp og ned 44"/>
          <p:cNvSpPr/>
          <p:nvPr/>
        </p:nvSpPr>
        <p:spPr>
          <a:xfrm rot="7369971">
            <a:off x="7104439" y="4745397"/>
            <a:ext cx="264752" cy="455887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nb-NO"/>
          </a:p>
        </p:txBody>
      </p:sp>
      <p:sp>
        <p:nvSpPr>
          <p:cNvPr id="46" name="Pil opp og ned 45"/>
          <p:cNvSpPr/>
          <p:nvPr/>
        </p:nvSpPr>
        <p:spPr>
          <a:xfrm rot="2782145">
            <a:off x="7112406" y="3140347"/>
            <a:ext cx="263583" cy="455887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nb-NO"/>
          </a:p>
        </p:txBody>
      </p:sp>
      <p:pic>
        <p:nvPicPr>
          <p:cNvPr id="32" name="Bilde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926" y="2191170"/>
            <a:ext cx="2022740" cy="1610708"/>
          </a:xfrm>
          <a:prstGeom prst="rect">
            <a:avLst/>
          </a:prstGeom>
          <a:effectLst>
            <a:softEdge rad="88900"/>
          </a:effectLst>
        </p:spPr>
      </p:pic>
      <p:pic>
        <p:nvPicPr>
          <p:cNvPr id="33" name="Bilde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552" y="4632731"/>
            <a:ext cx="2401864" cy="1603663"/>
          </a:xfrm>
          <a:prstGeom prst="rect">
            <a:avLst/>
          </a:prstGeom>
          <a:effectLst>
            <a:softEdge rad="203200"/>
          </a:effectLst>
        </p:spPr>
      </p:pic>
      <p:pic>
        <p:nvPicPr>
          <p:cNvPr id="42" name="Bilde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554" y="2292138"/>
            <a:ext cx="2310159" cy="1527055"/>
          </a:xfrm>
          <a:prstGeom prst="rect">
            <a:avLst/>
          </a:prstGeom>
          <a:effectLst>
            <a:softEdge rad="203200"/>
          </a:effectLst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664" y="4833325"/>
            <a:ext cx="2001027" cy="1333904"/>
          </a:xfrm>
          <a:prstGeom prst="rect">
            <a:avLst/>
          </a:prstGeom>
          <a:effectLst>
            <a:softEdge rad="101600"/>
          </a:effectLst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5C4513C9-204D-4A10-A692-23FB92B02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440" y="1665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nb-NO" sz="4000"/>
              <a:t/>
            </a:r>
            <a:br>
              <a:rPr lang="nb-NO" sz="4000"/>
            </a:br>
            <a:r>
              <a:rPr lang="nb-NO" sz="4000"/>
              <a:t>Helseplattformen i Midt-Norge:</a:t>
            </a:r>
            <a:br>
              <a:rPr lang="nb-NO" sz="4000"/>
            </a:br>
            <a:r>
              <a:rPr lang="nb-NO" sz="4000"/>
              <a:t>Én </a:t>
            </a:r>
            <a:r>
              <a:rPr lang="nb-NO" sz="4000" dirty="0"/>
              <a:t>felles løsning med pasientens journal i sentrum</a:t>
            </a:r>
            <a:endParaRPr lang="en-GB" sz="4000" dirty="0"/>
          </a:p>
        </p:txBody>
      </p:sp>
      <p:graphicFrame>
        <p:nvGraphicFramePr>
          <p:cNvPr id="2" name="Diagram 1"/>
          <p:cNvGraphicFramePr/>
          <p:nvPr>
            <p:extLst/>
          </p:nvPr>
        </p:nvGraphicFramePr>
        <p:xfrm>
          <a:off x="4706417" y="3977743"/>
          <a:ext cx="2726728" cy="21944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21" name="Bilde 20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726" b="7481"/>
          <a:stretch/>
        </p:blipFill>
        <p:spPr>
          <a:xfrm>
            <a:off x="5054050" y="5022026"/>
            <a:ext cx="2018425" cy="1359303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sp>
        <p:nvSpPr>
          <p:cNvPr id="22" name="TekstSylinder 21"/>
          <p:cNvSpPr txBox="1"/>
          <p:nvPr/>
        </p:nvSpPr>
        <p:spPr>
          <a:xfrm>
            <a:off x="335360" y="6314278"/>
            <a:ext cx="11091664" cy="527604"/>
          </a:xfrm>
          <a:prstGeom prst="rect">
            <a:avLst/>
          </a:prstGeom>
          <a:solidFill>
            <a:srgbClr val="CBDBF3"/>
          </a:solidFill>
          <a:effectLst>
            <a:softEdge rad="114300"/>
          </a:effectLst>
        </p:spPr>
        <p:txBody>
          <a:bodyPr wrap="square" lIns="217695" tIns="108848" rIns="217695" bIns="108848" rtlCol="0">
            <a:spAutoFit/>
          </a:bodyPr>
          <a:lstStyle/>
          <a:p>
            <a:r>
              <a:rPr lang="nb-NO" sz="2000" b="1" dirty="0"/>
              <a:t>Pasienten </a:t>
            </a:r>
            <a:r>
              <a:rPr lang="nb-NO" sz="2000" b="1"/>
              <a:t>skal ha </a:t>
            </a:r>
            <a:r>
              <a:rPr lang="nb-NO" sz="2000" b="1" dirty="0"/>
              <a:t>en mer aktiv rolle </a:t>
            </a:r>
            <a:r>
              <a:rPr lang="nb-NO" sz="2000" b="1"/>
              <a:t>selv til </a:t>
            </a:r>
            <a:r>
              <a:rPr lang="nb-NO" sz="2000" b="1" dirty="0"/>
              <a:t>f.eks. egenregistrering, timeavtaler og innsyn i journalen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Møte i forhandlingsutvalet til revisjon av samhandlingsavtalen 170119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03966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977" y="1686626"/>
            <a:ext cx="6307999" cy="4730999"/>
          </a:xfrm>
          <a:prstGeom prst="rect">
            <a:avLst/>
          </a:prstGeom>
          <a:effectLst>
            <a:softEdge rad="304800"/>
          </a:effectLst>
        </p:spPr>
      </p:pic>
      <p:pic>
        <p:nvPicPr>
          <p:cNvPr id="4" name="Bild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312" y="5166844"/>
            <a:ext cx="379761" cy="391155"/>
          </a:xfrm>
          <a:prstGeom prst="rect">
            <a:avLst/>
          </a:prstGeom>
        </p:spPr>
      </p:pic>
      <p:sp>
        <p:nvSpPr>
          <p:cNvPr id="5" name="Tittel 1"/>
          <p:cNvSpPr txBox="1">
            <a:spLocks/>
          </p:cNvSpPr>
          <p:nvPr/>
        </p:nvSpPr>
        <p:spPr>
          <a:xfrm>
            <a:off x="609600" y="620688"/>
            <a:ext cx="10972800" cy="576064"/>
          </a:xfrm>
          <a:prstGeom prst="rect">
            <a:avLst/>
          </a:prstGeom>
        </p:spPr>
        <p:txBody>
          <a:bodyPr lIns="121917" tIns="60958" rIns="121917" bIns="60958">
            <a:normAutofit fontScale="97500"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/>
              <a:t>Helsetjenester skapes og utøves i hele regionen</a:t>
            </a:r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953" y="4808713"/>
            <a:ext cx="379761" cy="391155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714" y="4417557"/>
            <a:ext cx="379761" cy="391155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069" y="5619756"/>
            <a:ext cx="379761" cy="391155"/>
          </a:xfrm>
          <a:prstGeom prst="rect">
            <a:avLst/>
          </a:prstGeom>
        </p:spPr>
      </p:pic>
      <p:pic>
        <p:nvPicPr>
          <p:cNvPr id="12" name="Bild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717" y="1635683"/>
            <a:ext cx="2797227" cy="1865164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902" y="2449042"/>
            <a:ext cx="1102652" cy="735239"/>
          </a:xfrm>
          <a:prstGeom prst="rect">
            <a:avLst/>
          </a:prstGeom>
        </p:spPr>
      </p:pic>
      <p:pic>
        <p:nvPicPr>
          <p:cNvPr id="14" name="Bild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513" y="3207103"/>
            <a:ext cx="1102652" cy="735239"/>
          </a:xfrm>
          <a:prstGeom prst="rect">
            <a:avLst/>
          </a:prstGeom>
        </p:spPr>
      </p:pic>
      <p:pic>
        <p:nvPicPr>
          <p:cNvPr id="15" name="Bild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355" y="3632877"/>
            <a:ext cx="1102652" cy="735239"/>
          </a:xfrm>
          <a:prstGeom prst="rect">
            <a:avLst/>
          </a:prstGeom>
        </p:spPr>
      </p:pic>
      <p:pic>
        <p:nvPicPr>
          <p:cNvPr id="16" name="Bild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507" y="4190697"/>
            <a:ext cx="1102652" cy="735239"/>
          </a:xfrm>
          <a:prstGeom prst="rect">
            <a:avLst/>
          </a:prstGeom>
        </p:spPr>
      </p:pic>
      <p:pic>
        <p:nvPicPr>
          <p:cNvPr id="17" name="Bild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823" y="4417983"/>
            <a:ext cx="1102652" cy="735239"/>
          </a:xfrm>
          <a:prstGeom prst="rect">
            <a:avLst/>
          </a:prstGeom>
        </p:spPr>
      </p:pic>
      <p:pic>
        <p:nvPicPr>
          <p:cNvPr id="18" name="Bild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181" y="4762263"/>
            <a:ext cx="1102652" cy="735239"/>
          </a:xfrm>
          <a:prstGeom prst="rect">
            <a:avLst/>
          </a:prstGeom>
        </p:spPr>
      </p:pic>
      <p:pic>
        <p:nvPicPr>
          <p:cNvPr id="19" name="Bild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746" y="5249567"/>
            <a:ext cx="1102652" cy="735239"/>
          </a:xfrm>
          <a:prstGeom prst="rect">
            <a:avLst/>
          </a:prstGeom>
        </p:spPr>
      </p:pic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Møte i forhandlingsutvalet til revisjon av samhandlingsavtalen 170119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8242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425820446"/>
              </p:ext>
            </p:extLst>
          </p:nvPr>
        </p:nvGraphicFramePr>
        <p:xfrm>
          <a:off x="2032000" y="114456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ttel 1"/>
          <p:cNvSpPr txBox="1">
            <a:spLocks/>
          </p:cNvSpPr>
          <p:nvPr/>
        </p:nvSpPr>
        <p:spPr>
          <a:xfrm>
            <a:off x="609600" y="620688"/>
            <a:ext cx="10972800" cy="576064"/>
          </a:xfrm>
          <a:prstGeom prst="rect">
            <a:avLst/>
          </a:prstGeom>
        </p:spPr>
        <p:txBody>
          <a:bodyPr lIns="121917" tIns="60958" rIns="121917" bIns="60958">
            <a:normAutofit fontScale="75000" lnSpcReduction="20000"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/>
              <a:t>Fellesrommet – harmonisering av etablerte strukturer og HP som ny struktur</a:t>
            </a: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6374" y="3219477"/>
            <a:ext cx="1231892" cy="1268849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609601" y="3226973"/>
            <a:ext cx="1595046" cy="1508101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nb-NO" dirty="0" smtClean="0"/>
              <a:t>OSU</a:t>
            </a:r>
          </a:p>
          <a:p>
            <a:r>
              <a:rPr lang="nb-NO" dirty="0" smtClean="0"/>
              <a:t>LSU</a:t>
            </a:r>
          </a:p>
          <a:p>
            <a:r>
              <a:rPr lang="nb-NO" dirty="0" smtClean="0"/>
              <a:t>Møteplass MR</a:t>
            </a:r>
          </a:p>
          <a:p>
            <a:r>
              <a:rPr lang="nb-NO" dirty="0" smtClean="0"/>
              <a:t>Fagråd</a:t>
            </a:r>
          </a:p>
          <a:p>
            <a:r>
              <a:rPr lang="nb-NO" dirty="0" smtClean="0"/>
              <a:t>….</a:t>
            </a:r>
            <a:endParaRPr lang="nb-NO" dirty="0"/>
          </a:p>
        </p:txBody>
      </p:sp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Møte i forhandlingsutvalet til revisjon av samhandlingsavtalen 170119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2438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b-NO" sz="3200" dirty="0"/>
              <a:t>Felles innføringsprosjekt</a:t>
            </a:r>
          </a:p>
        </p:txBody>
      </p:sp>
      <p:pic>
        <p:nvPicPr>
          <p:cNvPr id="3" name="Plassholder for innhold 3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777" y="4408851"/>
            <a:ext cx="1731340" cy="1152128"/>
          </a:xfrm>
          <a:prstGeom prst="rect">
            <a:avLst/>
          </a:prstGeom>
        </p:spPr>
      </p:pic>
      <p:sp>
        <p:nvSpPr>
          <p:cNvPr id="4" name="TekstSylinder 3"/>
          <p:cNvSpPr txBox="1"/>
          <p:nvPr/>
        </p:nvSpPr>
        <p:spPr>
          <a:xfrm>
            <a:off x="6384033" y="4677138"/>
            <a:ext cx="1289241" cy="615553"/>
          </a:xfrm>
          <a:prstGeom prst="rect">
            <a:avLst/>
          </a:prstGeom>
        </p:spPr>
        <p:txBody>
          <a:bodyPr vert="horz" lIns="91430" tIns="45718" rIns="91430" bIns="45718" rtlCol="0" anchor="ctr">
            <a:noAutofit/>
          </a:bodyPr>
          <a:lstStyle>
            <a:lvl1pPr indent="0" defTabSz="685732">
              <a:spcBef>
                <a:spcPct val="20000"/>
              </a:spcBef>
              <a:buFont typeface="Arial" panose="020B0604020202020204" pitchFamily="34" charset="0"/>
              <a:buNone/>
              <a:defRPr lang="nb-NO" sz="2400" baseline="0">
                <a:solidFill>
                  <a:srgbClr val="003B75"/>
                </a:solidFill>
              </a:defRPr>
            </a:lvl1pPr>
            <a:lvl2pPr marL="557157" indent="-214293" defTabSz="685732">
              <a:spcBef>
                <a:spcPct val="20000"/>
              </a:spcBef>
              <a:buFont typeface="Arial" panose="020B0604020202020204" pitchFamily="34" charset="0"/>
              <a:buChar char="–"/>
              <a:defRPr lang="nb-NO" sz="1400" baseline="0" smtClean="0">
                <a:solidFill>
                  <a:srgbClr val="003B75"/>
                </a:solidFill>
              </a:defRPr>
            </a:lvl2pPr>
            <a:lvl3pPr marL="857165" indent="-171434" defTabSz="685732">
              <a:spcBef>
                <a:spcPct val="20000"/>
              </a:spcBef>
              <a:buFont typeface="Arial" panose="020B0604020202020204" pitchFamily="34" charset="0"/>
              <a:buChar char="•"/>
              <a:defRPr lang="nb-NO" sz="1200" baseline="0" smtClean="0">
                <a:solidFill>
                  <a:srgbClr val="003B75"/>
                </a:solidFill>
              </a:defRPr>
            </a:lvl3pPr>
            <a:lvl4pPr marL="1200030" indent="-171434" defTabSz="685732">
              <a:spcBef>
                <a:spcPct val="20000"/>
              </a:spcBef>
              <a:buFont typeface="Arial" panose="020B0604020202020204" pitchFamily="34" charset="0"/>
              <a:buChar char="–"/>
              <a:defRPr lang="nb-NO" sz="1500" smtClean="0"/>
            </a:lvl4pPr>
            <a:lvl5pPr marL="1542896" indent="-171434" defTabSz="685732">
              <a:spcBef>
                <a:spcPct val="20000"/>
              </a:spcBef>
              <a:buFont typeface="Arial" panose="020B0604020202020204" pitchFamily="34" charset="0"/>
              <a:buChar char="»"/>
              <a:defRPr lang="nb-NO" sz="1500"/>
            </a:lvl5pPr>
            <a:lvl6pPr marL="1885762" indent="-171434" defTabSz="685732">
              <a:spcBef>
                <a:spcPct val="20000"/>
              </a:spcBef>
              <a:buFont typeface="Arial" panose="020B0604020202020204" pitchFamily="34" charset="0"/>
              <a:buChar char="•"/>
              <a:defRPr sz="1500"/>
            </a:lvl6pPr>
            <a:lvl7pPr marL="2228628" indent="-171434" defTabSz="685732">
              <a:spcBef>
                <a:spcPct val="20000"/>
              </a:spcBef>
              <a:buFont typeface="Arial" panose="020B0604020202020204" pitchFamily="34" charset="0"/>
              <a:buChar char="•"/>
              <a:defRPr sz="1500"/>
            </a:lvl7pPr>
            <a:lvl8pPr marL="2571494" indent="-171434" defTabSz="685732">
              <a:spcBef>
                <a:spcPct val="20000"/>
              </a:spcBef>
              <a:buFont typeface="Arial" panose="020B0604020202020204" pitchFamily="34" charset="0"/>
              <a:buChar char="•"/>
              <a:defRPr sz="1500"/>
            </a:lvl8pPr>
            <a:lvl9pPr marL="2914361" indent="-171434" defTabSz="685732">
              <a:spcBef>
                <a:spcPct val="20000"/>
              </a:spcBef>
              <a:buFont typeface="Arial" panose="020B0604020202020204" pitchFamily="34" charset="0"/>
              <a:buChar char="•"/>
              <a:defRPr sz="1500"/>
            </a:lvl9pPr>
          </a:lstStyle>
          <a:p>
            <a:r>
              <a:rPr lang="nb-NO" dirty="0"/>
              <a:t>1 april</a:t>
            </a:r>
          </a:p>
        </p:txBody>
      </p:sp>
    </p:spTree>
    <p:extLst>
      <p:ext uri="{BB962C8B-B14F-4D97-AF65-F5344CB8AC3E}">
        <p14:creationId xmlns:p14="http://schemas.microsoft.com/office/powerpoint/2010/main" val="2768705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err="1" smtClean="0"/>
              <a:t>Epic’s</a:t>
            </a:r>
            <a:r>
              <a:rPr lang="nb-NO" dirty="0" smtClean="0"/>
              <a:t> byggeklosser og Foundation system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4" name="Bilde 12" descr="cid:image007.jpg@01D48712.D8DEFB00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132" y="2505077"/>
            <a:ext cx="2990851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e 13" descr="cid:image012.jpg@01D48712.D8DEFB00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84" y="2628900"/>
            <a:ext cx="2990851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123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ct 17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25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think-cell Slide" r:id="rId6" imgW="498" imgH="499" progId="TCLayout.ActiveDocument.1">
                  <p:embed/>
                </p:oleObj>
              </mc:Choice>
              <mc:Fallback>
                <p:oleObj name="think-cell Slide" r:id="rId6" imgW="498" imgH="49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25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 hidden="1"/>
          <p:cNvSpPr/>
          <p:nvPr>
            <p:custDataLst>
              <p:tags r:id="rId3"/>
            </p:custDataLst>
          </p:nvPr>
        </p:nvSpPr>
        <p:spPr>
          <a:xfrm>
            <a:off x="1524001" y="1"/>
            <a:ext cx="158751" cy="158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nb-NO" sz="320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1629963" y="2083782"/>
            <a:ext cx="8930880" cy="718311"/>
            <a:chOff x="105963" y="2083780"/>
            <a:chExt cx="8930880" cy="718311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105963" y="2083780"/>
              <a:ext cx="0" cy="718311"/>
            </a:xfrm>
            <a:prstGeom prst="line">
              <a:avLst/>
            </a:prstGeom>
            <a:ln w="19050">
              <a:solidFill>
                <a:schemeClr val="accent1">
                  <a:lumMod val="40000"/>
                  <a:lumOff val="6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654102" y="2083780"/>
              <a:ext cx="0" cy="718311"/>
            </a:xfrm>
            <a:prstGeom prst="line">
              <a:avLst/>
            </a:prstGeom>
            <a:ln w="19050">
              <a:solidFill>
                <a:schemeClr val="accent1">
                  <a:lumMod val="40000"/>
                  <a:lumOff val="6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1202241" y="2083780"/>
              <a:ext cx="0" cy="718311"/>
            </a:xfrm>
            <a:prstGeom prst="line">
              <a:avLst/>
            </a:prstGeom>
            <a:ln w="19050">
              <a:solidFill>
                <a:schemeClr val="accent1">
                  <a:lumMod val="40000"/>
                  <a:lumOff val="6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1750380" y="2083780"/>
              <a:ext cx="0" cy="718311"/>
            </a:xfrm>
            <a:prstGeom prst="line">
              <a:avLst/>
            </a:prstGeom>
            <a:ln w="19050">
              <a:solidFill>
                <a:schemeClr val="accent1">
                  <a:lumMod val="40000"/>
                  <a:lumOff val="6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2298519" y="2083780"/>
              <a:ext cx="0" cy="718311"/>
            </a:xfrm>
            <a:prstGeom prst="line">
              <a:avLst/>
            </a:prstGeom>
            <a:ln w="19050">
              <a:solidFill>
                <a:schemeClr val="accent1">
                  <a:lumMod val="40000"/>
                  <a:lumOff val="6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2360863" y="2083780"/>
              <a:ext cx="0" cy="718311"/>
            </a:xfrm>
            <a:prstGeom prst="line">
              <a:avLst/>
            </a:prstGeom>
            <a:ln w="19050">
              <a:solidFill>
                <a:schemeClr val="accent1">
                  <a:lumMod val="40000"/>
                  <a:lumOff val="6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2909002" y="2083780"/>
              <a:ext cx="0" cy="718311"/>
            </a:xfrm>
            <a:prstGeom prst="line">
              <a:avLst/>
            </a:prstGeom>
            <a:ln w="19050">
              <a:solidFill>
                <a:schemeClr val="accent1">
                  <a:lumMod val="40000"/>
                  <a:lumOff val="6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3457141" y="2083780"/>
              <a:ext cx="0" cy="718311"/>
            </a:xfrm>
            <a:prstGeom prst="line">
              <a:avLst/>
            </a:prstGeom>
            <a:ln w="19050">
              <a:solidFill>
                <a:schemeClr val="accent1">
                  <a:lumMod val="40000"/>
                  <a:lumOff val="6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4005280" y="2083780"/>
              <a:ext cx="0" cy="718311"/>
            </a:xfrm>
            <a:prstGeom prst="line">
              <a:avLst/>
            </a:prstGeom>
            <a:ln w="19050">
              <a:solidFill>
                <a:schemeClr val="accent1">
                  <a:lumMod val="40000"/>
                  <a:lumOff val="6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4544627" y="2083780"/>
              <a:ext cx="0" cy="718311"/>
            </a:xfrm>
            <a:prstGeom prst="line">
              <a:avLst/>
            </a:prstGeom>
            <a:ln w="19050">
              <a:solidFill>
                <a:schemeClr val="accent1">
                  <a:lumMod val="40000"/>
                  <a:lumOff val="6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4615763" y="2083780"/>
              <a:ext cx="0" cy="718311"/>
            </a:xfrm>
            <a:prstGeom prst="line">
              <a:avLst/>
            </a:prstGeom>
            <a:ln w="19050">
              <a:solidFill>
                <a:schemeClr val="accent1">
                  <a:lumMod val="40000"/>
                  <a:lumOff val="6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5163902" y="2083780"/>
              <a:ext cx="0" cy="718311"/>
            </a:xfrm>
            <a:prstGeom prst="line">
              <a:avLst/>
            </a:prstGeom>
            <a:ln w="19050">
              <a:solidFill>
                <a:schemeClr val="accent1">
                  <a:lumMod val="40000"/>
                  <a:lumOff val="6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5712041" y="2083780"/>
              <a:ext cx="0" cy="718311"/>
            </a:xfrm>
            <a:prstGeom prst="line">
              <a:avLst/>
            </a:prstGeom>
            <a:ln w="19050">
              <a:solidFill>
                <a:schemeClr val="accent1">
                  <a:lumMod val="40000"/>
                  <a:lumOff val="6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6260180" y="2083780"/>
              <a:ext cx="0" cy="718311"/>
            </a:xfrm>
            <a:prstGeom prst="line">
              <a:avLst/>
            </a:prstGeom>
            <a:ln w="19050">
              <a:solidFill>
                <a:schemeClr val="accent1">
                  <a:lumMod val="40000"/>
                  <a:lumOff val="6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6799527" y="2083780"/>
              <a:ext cx="0" cy="718311"/>
            </a:xfrm>
            <a:prstGeom prst="line">
              <a:avLst/>
            </a:prstGeom>
            <a:ln w="19050">
              <a:solidFill>
                <a:schemeClr val="accent1">
                  <a:lumMod val="40000"/>
                  <a:lumOff val="6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6870663" y="2083780"/>
              <a:ext cx="0" cy="718311"/>
            </a:xfrm>
            <a:prstGeom prst="line">
              <a:avLst/>
            </a:prstGeom>
            <a:ln w="19050">
              <a:solidFill>
                <a:schemeClr val="accent1">
                  <a:lumMod val="40000"/>
                  <a:lumOff val="6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7418802" y="2083780"/>
              <a:ext cx="0" cy="718311"/>
            </a:xfrm>
            <a:prstGeom prst="line">
              <a:avLst/>
            </a:prstGeom>
            <a:ln w="19050">
              <a:solidFill>
                <a:schemeClr val="accent1">
                  <a:lumMod val="40000"/>
                  <a:lumOff val="6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7966941" y="2083780"/>
              <a:ext cx="0" cy="718311"/>
            </a:xfrm>
            <a:prstGeom prst="line">
              <a:avLst/>
            </a:prstGeom>
            <a:ln w="19050">
              <a:solidFill>
                <a:schemeClr val="accent1">
                  <a:lumMod val="40000"/>
                  <a:lumOff val="6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8515080" y="2083780"/>
              <a:ext cx="0" cy="718311"/>
            </a:xfrm>
            <a:prstGeom prst="line">
              <a:avLst/>
            </a:prstGeom>
            <a:ln w="19050">
              <a:solidFill>
                <a:schemeClr val="accent1">
                  <a:lumMod val="40000"/>
                  <a:lumOff val="6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9036843" y="2083780"/>
              <a:ext cx="0" cy="718311"/>
            </a:xfrm>
            <a:prstGeom prst="line">
              <a:avLst/>
            </a:prstGeom>
            <a:ln w="19050">
              <a:solidFill>
                <a:schemeClr val="accent1">
                  <a:lumMod val="40000"/>
                  <a:lumOff val="6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100" dirty="0"/>
              <a:t>Tentativ tidslinje for innføring av Helseplattformen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629963" y="1915064"/>
            <a:ext cx="2192556" cy="283013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nb-NO" dirty="0"/>
              <a:t>2019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874190" y="1915064"/>
            <a:ext cx="2192556" cy="283013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nb-NO" dirty="0"/>
              <a:t>2020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126681" y="1915064"/>
            <a:ext cx="2192556" cy="283013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nb-NO" dirty="0"/>
              <a:t>2021</a:t>
            </a:r>
          </a:p>
        </p:txBody>
      </p:sp>
      <p:sp>
        <p:nvSpPr>
          <p:cNvPr id="23" name="Rectangle 22"/>
          <p:cNvSpPr/>
          <p:nvPr/>
        </p:nvSpPr>
        <p:spPr>
          <a:xfrm>
            <a:off x="8370379" y="1915064"/>
            <a:ext cx="2192556" cy="283013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nb-NO" dirty="0"/>
              <a:t>2022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739865" y="2213529"/>
            <a:ext cx="412933" cy="292388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nb-NO" sz="1100" b="1" dirty="0"/>
              <a:t>Q1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288003" y="2213529"/>
            <a:ext cx="412933" cy="292388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nb-NO" sz="1100" b="1" dirty="0"/>
              <a:t>Q2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836142" y="2213529"/>
            <a:ext cx="412933" cy="292388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nb-NO" sz="1100" b="1" dirty="0"/>
              <a:t>Q3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361243" y="2213529"/>
            <a:ext cx="412933" cy="292388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nb-NO" sz="1100" b="1" dirty="0"/>
              <a:t>Q4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994766" y="2213529"/>
            <a:ext cx="412933" cy="292388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nb-NO" sz="1100" b="1" dirty="0"/>
              <a:t>Q1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542903" y="2213529"/>
            <a:ext cx="412933" cy="292388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nb-NO" sz="1100" b="1" dirty="0"/>
              <a:t>Q2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091042" y="2213529"/>
            <a:ext cx="412933" cy="292388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nb-NO" sz="1100" b="1" dirty="0"/>
              <a:t>Q3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616143" y="2213529"/>
            <a:ext cx="412933" cy="292388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nb-NO" sz="1100" b="1" dirty="0"/>
              <a:t>Q4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249666" y="2213529"/>
            <a:ext cx="412933" cy="292388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nb-NO" sz="1100" b="1" dirty="0"/>
              <a:t>Q1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797803" y="2213529"/>
            <a:ext cx="412933" cy="292388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nb-NO" sz="1100" b="1" dirty="0"/>
              <a:t>Q2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345942" y="2213529"/>
            <a:ext cx="412933" cy="292388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nb-NO" sz="1100" b="1" dirty="0"/>
              <a:t>Q3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871043" y="2213529"/>
            <a:ext cx="412933" cy="292388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nb-NO" sz="1100" b="1" dirty="0"/>
              <a:t>Q4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8504566" y="2213529"/>
            <a:ext cx="412933" cy="292388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nb-NO" sz="1100" b="1" dirty="0"/>
              <a:t>Q1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9052703" y="2213529"/>
            <a:ext cx="412933" cy="292388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nb-NO" sz="1100" b="1" dirty="0"/>
              <a:t>Q2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9600842" y="2213529"/>
            <a:ext cx="412933" cy="292388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nb-NO" sz="1100" b="1" dirty="0"/>
              <a:t>Q3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0125943" y="2213529"/>
            <a:ext cx="412933" cy="292388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nb-NO" sz="1100" b="1" dirty="0"/>
              <a:t>Q4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2490154" y="2802093"/>
            <a:ext cx="1357124" cy="369332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nb-NO" sz="1600" b="1" dirty="0"/>
              <a:t>Forberedelse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4693743" y="2806724"/>
            <a:ext cx="2041287" cy="61555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nb-NO" sz="1600" b="1" dirty="0"/>
              <a:t>Utvikling, test og opplæring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7746077" y="2806722"/>
            <a:ext cx="2548732" cy="369332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nb-NO" sz="1600" b="1" dirty="0"/>
              <a:t>Produksjonssetting og drift</a:t>
            </a:r>
          </a:p>
        </p:txBody>
      </p:sp>
      <p:sp>
        <p:nvSpPr>
          <p:cNvPr id="98" name="TextBox 66"/>
          <p:cNvSpPr txBox="1"/>
          <p:nvPr/>
        </p:nvSpPr>
        <p:spPr>
          <a:xfrm>
            <a:off x="7746078" y="3259106"/>
            <a:ext cx="2082621" cy="86177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lIns="121917" tIns="60958" rIns="121917" bIns="60958" rtlCol="0">
            <a:spAutoFit/>
          </a:bodyPr>
          <a:lstStyle/>
          <a:p>
            <a:r>
              <a:rPr lang="nb-NO" sz="1600" b="1" dirty="0">
                <a:solidFill>
                  <a:schemeClr val="tx2"/>
                </a:solidFill>
              </a:rPr>
              <a:t>St. Olavs hospital</a:t>
            </a:r>
          </a:p>
          <a:p>
            <a:r>
              <a:rPr lang="nb-NO" sz="1600" b="1" dirty="0">
                <a:solidFill>
                  <a:schemeClr val="tx2"/>
                </a:solidFill>
              </a:rPr>
              <a:t>Trondheim kommune</a:t>
            </a:r>
          </a:p>
          <a:p>
            <a:r>
              <a:rPr lang="nb-NO" sz="1600" b="1" dirty="0">
                <a:solidFill>
                  <a:schemeClr val="tx2"/>
                </a:solidFill>
              </a:rPr>
              <a:t>To fastlegekontor</a:t>
            </a:r>
          </a:p>
        </p:txBody>
      </p:sp>
      <p:grpSp>
        <p:nvGrpSpPr>
          <p:cNvPr id="117" name="Group 72"/>
          <p:cNvGrpSpPr>
            <a:grpSpLocks/>
          </p:cNvGrpSpPr>
          <p:nvPr/>
        </p:nvGrpSpPr>
        <p:grpSpPr bwMode="auto">
          <a:xfrm>
            <a:off x="4012876" y="3563264"/>
            <a:ext cx="2113385" cy="1606035"/>
            <a:chOff x="1856" y="1373"/>
            <a:chExt cx="2370" cy="1842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18" name="AutoShape 59"/>
            <p:cNvSpPr>
              <a:spLocks noChangeArrowheads="1"/>
            </p:cNvSpPr>
            <p:nvPr/>
          </p:nvSpPr>
          <p:spPr bwMode="auto">
            <a:xfrm>
              <a:off x="2181" y="1373"/>
              <a:ext cx="1720" cy="1720"/>
            </a:xfrm>
            <a:custGeom>
              <a:avLst/>
              <a:gdLst>
                <a:gd name="T0" fmla="*/ 68 w 21600"/>
                <a:gd name="T1" fmla="*/ 0 h 21600"/>
                <a:gd name="T2" fmla="*/ 20 w 21600"/>
                <a:gd name="T3" fmla="*/ 20 h 21600"/>
                <a:gd name="T4" fmla="*/ 0 w 21600"/>
                <a:gd name="T5" fmla="*/ 68 h 21600"/>
                <a:gd name="T6" fmla="*/ 20 w 21600"/>
                <a:gd name="T7" fmla="*/ 117 h 21600"/>
                <a:gd name="T8" fmla="*/ 68 w 21600"/>
                <a:gd name="T9" fmla="*/ 137 h 21600"/>
                <a:gd name="T10" fmla="*/ 117 w 21600"/>
                <a:gd name="T11" fmla="*/ 117 h 21600"/>
                <a:gd name="T12" fmla="*/ 137 w 21600"/>
                <a:gd name="T13" fmla="*/ 68 h 21600"/>
                <a:gd name="T14" fmla="*/ 117 w 21600"/>
                <a:gd name="T15" fmla="*/ 2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5 w 21600"/>
                <a:gd name="T25" fmla="*/ 3165 h 21600"/>
                <a:gd name="T26" fmla="*/ 18435 w 21600"/>
                <a:gd name="T27" fmla="*/ 18435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184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nb-NO" sz="1600">
                <a:solidFill>
                  <a:srgbClr val="646464"/>
                </a:solidFill>
              </a:endParaRPr>
            </a:p>
          </p:txBody>
        </p:sp>
        <p:sp>
          <p:nvSpPr>
            <p:cNvPr id="119" name="AutoShape 60"/>
            <p:cNvSpPr>
              <a:spLocks noChangeArrowheads="1"/>
            </p:cNvSpPr>
            <p:nvPr/>
          </p:nvSpPr>
          <p:spPr bwMode="auto">
            <a:xfrm rot="-9036779">
              <a:off x="2103" y="1835"/>
              <a:ext cx="744" cy="199"/>
            </a:xfrm>
            <a:prstGeom prst="triangle">
              <a:avLst>
                <a:gd name="adj" fmla="val 50000"/>
              </a:avLst>
            </a:prstGeom>
            <a:grpFill/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1842" dir="2700000" algn="ctr" rotWithShape="0">
                      <a:srgbClr val="C0C0C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nb-NO" altLang="nb-NO" sz="1600" b="1">
                <a:solidFill>
                  <a:srgbClr val="404040"/>
                </a:solidFill>
                <a:latin typeface="Arial" charset="0"/>
              </a:endParaRPr>
            </a:p>
          </p:txBody>
        </p:sp>
        <p:sp>
          <p:nvSpPr>
            <p:cNvPr id="120" name="AutoShape 61"/>
            <p:cNvSpPr>
              <a:spLocks noChangeArrowheads="1"/>
            </p:cNvSpPr>
            <p:nvPr/>
          </p:nvSpPr>
          <p:spPr bwMode="auto">
            <a:xfrm rot="-9036779">
              <a:off x="2119" y="1814"/>
              <a:ext cx="744" cy="199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366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1842" dir="2700000" algn="ctr" rotWithShape="0">
                      <a:srgbClr val="C0C0C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nb-NO" altLang="nb-NO" sz="1600" b="1">
                <a:solidFill>
                  <a:srgbClr val="404040"/>
                </a:solidFill>
                <a:latin typeface="Arial" charset="0"/>
              </a:endParaRPr>
            </a:p>
          </p:txBody>
        </p:sp>
        <p:sp>
          <p:nvSpPr>
            <p:cNvPr id="121" name="AutoShape 62"/>
            <p:cNvSpPr>
              <a:spLocks noChangeArrowheads="1"/>
            </p:cNvSpPr>
            <p:nvPr/>
          </p:nvSpPr>
          <p:spPr bwMode="auto">
            <a:xfrm rot="-544510">
              <a:off x="3287" y="1963"/>
              <a:ext cx="744" cy="199"/>
            </a:xfrm>
            <a:prstGeom prst="triangle">
              <a:avLst>
                <a:gd name="adj" fmla="val 50000"/>
              </a:avLst>
            </a:prstGeom>
            <a:grpFill/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1842" dir="2700000" algn="ctr" rotWithShape="0">
                      <a:srgbClr val="C0C0C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nb-NO" altLang="nb-NO" sz="1600" b="1">
                <a:solidFill>
                  <a:srgbClr val="404040"/>
                </a:solidFill>
                <a:latin typeface="Arial" charset="0"/>
              </a:endParaRPr>
            </a:p>
          </p:txBody>
        </p:sp>
        <p:sp>
          <p:nvSpPr>
            <p:cNvPr id="122" name="AutoShape 63"/>
            <p:cNvSpPr>
              <a:spLocks noChangeArrowheads="1"/>
            </p:cNvSpPr>
            <p:nvPr/>
          </p:nvSpPr>
          <p:spPr bwMode="auto">
            <a:xfrm rot="-544510">
              <a:off x="3293" y="1989"/>
              <a:ext cx="744" cy="199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366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1842" dir="2700000" algn="ctr" rotWithShape="0">
                      <a:srgbClr val="C0C0C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nb-NO" altLang="nb-NO" sz="1600" b="1">
                <a:solidFill>
                  <a:srgbClr val="404040"/>
                </a:solidFill>
                <a:latin typeface="Arial" charset="0"/>
              </a:endParaRPr>
            </a:p>
          </p:txBody>
        </p:sp>
        <p:sp>
          <p:nvSpPr>
            <p:cNvPr id="123" name="AutoShape 64"/>
            <p:cNvSpPr>
              <a:spLocks noChangeArrowheads="1"/>
            </p:cNvSpPr>
            <p:nvPr/>
          </p:nvSpPr>
          <p:spPr bwMode="auto">
            <a:xfrm rot="6495580">
              <a:off x="2574" y="2743"/>
              <a:ext cx="744" cy="199"/>
            </a:xfrm>
            <a:prstGeom prst="triangle">
              <a:avLst>
                <a:gd name="adj" fmla="val 50000"/>
              </a:avLst>
            </a:prstGeom>
            <a:grpFill/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1842" dir="2700000" algn="ctr" rotWithShape="0">
                      <a:srgbClr val="C0C0C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nb-NO" altLang="nb-NO" sz="1600" b="1">
                <a:solidFill>
                  <a:srgbClr val="404040"/>
                </a:solidFill>
                <a:latin typeface="Arial" charset="0"/>
              </a:endParaRPr>
            </a:p>
          </p:txBody>
        </p:sp>
        <p:sp>
          <p:nvSpPr>
            <p:cNvPr id="124" name="AutoShape 65"/>
            <p:cNvSpPr>
              <a:spLocks noChangeArrowheads="1"/>
            </p:cNvSpPr>
            <p:nvPr/>
          </p:nvSpPr>
          <p:spPr bwMode="auto">
            <a:xfrm rot="6495580">
              <a:off x="2545" y="2739"/>
              <a:ext cx="745" cy="199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366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1842" dir="2700000" algn="ctr" rotWithShape="0">
                      <a:srgbClr val="C0C0C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nb-NO" altLang="nb-NO" sz="1600" b="1">
                <a:solidFill>
                  <a:srgbClr val="404040"/>
                </a:solidFill>
                <a:latin typeface="Arial" charset="0"/>
              </a:endParaRPr>
            </a:p>
          </p:txBody>
        </p:sp>
        <p:sp>
          <p:nvSpPr>
            <p:cNvPr id="125" name="Text Box 66"/>
            <p:cNvSpPr txBox="1">
              <a:spLocks noChangeArrowheads="1"/>
            </p:cNvSpPr>
            <p:nvPr/>
          </p:nvSpPr>
          <p:spPr bwMode="auto">
            <a:xfrm>
              <a:off x="2601" y="1526"/>
              <a:ext cx="916" cy="154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64646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1842" dir="2700000" algn="ctr" rotWithShape="0">
                      <a:srgbClr val="C0C0C0"/>
                    </a:outerShdw>
                  </a:effectLst>
                </a14:hiddenEffects>
              </a:ext>
            </a:extLst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sv-SE" sz="1600" b="1" dirty="0">
                  <a:latin typeface="Arial" charset="0"/>
                </a:rPr>
                <a:t>Test</a:t>
              </a:r>
            </a:p>
          </p:txBody>
        </p:sp>
        <p:sp>
          <p:nvSpPr>
            <p:cNvPr id="126" name="Text Box 67"/>
            <p:cNvSpPr txBox="1">
              <a:spLocks noChangeArrowheads="1"/>
            </p:cNvSpPr>
            <p:nvPr/>
          </p:nvSpPr>
          <p:spPr bwMode="auto">
            <a:xfrm>
              <a:off x="3148" y="2378"/>
              <a:ext cx="1078" cy="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64646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1842" dir="2700000" algn="ctr" rotWithShape="0">
                      <a:srgbClr val="C0C0C0"/>
                    </a:outerShdw>
                  </a:effectLst>
                </a14:hiddenEffects>
              </a:ext>
            </a:extLst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sv-SE" sz="1600" b="1" dirty="0">
                  <a:latin typeface="Arial" charset="0"/>
                </a:rPr>
                <a:t>Bygge</a:t>
              </a:r>
            </a:p>
          </p:txBody>
        </p:sp>
        <p:sp>
          <p:nvSpPr>
            <p:cNvPr id="127" name="Text Box 68"/>
            <p:cNvSpPr txBox="1">
              <a:spLocks noChangeArrowheads="1"/>
            </p:cNvSpPr>
            <p:nvPr/>
          </p:nvSpPr>
          <p:spPr bwMode="auto">
            <a:xfrm>
              <a:off x="1856" y="2084"/>
              <a:ext cx="1086" cy="3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64646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1842" dir="2700000" algn="ctr" rotWithShape="0">
                      <a:srgbClr val="C0C0C0"/>
                    </a:outerShdw>
                  </a:effectLst>
                </a14:hiddenEffects>
              </a:ext>
            </a:extLst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sv-SE" sz="1600" b="1" dirty="0">
                  <a:latin typeface="Arial" charset="0"/>
                </a:rPr>
                <a:t>Design</a:t>
              </a:r>
            </a:p>
          </p:txBody>
        </p:sp>
      </p:grpSp>
      <p:sp>
        <p:nvSpPr>
          <p:cNvPr id="129" name="TextBox 66"/>
          <p:cNvSpPr txBox="1"/>
          <p:nvPr/>
        </p:nvSpPr>
        <p:spPr>
          <a:xfrm>
            <a:off x="8695042" y="4211797"/>
            <a:ext cx="2145801" cy="36933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lIns="121917" tIns="60958" rIns="121917" bIns="60958" rtlCol="0">
            <a:spAutoFit/>
          </a:bodyPr>
          <a:lstStyle/>
          <a:p>
            <a:r>
              <a:rPr lang="nb-NO" sz="1600" b="1" dirty="0">
                <a:solidFill>
                  <a:schemeClr val="tx2"/>
                </a:solidFill>
              </a:rPr>
              <a:t>Helse Nord-Trøndelag </a:t>
            </a:r>
          </a:p>
        </p:txBody>
      </p:sp>
      <p:sp>
        <p:nvSpPr>
          <p:cNvPr id="130" name="TextBox 66"/>
          <p:cNvSpPr txBox="1"/>
          <p:nvPr/>
        </p:nvSpPr>
        <p:spPr>
          <a:xfrm>
            <a:off x="9177756" y="4654026"/>
            <a:ext cx="2309265" cy="36933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lIns="121917" tIns="60958" rIns="121917" bIns="60958" rtlCol="0">
            <a:spAutoFit/>
          </a:bodyPr>
          <a:lstStyle/>
          <a:p>
            <a:r>
              <a:rPr lang="nb-NO" sz="1600" b="1" dirty="0">
                <a:solidFill>
                  <a:schemeClr val="tx2"/>
                </a:solidFill>
              </a:rPr>
              <a:t>Helse Møre og Romsdal </a:t>
            </a:r>
          </a:p>
        </p:txBody>
      </p:sp>
      <p:sp>
        <p:nvSpPr>
          <p:cNvPr id="3" name="Rektangel 2"/>
          <p:cNvSpPr/>
          <p:nvPr/>
        </p:nvSpPr>
        <p:spPr>
          <a:xfrm>
            <a:off x="3675189" y="2564905"/>
            <a:ext cx="3947507" cy="1200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nb-NO"/>
          </a:p>
        </p:txBody>
      </p:sp>
      <p:sp>
        <p:nvSpPr>
          <p:cNvPr id="131" name="Rektangel 130"/>
          <p:cNvSpPr/>
          <p:nvPr/>
        </p:nvSpPr>
        <p:spPr>
          <a:xfrm>
            <a:off x="7784181" y="2562918"/>
            <a:ext cx="2787151" cy="1307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nb-NO"/>
          </a:p>
        </p:txBody>
      </p:sp>
      <p:sp>
        <p:nvSpPr>
          <p:cNvPr id="132" name="Rektangel 131"/>
          <p:cNvSpPr/>
          <p:nvPr/>
        </p:nvSpPr>
        <p:spPr>
          <a:xfrm>
            <a:off x="2182395" y="2562918"/>
            <a:ext cx="1410876" cy="122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nb-NO"/>
          </a:p>
        </p:txBody>
      </p:sp>
      <p:sp>
        <p:nvSpPr>
          <p:cNvPr id="133" name="TextBox 66"/>
          <p:cNvSpPr txBox="1"/>
          <p:nvPr/>
        </p:nvSpPr>
        <p:spPr>
          <a:xfrm>
            <a:off x="1478732" y="2806723"/>
            <a:ext cx="983517" cy="369332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nb-NO" sz="1600" b="1" dirty="0"/>
              <a:t>Kontrakt</a:t>
            </a:r>
          </a:p>
        </p:txBody>
      </p:sp>
      <p:sp>
        <p:nvSpPr>
          <p:cNvPr id="134" name="Rektangel 133"/>
          <p:cNvSpPr/>
          <p:nvPr/>
        </p:nvSpPr>
        <p:spPr>
          <a:xfrm>
            <a:off x="1634256" y="2562918"/>
            <a:ext cx="450139" cy="1144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nb-NO"/>
          </a:p>
        </p:txBody>
      </p:sp>
      <p:sp>
        <p:nvSpPr>
          <p:cNvPr id="4" name="TekstSylinder 3"/>
          <p:cNvSpPr txBox="1"/>
          <p:nvPr/>
        </p:nvSpPr>
        <p:spPr>
          <a:xfrm>
            <a:off x="3675189" y="5342285"/>
            <a:ext cx="3560851" cy="954108"/>
          </a:xfrm>
          <a:prstGeom prst="rect">
            <a:avLst/>
          </a:prstGeom>
          <a:noFill/>
          <a:ln>
            <a:solidFill>
              <a:srgbClr val="003B75"/>
            </a:solidFill>
          </a:ln>
        </p:spPr>
        <p:txBody>
          <a:bodyPr wrap="square" lIns="121917" tIns="60958" rIns="121917" bIns="60958" rtlCol="0">
            <a:spAutoFit/>
          </a:bodyPr>
          <a:lstStyle/>
          <a:p>
            <a:r>
              <a:rPr lang="nb-NO" b="1">
                <a:solidFill>
                  <a:srgbClr val="003B75"/>
                </a:solidFill>
              </a:rPr>
              <a:t>Helseforetakene, kommuner og fastleger </a:t>
            </a:r>
            <a:r>
              <a:rPr lang="nb-NO" b="1" dirty="0">
                <a:solidFill>
                  <a:srgbClr val="003B75"/>
                </a:solidFill>
              </a:rPr>
              <a:t>bidrar i å sette </a:t>
            </a:r>
            <a:r>
              <a:rPr lang="nb-NO" b="1">
                <a:solidFill>
                  <a:srgbClr val="003B75"/>
                </a:solidFill>
              </a:rPr>
              <a:t>opp løsningen</a:t>
            </a:r>
            <a:r>
              <a:rPr lang="nb-NO" b="1" dirty="0">
                <a:solidFill>
                  <a:srgbClr val="003B75"/>
                </a:solidFill>
              </a:rPr>
              <a:t>.</a:t>
            </a:r>
          </a:p>
        </p:txBody>
      </p:sp>
      <p:sp>
        <p:nvSpPr>
          <p:cNvPr id="69" name="TextBox 66"/>
          <p:cNvSpPr txBox="1"/>
          <p:nvPr/>
        </p:nvSpPr>
        <p:spPr>
          <a:xfrm>
            <a:off x="8695041" y="5165924"/>
            <a:ext cx="2219664" cy="61555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lIns="121917" tIns="60958" rIns="121917" bIns="60958" rtlCol="0">
            <a:spAutoFit/>
          </a:bodyPr>
          <a:lstStyle/>
          <a:p>
            <a:r>
              <a:rPr lang="nb-NO" sz="1600" b="1" dirty="0">
                <a:solidFill>
                  <a:schemeClr val="tx2"/>
                </a:solidFill>
              </a:rPr>
              <a:t>Omliggende kommuner og fastleger</a:t>
            </a:r>
          </a:p>
        </p:txBody>
      </p:sp>
    </p:spTree>
    <p:extLst>
      <p:ext uri="{BB962C8B-B14F-4D97-AF65-F5344CB8AC3E}">
        <p14:creationId xmlns:p14="http://schemas.microsoft.com/office/powerpoint/2010/main" val="1360235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Agenda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n-NO" dirty="0"/>
              <a:t>Agenda; </a:t>
            </a:r>
          </a:p>
          <a:p>
            <a:pPr lvl="0"/>
            <a:r>
              <a:rPr lang="nn-NO" dirty="0"/>
              <a:t>Innleiing og status v/ Lena </a:t>
            </a:r>
          </a:p>
          <a:p>
            <a:pPr lvl="1"/>
            <a:r>
              <a:rPr lang="nn-NO" dirty="0" err="1"/>
              <a:t>Herunder</a:t>
            </a:r>
            <a:r>
              <a:rPr lang="nn-NO" dirty="0"/>
              <a:t> justert mandat frå møte i OSU 27.november (sjå sak 2018/34 i vedlagt </a:t>
            </a:r>
            <a:r>
              <a:rPr lang="nn-NO" u="sng" dirty="0">
                <a:hlinkClick r:id="rId2"/>
              </a:rPr>
              <a:t>protokoll her</a:t>
            </a:r>
            <a:r>
              <a:rPr lang="nn-NO" dirty="0"/>
              <a:t>)</a:t>
            </a:r>
          </a:p>
          <a:p>
            <a:pPr lvl="1"/>
            <a:r>
              <a:rPr lang="nn-NO" dirty="0"/>
              <a:t>Regionalt samarbeidsmøte 5. desember   (viser til utsendt referat)</a:t>
            </a:r>
          </a:p>
          <a:p>
            <a:pPr lvl="1"/>
            <a:r>
              <a:rPr lang="nn-NO" dirty="0"/>
              <a:t>Oppfølging sekretariat og behov for kommunal kontaktperson for arbeidet </a:t>
            </a:r>
          </a:p>
          <a:p>
            <a:pPr lvl="0"/>
            <a:r>
              <a:rPr lang="nn-NO" dirty="0"/>
              <a:t>Status </a:t>
            </a:r>
            <a:r>
              <a:rPr lang="nn-NO" dirty="0" err="1"/>
              <a:t>Helseplattformen</a:t>
            </a:r>
            <a:r>
              <a:rPr lang="nn-NO" dirty="0"/>
              <a:t> – innverknad på avtalar og struktur v/Anne Lise Sagen Major prosjektleiar</a:t>
            </a:r>
          </a:p>
          <a:p>
            <a:pPr lvl="0"/>
            <a:r>
              <a:rPr lang="nn-NO" dirty="0"/>
              <a:t>Spørsmål/innspel i plenum</a:t>
            </a:r>
          </a:p>
          <a:p>
            <a:pPr marL="0" indent="0">
              <a:buNone/>
            </a:pPr>
            <a:endParaRPr lang="nn-NO" dirty="0"/>
          </a:p>
          <a:p>
            <a:endParaRPr lang="nn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Møte i forhandlingsutvalet til revisjon av samhandlingsavtalen 170119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6496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1385889"/>
            <a:ext cx="7947025" cy="481044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tel 1"/>
          <p:cNvSpPr txBox="1">
            <a:spLocks/>
          </p:cNvSpPr>
          <p:nvPr/>
        </p:nvSpPr>
        <p:spPr>
          <a:xfrm>
            <a:off x="609600" y="620688"/>
            <a:ext cx="10972800" cy="576064"/>
          </a:xfrm>
          <a:prstGeom prst="rect">
            <a:avLst/>
          </a:prstGeom>
        </p:spPr>
        <p:txBody>
          <a:bodyPr lIns="121917" tIns="60958" rIns="121917" bIns="60958">
            <a:normAutofit fontScale="97500"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/>
              <a:t>Utkast organisering av Innføringsprosjektet</a:t>
            </a:r>
          </a:p>
        </p:txBody>
      </p:sp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Møte i forhandlingsutvalet til revisjon av samhandlingsavtalen 170119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5693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/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3995" y="2900363"/>
            <a:ext cx="2146300" cy="1510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Bild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838" y="2061849"/>
            <a:ext cx="680615" cy="701033"/>
          </a:xfrm>
          <a:prstGeom prst="rect">
            <a:avLst/>
          </a:prstGeom>
        </p:spPr>
      </p:pic>
      <p:sp>
        <p:nvSpPr>
          <p:cNvPr id="14" name="Pil høyre 13"/>
          <p:cNvSpPr/>
          <p:nvPr/>
        </p:nvSpPr>
        <p:spPr>
          <a:xfrm>
            <a:off x="6541045" y="3199683"/>
            <a:ext cx="1357312" cy="4197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nb-NO"/>
          </a:p>
        </p:txBody>
      </p:sp>
      <p:sp>
        <p:nvSpPr>
          <p:cNvPr id="15" name="Pil høyre 14"/>
          <p:cNvSpPr/>
          <p:nvPr/>
        </p:nvSpPr>
        <p:spPr>
          <a:xfrm rot="10800000">
            <a:off x="6541045" y="3624099"/>
            <a:ext cx="1357312" cy="4197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nb-NO"/>
          </a:p>
        </p:txBody>
      </p:sp>
      <p:sp>
        <p:nvSpPr>
          <p:cNvPr id="16" name="Tittel 1"/>
          <p:cNvSpPr txBox="1">
            <a:spLocks/>
          </p:cNvSpPr>
          <p:nvPr/>
        </p:nvSpPr>
        <p:spPr>
          <a:xfrm>
            <a:off x="609600" y="620688"/>
            <a:ext cx="10972800" cy="576064"/>
          </a:xfrm>
          <a:prstGeom prst="rect">
            <a:avLst/>
          </a:prstGeom>
        </p:spPr>
        <p:txBody>
          <a:bodyPr lIns="121917" tIns="60958" rIns="121917" bIns="60958">
            <a:normAutofit fontScale="67500" lnSpcReduction="20000"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/>
              <a:t>En god løsning forutsetter tett samarbeid mellom klinikk/tjenester og prosjekt/drift</a:t>
            </a:r>
          </a:p>
        </p:txBody>
      </p:sp>
      <p:pic>
        <p:nvPicPr>
          <p:cNvPr id="19" name="Bild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47" y="1508787"/>
            <a:ext cx="6307999" cy="4730999"/>
          </a:xfrm>
          <a:prstGeom prst="rect">
            <a:avLst/>
          </a:prstGeom>
          <a:effectLst>
            <a:softEdge rad="304800"/>
          </a:effectLst>
        </p:spPr>
      </p:pic>
      <p:pic>
        <p:nvPicPr>
          <p:cNvPr id="20" name="Bild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973" y="2271203"/>
            <a:ext cx="1102652" cy="735239"/>
          </a:xfrm>
          <a:prstGeom prst="rect">
            <a:avLst/>
          </a:prstGeom>
        </p:spPr>
      </p:pic>
      <p:pic>
        <p:nvPicPr>
          <p:cNvPr id="21" name="Bild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583" y="3029265"/>
            <a:ext cx="1102652" cy="735239"/>
          </a:xfrm>
          <a:prstGeom prst="rect">
            <a:avLst/>
          </a:prstGeom>
        </p:spPr>
      </p:pic>
      <p:pic>
        <p:nvPicPr>
          <p:cNvPr id="22" name="Bild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426" y="3455038"/>
            <a:ext cx="1102652" cy="735239"/>
          </a:xfrm>
          <a:prstGeom prst="rect">
            <a:avLst/>
          </a:prstGeom>
        </p:spPr>
      </p:pic>
      <p:pic>
        <p:nvPicPr>
          <p:cNvPr id="23" name="Bild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578" y="4012858"/>
            <a:ext cx="1102652" cy="735239"/>
          </a:xfrm>
          <a:prstGeom prst="rect">
            <a:avLst/>
          </a:prstGeom>
        </p:spPr>
      </p:pic>
      <p:pic>
        <p:nvPicPr>
          <p:cNvPr id="24" name="Bild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894" y="4240145"/>
            <a:ext cx="1102652" cy="735239"/>
          </a:xfrm>
          <a:prstGeom prst="rect">
            <a:avLst/>
          </a:prstGeom>
        </p:spPr>
      </p:pic>
      <p:pic>
        <p:nvPicPr>
          <p:cNvPr id="25" name="Bild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51" y="4584425"/>
            <a:ext cx="1102652" cy="735239"/>
          </a:xfrm>
          <a:prstGeom prst="rect">
            <a:avLst/>
          </a:prstGeom>
        </p:spPr>
      </p:pic>
      <p:pic>
        <p:nvPicPr>
          <p:cNvPr id="26" name="Bild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817" y="5071729"/>
            <a:ext cx="1102652" cy="735239"/>
          </a:xfrm>
          <a:prstGeom prst="rect">
            <a:avLst/>
          </a:prstGeom>
        </p:spPr>
      </p:pic>
      <p:pic>
        <p:nvPicPr>
          <p:cNvPr id="27" name="Bilde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8529" y="4869737"/>
            <a:ext cx="937231" cy="937231"/>
          </a:xfrm>
          <a:prstGeom prst="rect">
            <a:avLst/>
          </a:prstGeom>
        </p:spPr>
      </p:pic>
      <p:pic>
        <p:nvPicPr>
          <p:cNvPr id="28" name="Bilde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069" y="4711113"/>
            <a:ext cx="1488377" cy="1488377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2949426" y="6199489"/>
            <a:ext cx="1476617" cy="400105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nb-NO" b="1" dirty="0" smtClean="0"/>
              <a:t>Fageksperter</a:t>
            </a:r>
            <a:endParaRPr lang="nb-NO" b="1" dirty="0"/>
          </a:p>
        </p:txBody>
      </p:sp>
      <p:sp>
        <p:nvSpPr>
          <p:cNvPr id="18" name="TekstSylinder 17"/>
          <p:cNvSpPr txBox="1"/>
          <p:nvPr/>
        </p:nvSpPr>
        <p:spPr>
          <a:xfrm>
            <a:off x="9043995" y="6114004"/>
            <a:ext cx="1820172" cy="400105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nb-NO" b="1" dirty="0" smtClean="0"/>
              <a:t>Løsningsbyggere</a:t>
            </a:r>
            <a:endParaRPr lang="nb-NO" b="1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Møte i forhandlingsutvalet til revisjon av samhandlingsavtalen 170119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32089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1"/>
          <p:cNvSpPr txBox="1">
            <a:spLocks/>
          </p:cNvSpPr>
          <p:nvPr/>
        </p:nvSpPr>
        <p:spPr>
          <a:xfrm>
            <a:off x="609600" y="620688"/>
            <a:ext cx="10972800" cy="576064"/>
          </a:xfrm>
          <a:prstGeom prst="rect">
            <a:avLst/>
          </a:prstGeom>
        </p:spPr>
        <p:txBody>
          <a:bodyPr lIns="121917" tIns="60958" rIns="121917" bIns="60958">
            <a:normAutofit fontScale="82500" lnSpcReduction="10000"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/>
              <a:t>Fageksperter og Løsningsbyggere for Helseplattformen i hele regionen</a:t>
            </a:r>
          </a:p>
        </p:txBody>
      </p:sp>
      <p:pic>
        <p:nvPicPr>
          <p:cNvPr id="13" name="Bild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449" y="1958741"/>
            <a:ext cx="937231" cy="937231"/>
          </a:xfrm>
          <a:prstGeom prst="rect">
            <a:avLst/>
          </a:prstGeom>
        </p:spPr>
      </p:pic>
      <p:pic>
        <p:nvPicPr>
          <p:cNvPr id="14" name="Bild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105" y="1336107"/>
            <a:ext cx="6307999" cy="4730999"/>
          </a:xfrm>
          <a:prstGeom prst="rect">
            <a:avLst/>
          </a:prstGeom>
          <a:effectLst>
            <a:softEdge rad="304800"/>
          </a:effectLst>
        </p:spPr>
      </p:pic>
      <p:pic>
        <p:nvPicPr>
          <p:cNvPr id="30" name="Bild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837" y="1612173"/>
            <a:ext cx="1488377" cy="1488377"/>
          </a:xfrm>
          <a:prstGeom prst="rect">
            <a:avLst/>
          </a:prstGeom>
        </p:spPr>
      </p:pic>
      <p:pic>
        <p:nvPicPr>
          <p:cNvPr id="2" name="Bild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3446" y="2006986"/>
            <a:ext cx="698751" cy="698751"/>
          </a:xfrm>
          <a:prstGeom prst="rect">
            <a:avLst/>
          </a:prstGeom>
        </p:spPr>
      </p:pic>
      <p:pic>
        <p:nvPicPr>
          <p:cNvPr id="23" name="Bild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2121" y="1889198"/>
            <a:ext cx="459559" cy="459559"/>
          </a:xfrm>
          <a:prstGeom prst="rect">
            <a:avLst/>
          </a:prstGeom>
        </p:spPr>
      </p:pic>
      <p:pic>
        <p:nvPicPr>
          <p:cNvPr id="31" name="Bilde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695" y="2935159"/>
            <a:ext cx="698751" cy="698751"/>
          </a:xfrm>
          <a:prstGeom prst="rect">
            <a:avLst/>
          </a:prstGeom>
        </p:spPr>
      </p:pic>
      <p:pic>
        <p:nvPicPr>
          <p:cNvPr id="32" name="Bilde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3370" y="2817373"/>
            <a:ext cx="459559" cy="459559"/>
          </a:xfrm>
          <a:prstGeom prst="rect">
            <a:avLst/>
          </a:prstGeom>
        </p:spPr>
      </p:pic>
      <p:pic>
        <p:nvPicPr>
          <p:cNvPr id="33" name="Bilde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5946" y="3284534"/>
            <a:ext cx="698751" cy="698751"/>
          </a:xfrm>
          <a:prstGeom prst="rect">
            <a:avLst/>
          </a:prstGeom>
        </p:spPr>
      </p:pic>
      <p:pic>
        <p:nvPicPr>
          <p:cNvPr id="34" name="Bilde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621" y="3166747"/>
            <a:ext cx="459559" cy="459559"/>
          </a:xfrm>
          <a:prstGeom prst="rect">
            <a:avLst/>
          </a:prstGeom>
        </p:spPr>
      </p:pic>
      <p:pic>
        <p:nvPicPr>
          <p:cNvPr id="35" name="Bild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742" y="3805305"/>
            <a:ext cx="698751" cy="698751"/>
          </a:xfrm>
          <a:prstGeom prst="rect">
            <a:avLst/>
          </a:prstGeom>
        </p:spPr>
      </p:pic>
      <p:pic>
        <p:nvPicPr>
          <p:cNvPr id="36" name="Bilde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417" y="3687518"/>
            <a:ext cx="459559" cy="459559"/>
          </a:xfrm>
          <a:prstGeom prst="rect">
            <a:avLst/>
          </a:prstGeom>
        </p:spPr>
      </p:pic>
      <p:pic>
        <p:nvPicPr>
          <p:cNvPr id="37" name="Bilde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541" y="4504054"/>
            <a:ext cx="698751" cy="698751"/>
          </a:xfrm>
          <a:prstGeom prst="rect">
            <a:avLst/>
          </a:prstGeom>
        </p:spPr>
      </p:pic>
      <p:pic>
        <p:nvPicPr>
          <p:cNvPr id="38" name="Bilde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215" y="4386267"/>
            <a:ext cx="459559" cy="459559"/>
          </a:xfrm>
          <a:prstGeom prst="rect">
            <a:avLst/>
          </a:prstGeom>
        </p:spPr>
      </p:pic>
      <p:pic>
        <p:nvPicPr>
          <p:cNvPr id="39" name="Bilde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111" y="4386266"/>
            <a:ext cx="698751" cy="698751"/>
          </a:xfrm>
          <a:prstGeom prst="rect">
            <a:avLst/>
          </a:prstGeom>
        </p:spPr>
      </p:pic>
      <p:pic>
        <p:nvPicPr>
          <p:cNvPr id="40" name="Bilde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786" y="4268479"/>
            <a:ext cx="459559" cy="459559"/>
          </a:xfrm>
          <a:prstGeom prst="rect">
            <a:avLst/>
          </a:prstGeom>
        </p:spPr>
      </p:pic>
      <p:pic>
        <p:nvPicPr>
          <p:cNvPr id="41" name="Bilde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594" y="5108898"/>
            <a:ext cx="698751" cy="698751"/>
          </a:xfrm>
          <a:prstGeom prst="rect">
            <a:avLst/>
          </a:prstGeom>
        </p:spPr>
      </p:pic>
      <p:pic>
        <p:nvPicPr>
          <p:cNvPr id="42" name="Bilde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270" y="4991110"/>
            <a:ext cx="459559" cy="459559"/>
          </a:xfrm>
          <a:prstGeom prst="rect">
            <a:avLst/>
          </a:prstGeom>
        </p:spPr>
      </p:pic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Møte i forhandlingsutvalet til revisjon av samhandlingsavtalen 170119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0364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71" y="1832237"/>
            <a:ext cx="6307999" cy="4730999"/>
          </a:xfrm>
          <a:prstGeom prst="rect">
            <a:avLst/>
          </a:prstGeom>
          <a:effectLst>
            <a:softEdge rad="304800"/>
          </a:effectLst>
        </p:spPr>
      </p:pic>
      <p:sp>
        <p:nvSpPr>
          <p:cNvPr id="4" name="Tittel 1"/>
          <p:cNvSpPr txBox="1">
            <a:spLocks/>
          </p:cNvSpPr>
          <p:nvPr/>
        </p:nvSpPr>
        <p:spPr>
          <a:xfrm>
            <a:off x="609600" y="620688"/>
            <a:ext cx="10972800" cy="576064"/>
          </a:xfrm>
          <a:prstGeom prst="rect">
            <a:avLst/>
          </a:prstGeom>
        </p:spPr>
        <p:txBody>
          <a:bodyPr lIns="121917" tIns="60958" rIns="121917" bIns="60958">
            <a:normAutofit fontScale="97500"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/>
              <a:t>Fylkeskontor for Helseplattformen i Møre og Romsdal</a:t>
            </a: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209" y="3861508"/>
            <a:ext cx="680615" cy="701033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295" y="4871158"/>
            <a:ext cx="680615" cy="701033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201107005"/>
              </p:ext>
            </p:extLst>
          </p:nvPr>
        </p:nvGraphicFramePr>
        <p:xfrm>
          <a:off x="7112857" y="2301219"/>
          <a:ext cx="2076481" cy="21767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Pil høyre 2"/>
          <p:cNvSpPr/>
          <p:nvPr/>
        </p:nvSpPr>
        <p:spPr>
          <a:xfrm rot="20537786">
            <a:off x="3334354" y="4419662"/>
            <a:ext cx="3810645" cy="382045"/>
          </a:xfrm>
          <a:prstGeom prst="rightArrow">
            <a:avLst>
              <a:gd name="adj1" fmla="val 50000"/>
              <a:gd name="adj2" fmla="val 772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nb-NO"/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242" y="4436373"/>
            <a:ext cx="937231" cy="937231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912" y="4313548"/>
            <a:ext cx="1488377" cy="1488377"/>
          </a:xfrm>
          <a:prstGeom prst="rect">
            <a:avLst/>
          </a:prstGeom>
        </p:spPr>
      </p:pic>
      <p:pic>
        <p:nvPicPr>
          <p:cNvPr id="11" name="Bilde 10"/>
          <p:cNvPicPr/>
          <p:nvPr/>
        </p:nvPicPr>
        <p:blipFill>
          <a:blip r:embed="rId11"/>
          <a:stretch>
            <a:fillRect/>
          </a:stretch>
        </p:blipFill>
        <p:spPr>
          <a:xfrm>
            <a:off x="9408612" y="2520742"/>
            <a:ext cx="2309368" cy="1629837"/>
          </a:xfrm>
          <a:prstGeom prst="rect">
            <a:avLst/>
          </a:prstGeom>
        </p:spPr>
      </p:pic>
      <p:sp>
        <p:nvSpPr>
          <p:cNvPr id="7" name="Plassholder for bunn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Møte i forhandlingsutvalet til revisjon av samhandlingsavtalen 170119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6465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https://encrypted-tbn3.gstatic.com/images?q=tbn:ANd9GcRxo8VuT7iVzxHbDQAjMvqF-2bC7g6GRRu5kH5bhzUGa5ymHqoC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1" y="3716338"/>
            <a:ext cx="4197349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2614411" y="1844824"/>
            <a:ext cx="8834903" cy="1066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nb-NO" altLang="nb-NO" sz="2400" dirty="0" smtClean="0">
                <a:solidFill>
                  <a:srgbClr val="262699"/>
                </a:solidFill>
              </a:rPr>
              <a:t/>
            </a:r>
            <a:br>
              <a:rPr lang="nb-NO" altLang="nb-NO" sz="2400" dirty="0" smtClean="0">
                <a:solidFill>
                  <a:srgbClr val="262699"/>
                </a:solidFill>
              </a:rPr>
            </a:br>
            <a:r>
              <a:rPr lang="nb-NO" altLang="nb-NO" sz="3600" b="1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Kommunene og St. Olavs hospital:</a:t>
            </a:r>
            <a:br>
              <a:rPr lang="nb-NO" altLang="nb-NO" sz="3600" b="1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altLang="nb-NO" sz="2800" b="1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</a:t>
            </a:r>
            <a:r>
              <a:rPr lang="nb-NO" altLang="nb-NO" sz="2400" b="1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Revisjon av samarbeidsavtalene i 2016</a:t>
            </a:r>
            <a:br>
              <a:rPr lang="nb-NO" altLang="nb-NO" sz="2400" b="1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altLang="nb-NO" sz="2400" b="1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Vegen videre?</a:t>
            </a:r>
            <a:br>
              <a:rPr lang="nb-NO" altLang="nb-NO" sz="2400" b="1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b-NO" altLang="nb-NO" sz="2400" b="1" dirty="0" smtClean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6" name="Rectangle 2"/>
          <p:cNvSpPr>
            <a:spLocks noChangeArrowheads="1"/>
          </p:cNvSpPr>
          <p:nvPr/>
        </p:nvSpPr>
        <p:spPr bwMode="auto">
          <a:xfrm>
            <a:off x="533104" y="5502275"/>
            <a:ext cx="5856817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b-NO" altLang="nb-NO" sz="1800" b="1" dirty="0" smtClean="0">
                <a:solidFill>
                  <a:srgbClr val="003366"/>
                </a:solidFill>
              </a:rPr>
              <a:t>Forhandlingsutvalget, Møre og Romsdal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b-NO" altLang="nb-NO" sz="1800" b="1" dirty="0" smtClean="0">
                <a:solidFill>
                  <a:srgbClr val="003366"/>
                </a:solidFill>
              </a:rPr>
              <a:t>Ålesund 17. januar 2019</a:t>
            </a:r>
            <a:endParaRPr lang="nb-NO" altLang="nb-NO" sz="1800" b="1" dirty="0">
              <a:solidFill>
                <a:srgbClr val="003366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nb-NO" altLang="nb-NO" sz="1800" b="1" dirty="0">
              <a:solidFill>
                <a:srgbClr val="003366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b-NO" altLang="nb-NO" sz="1600" b="1" dirty="0">
                <a:solidFill>
                  <a:srgbClr val="003366"/>
                </a:solidFill>
              </a:rPr>
              <a:t>Tor </a:t>
            </a:r>
            <a:r>
              <a:rPr lang="nb-NO" altLang="nb-NO" sz="1600" b="1" dirty="0" err="1">
                <a:solidFill>
                  <a:srgbClr val="003366"/>
                </a:solidFill>
              </a:rPr>
              <a:t>Åm</a:t>
            </a:r>
            <a:endParaRPr lang="nb-NO" altLang="nb-NO" sz="1600" b="1" dirty="0">
              <a:solidFill>
                <a:srgbClr val="003366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b-NO" altLang="nb-NO" sz="1600" b="1" dirty="0" smtClean="0">
                <a:solidFill>
                  <a:srgbClr val="003366"/>
                </a:solidFill>
              </a:rPr>
              <a:t>Samhandlingsdirektør, St. Olavs hospital HF </a:t>
            </a:r>
            <a:endParaRPr lang="nb-NO" altLang="nb-NO" sz="1600" b="1" dirty="0">
              <a:solidFill>
                <a:srgbClr val="003366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nb-NO" altLang="nb-NO" sz="1800" b="1" dirty="0">
              <a:solidFill>
                <a:srgbClr val="262699"/>
              </a:solidFill>
            </a:endParaRPr>
          </a:p>
        </p:txBody>
      </p:sp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Møte i forhandlingsutvalet til revisjon av samhandlingsavtalen 170119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7641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-728134" y="258763"/>
            <a:ext cx="11601451" cy="1066800"/>
          </a:xfrm>
        </p:spPr>
        <p:txBody>
          <a:bodyPr/>
          <a:lstStyle/>
          <a:p>
            <a:pPr algn="ctr" eaLnBrk="1" hangingPunct="1"/>
            <a:r>
              <a:rPr lang="nb-NO" altLang="nb-NO" sz="3200" b="1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Samhandling i praksis – </a:t>
            </a:r>
            <a:br>
              <a:rPr lang="nb-NO" altLang="nb-NO" sz="3200" b="1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altLang="nb-NO" sz="3200" b="1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annen form for ledelse</a:t>
            </a:r>
          </a:p>
        </p:txBody>
      </p:sp>
      <p:sp>
        <p:nvSpPr>
          <p:cNvPr id="5124" name="AutoShape 2" descr="Image result for evaluering"/>
          <p:cNvSpPr>
            <a:spLocks noChangeAspect="1" noChangeArrowheads="1"/>
          </p:cNvSpPr>
          <p:nvPr/>
        </p:nvSpPr>
        <p:spPr bwMode="auto">
          <a:xfrm>
            <a:off x="101600" y="-182563"/>
            <a:ext cx="4064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b-NO" altLang="nb-NO" sz="2400">
              <a:latin typeface="Times New Roman" pitchFamily="18" charset="0"/>
            </a:endParaRPr>
          </a:p>
        </p:txBody>
      </p:sp>
      <p:sp>
        <p:nvSpPr>
          <p:cNvPr id="5125" name="AutoShape 4" descr="Image result for evaluering"/>
          <p:cNvSpPr>
            <a:spLocks noChangeAspect="1" noChangeArrowheads="1"/>
          </p:cNvSpPr>
          <p:nvPr/>
        </p:nvSpPr>
        <p:spPr bwMode="auto">
          <a:xfrm>
            <a:off x="304800" y="-30163"/>
            <a:ext cx="4064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b-NO" altLang="nb-NO" sz="2400">
              <a:latin typeface="Times New Roman" pitchFamily="18" charset="0"/>
            </a:endParaRPr>
          </a:p>
        </p:txBody>
      </p:sp>
      <p:sp>
        <p:nvSpPr>
          <p:cNvPr id="25606" name="Plassholder for innhold 1"/>
          <p:cNvSpPr>
            <a:spLocks noGrp="1"/>
          </p:cNvSpPr>
          <p:nvPr>
            <p:ph idx="1"/>
          </p:nvPr>
        </p:nvSpPr>
        <p:spPr>
          <a:xfrm>
            <a:off x="1236372" y="1516064"/>
            <a:ext cx="10955628" cy="5341937"/>
          </a:xfrm>
        </p:spPr>
        <p:txBody>
          <a:bodyPr/>
          <a:lstStyle/>
          <a:p>
            <a:pPr>
              <a:defRPr/>
            </a:pPr>
            <a:r>
              <a:rPr lang="nb-NO" altLang="nb-NO" sz="2400" b="1" dirty="0">
                <a:latin typeface="Arial" panose="020B0604020202020204" pitchFamily="34" charset="0"/>
                <a:cs typeface="Arial" panose="020B0604020202020204" pitchFamily="34" charset="0"/>
              </a:rPr>
              <a:t>Ledelse;</a:t>
            </a:r>
          </a:p>
          <a:p>
            <a:pPr lvl="1">
              <a:defRPr/>
            </a:pPr>
            <a:r>
              <a:rPr lang="nb-NO" altLang="nb-NO" sz="2000" dirty="0">
                <a:latin typeface="Arial" panose="020B0604020202020204" pitchFamily="34" charset="0"/>
                <a:cs typeface="Arial" panose="020B0604020202020204" pitchFamily="34" charset="0"/>
              </a:rPr>
              <a:t>Oppnå resultat gjennom andre – i egen organisasjon</a:t>
            </a:r>
          </a:p>
          <a:p>
            <a:pPr marL="457200" lvl="1" indent="0">
              <a:buFontTx/>
              <a:buNone/>
              <a:defRPr/>
            </a:pPr>
            <a:endParaRPr lang="nb-NO" altLang="nb-NO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nb-NO" altLang="nb-NO" sz="2400" b="1" dirty="0">
                <a:latin typeface="Arial" panose="020B0604020202020204" pitchFamily="34" charset="0"/>
                <a:cs typeface="Arial" panose="020B0604020202020204" pitchFamily="34" charset="0"/>
              </a:rPr>
              <a:t>Samhandling;</a:t>
            </a:r>
          </a:p>
          <a:p>
            <a:pPr lvl="1">
              <a:defRPr/>
            </a:pPr>
            <a:r>
              <a:rPr lang="nb-NO" altLang="nb-NO" sz="2000" dirty="0">
                <a:latin typeface="Arial" panose="020B0604020202020204" pitchFamily="34" charset="0"/>
                <a:cs typeface="Arial" panose="020B0604020202020204" pitchFamily="34" charset="0"/>
              </a:rPr>
              <a:t>Oppnå resultat sammen med andre – i og utenfor egen organisasjon </a:t>
            </a:r>
          </a:p>
          <a:p>
            <a:pPr>
              <a:defRPr/>
            </a:pPr>
            <a:endParaRPr lang="nb-NO" altLang="nb-NO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nb-NO" altLang="nb-NO" sz="2400" dirty="0">
                <a:latin typeface="Arial" panose="020B0604020202020204" pitchFamily="34" charset="0"/>
                <a:cs typeface="Arial" panose="020B0604020202020204" pitchFamily="34" charset="0"/>
              </a:rPr>
              <a:t>Samhandling er nødvendig når jeg/ vi ikke har kompetanse eller myndighet til å yte tiltak/ tjenester som pasienten trenger</a:t>
            </a:r>
          </a:p>
          <a:p>
            <a:pPr>
              <a:defRPr/>
            </a:pPr>
            <a:endParaRPr lang="nb-NO" altLang="nb-NO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nb-NO" altLang="nb-NO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Samhandling </a:t>
            </a:r>
            <a:r>
              <a:rPr lang="nb-NO" altLang="nb-NO" sz="2400" dirty="0">
                <a:latin typeface="Arial" panose="020B0604020202020204" pitchFamily="34" charset="0"/>
                <a:cs typeface="Arial" panose="020B0604020202020204" pitchFamily="34" charset="0"/>
              </a:rPr>
              <a:t>eller manglende samhandling vil i slike tilfelle påvirke behandlingsresultat og pasientsikkerhet </a:t>
            </a:r>
          </a:p>
          <a:p>
            <a:pPr>
              <a:defRPr/>
            </a:pPr>
            <a:endParaRPr lang="nb-NO" altLang="nb-NO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7" name="AutoShape 8" descr="Bilderesultat for nasjonalt nettverk for implementering av samhandlingsreformen"/>
          <p:cNvSpPr>
            <a:spLocks noChangeAspect="1" noChangeArrowheads="1"/>
          </p:cNvSpPr>
          <p:nvPr/>
        </p:nvSpPr>
        <p:spPr bwMode="auto">
          <a:xfrm>
            <a:off x="158751" y="-182563"/>
            <a:ext cx="4064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b-NO" altLang="nb-NO" sz="2400">
              <a:latin typeface="Times New Roman" pitchFamily="18" charset="0"/>
            </a:endParaRPr>
          </a:p>
        </p:txBody>
      </p:sp>
      <p:sp>
        <p:nvSpPr>
          <p:cNvPr id="5128" name="AutoShape 12" descr="Bilderesultat for nasjonal helse og omsorgsplan"/>
          <p:cNvSpPr>
            <a:spLocks noChangeAspect="1" noChangeArrowheads="1"/>
          </p:cNvSpPr>
          <p:nvPr/>
        </p:nvSpPr>
        <p:spPr bwMode="auto">
          <a:xfrm>
            <a:off x="361951" y="-30163"/>
            <a:ext cx="4064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b-NO" altLang="nb-NO" sz="2400">
              <a:latin typeface="Times New Roman" pitchFamily="18" charset="0"/>
            </a:endParaRPr>
          </a:p>
        </p:txBody>
      </p:sp>
      <p:sp>
        <p:nvSpPr>
          <p:cNvPr id="13" name="Rektangel 12"/>
          <p:cNvSpPr/>
          <p:nvPr/>
        </p:nvSpPr>
        <p:spPr>
          <a:xfrm>
            <a:off x="10873317" y="292101"/>
            <a:ext cx="1056216" cy="358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pic>
        <p:nvPicPr>
          <p:cNvPr id="5130" name="Picture 6" descr="https://encrypted-tbn2.gstatic.com/images?q=tbn:ANd9GcSkI2wdx7axCECUa_7qlt03NjWk3hbZEbyV25hq3zsTUAzW5yGO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4567" y="25400"/>
            <a:ext cx="2736851" cy="153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Møte i forhandlingsutvalet til revisjon av samhandlingsavtalen 170119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9706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ktangel 2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b-NO" altLang="nb-NO" sz="2400">
              <a:latin typeface="Times" pitchFamily="-110" charset="0"/>
            </a:endParaRPr>
          </a:p>
        </p:txBody>
      </p:sp>
      <p:sp>
        <p:nvSpPr>
          <p:cNvPr id="6147" name="Tittel 1"/>
          <p:cNvSpPr>
            <a:spLocks noGrp="1"/>
          </p:cNvSpPr>
          <p:nvPr>
            <p:ph type="ctrTitle"/>
          </p:nvPr>
        </p:nvSpPr>
        <p:spPr>
          <a:xfrm>
            <a:off x="833967" y="215901"/>
            <a:ext cx="10363200" cy="860425"/>
          </a:xfrm>
        </p:spPr>
        <p:txBody>
          <a:bodyPr>
            <a:normAutofit/>
          </a:bodyPr>
          <a:lstStyle/>
          <a:p>
            <a:pPr algn="ctr"/>
            <a:r>
              <a:rPr lang="nb-NO" altLang="nb-NO" b="1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Samarbeid mellom selvstendige organisasjoner</a:t>
            </a:r>
          </a:p>
        </p:txBody>
      </p:sp>
      <p:sp>
        <p:nvSpPr>
          <p:cNvPr id="6148" name="Plassholder for innhold 2"/>
          <p:cNvSpPr>
            <a:spLocks noGrp="1"/>
          </p:cNvSpPr>
          <p:nvPr>
            <p:ph idx="1"/>
          </p:nvPr>
        </p:nvSpPr>
        <p:spPr>
          <a:xfrm>
            <a:off x="1352281" y="2198242"/>
            <a:ext cx="10491990" cy="4232275"/>
          </a:xfrm>
        </p:spPr>
        <p:txBody>
          <a:bodyPr/>
          <a:lstStyle/>
          <a:p>
            <a:r>
              <a:rPr lang="nb-NO" altLang="nb-NO" sz="2400" dirty="0" smtClean="0"/>
              <a:t>Holdninger er ikke nok – samarbeid må organiseres</a:t>
            </a:r>
          </a:p>
          <a:p>
            <a:r>
              <a:rPr lang="nb-NO" altLang="nb-NO" sz="2400" dirty="0" smtClean="0"/>
              <a:t>Inngå en samarbeidsavtale</a:t>
            </a:r>
          </a:p>
          <a:p>
            <a:pPr lvl="1"/>
            <a:r>
              <a:rPr lang="nb-NO" altLang="nb-NO" sz="2000" dirty="0" smtClean="0"/>
              <a:t>Skap felles arenaer for dialog</a:t>
            </a:r>
          </a:p>
          <a:p>
            <a:pPr lvl="1"/>
            <a:r>
              <a:rPr lang="nb-NO" altLang="nb-NO" sz="2000" dirty="0" smtClean="0"/>
              <a:t>Planlegg hvordan uenighet skal håndteres</a:t>
            </a:r>
          </a:p>
          <a:p>
            <a:r>
              <a:rPr lang="nb-NO" altLang="nb-NO" sz="2400" dirty="0" smtClean="0"/>
              <a:t>Lag en felles plan for hvordan felles problem skal løses</a:t>
            </a:r>
          </a:p>
          <a:p>
            <a:pPr lvl="1"/>
            <a:r>
              <a:rPr lang="nb-NO" altLang="nb-NO" sz="2000" dirty="0" smtClean="0"/>
              <a:t>Felles mål, utfordringer, strategier</a:t>
            </a:r>
          </a:p>
          <a:p>
            <a:r>
              <a:rPr lang="nb-NO" altLang="nb-NO" sz="2400" dirty="0" smtClean="0"/>
              <a:t>Bygg et samlet helhetlig tjenestetilbud med tydelig ansvarsfordeling</a:t>
            </a:r>
          </a:p>
          <a:p>
            <a:r>
              <a:rPr lang="nb-NO" altLang="nb-NO" sz="2400" dirty="0" smtClean="0"/>
              <a:t>Sørg for at politisk nivå blir forpliktet!</a:t>
            </a:r>
          </a:p>
          <a:p>
            <a:r>
              <a:rPr lang="nb-NO" altLang="nb-NO" sz="2400" dirty="0" smtClean="0"/>
              <a:t>Samarbeidsavtaler virker godt i alle typer gråsoner!</a:t>
            </a:r>
          </a:p>
        </p:txBody>
      </p:sp>
      <p:pic>
        <p:nvPicPr>
          <p:cNvPr id="8194" name="Picture 2" descr="Bilderesultat for avtaler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9605" y="1304824"/>
            <a:ext cx="2832234" cy="212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Møte i forhandlingsutvalet til revisjon av samhandlingsavtalen 170119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679911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101600" y="0"/>
            <a:ext cx="11755039" cy="1066800"/>
          </a:xfrm>
        </p:spPr>
        <p:txBody>
          <a:bodyPr/>
          <a:lstStyle/>
          <a:p>
            <a:pPr algn="ctr" eaLnBrk="1" hangingPunct="1"/>
            <a:r>
              <a:rPr lang="nb-NO" altLang="nb-NO" sz="3200" b="1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2016: Erfaringer med avtalene fra 2012 </a:t>
            </a:r>
            <a:br>
              <a:rPr lang="nb-NO" altLang="nb-NO" sz="3200" b="1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b-NO" altLang="nb-NO" sz="3200" b="1" dirty="0" smtClean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4" name="AutoShape 2" descr="Image result for evaluering"/>
          <p:cNvSpPr>
            <a:spLocks noChangeAspect="1" noChangeArrowheads="1"/>
          </p:cNvSpPr>
          <p:nvPr/>
        </p:nvSpPr>
        <p:spPr bwMode="auto">
          <a:xfrm>
            <a:off x="101600" y="-182563"/>
            <a:ext cx="4064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b-NO" altLang="nb-NO" sz="2400">
              <a:latin typeface="Times New Roman" pitchFamily="18" charset="0"/>
            </a:endParaRPr>
          </a:p>
        </p:txBody>
      </p:sp>
      <p:sp>
        <p:nvSpPr>
          <p:cNvPr id="10245" name="AutoShape 4" descr="Image result for evaluering"/>
          <p:cNvSpPr>
            <a:spLocks noChangeAspect="1" noChangeArrowheads="1"/>
          </p:cNvSpPr>
          <p:nvPr/>
        </p:nvSpPr>
        <p:spPr bwMode="auto">
          <a:xfrm>
            <a:off x="304800" y="-30163"/>
            <a:ext cx="4064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b-NO" altLang="nb-NO" sz="2400">
              <a:latin typeface="Times New Roman" pitchFamily="18" charset="0"/>
            </a:endParaRPr>
          </a:p>
        </p:txBody>
      </p:sp>
      <p:sp>
        <p:nvSpPr>
          <p:cNvPr id="10" name="Plassholder for innhold 1"/>
          <p:cNvSpPr>
            <a:spLocks noGrp="1"/>
          </p:cNvSpPr>
          <p:nvPr>
            <p:ph idx="1"/>
          </p:nvPr>
        </p:nvSpPr>
        <p:spPr>
          <a:xfrm>
            <a:off x="1081825" y="908721"/>
            <a:ext cx="11110174" cy="5949280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nb-NO" altLang="nb-NO" b="1" dirty="0" smtClean="0">
                <a:latin typeface="Arial" panose="020B0604020202020204" pitchFamily="34" charset="0"/>
                <a:cs typeface="Arial" panose="020B0604020202020204" pitchFamily="34" charset="0"/>
              </a:rPr>
              <a:t>Politisk samarbeidsutvalg;</a:t>
            </a:r>
          </a:p>
          <a:p>
            <a:pPr lvl="1">
              <a:defRPr/>
            </a:pPr>
            <a:r>
              <a:rPr lang="nb-NO" altLang="nb-NO" dirty="0" smtClean="0">
                <a:latin typeface="Arial" panose="020B0604020202020204" pitchFamily="34" charset="0"/>
                <a:cs typeface="Arial" panose="020B0604020202020204" pitchFamily="34" charset="0"/>
              </a:rPr>
              <a:t>Har ikke fungert</a:t>
            </a:r>
          </a:p>
          <a:p>
            <a:pPr>
              <a:defRPr/>
            </a:pPr>
            <a:r>
              <a:rPr lang="nb-NO" altLang="nb-NO" b="1" dirty="0" smtClean="0">
                <a:latin typeface="Arial" panose="020B0604020202020204" pitchFamily="34" charset="0"/>
                <a:cs typeface="Arial" panose="020B0604020202020204" pitchFamily="34" charset="0"/>
              </a:rPr>
              <a:t>Administrativt samarbeidsutvalg;</a:t>
            </a:r>
          </a:p>
          <a:p>
            <a:pPr lvl="1">
              <a:defRPr/>
            </a:pPr>
            <a:r>
              <a:rPr lang="nb-NO" altLang="nb-NO" dirty="0" smtClean="0">
                <a:latin typeface="Arial" panose="020B0604020202020204" pitchFamily="34" charset="0"/>
                <a:cs typeface="Arial" panose="020B0604020202020204" pitchFamily="34" charset="0"/>
              </a:rPr>
              <a:t>Mange medlemmer og observatører</a:t>
            </a:r>
          </a:p>
          <a:p>
            <a:pPr lvl="1">
              <a:defRPr/>
            </a:pPr>
            <a:r>
              <a:rPr lang="nb-NO" altLang="nb-NO" dirty="0" smtClean="0">
                <a:latin typeface="Arial" panose="020B0604020202020204" pitchFamily="34" charset="0"/>
                <a:cs typeface="Arial" panose="020B0604020202020204" pitchFamily="34" charset="0"/>
              </a:rPr>
              <a:t>For få møter</a:t>
            </a:r>
          </a:p>
          <a:p>
            <a:pPr lvl="1">
              <a:defRPr/>
            </a:pPr>
            <a:r>
              <a:rPr lang="nb-NO" altLang="nb-NO" dirty="0" smtClean="0">
                <a:latin typeface="Arial" panose="020B0604020202020204" pitchFamily="34" charset="0"/>
                <a:cs typeface="Arial" panose="020B0604020202020204" pitchFamily="34" charset="0"/>
              </a:rPr>
              <a:t>Saksforberedelser/ framlegg bidrar ikke til diskusjon </a:t>
            </a:r>
          </a:p>
          <a:p>
            <a:pPr lvl="1">
              <a:defRPr/>
            </a:pPr>
            <a:r>
              <a:rPr lang="nb-NO" altLang="nb-NO" dirty="0" smtClean="0">
                <a:latin typeface="Arial" panose="020B0604020202020204" pitchFamily="34" charset="0"/>
                <a:cs typeface="Arial" panose="020B0604020202020204" pitchFamily="34" charset="0"/>
              </a:rPr>
              <a:t>Mye fokus på juss/ grenseoppgang – hvem har ansvar</a:t>
            </a:r>
          </a:p>
          <a:p>
            <a:pPr lvl="1">
              <a:defRPr/>
            </a:pPr>
            <a:r>
              <a:rPr lang="nb-NO" altLang="nb-NO" dirty="0" smtClean="0">
                <a:latin typeface="Arial" panose="020B0604020202020204" pitchFamily="34" charset="0"/>
                <a:cs typeface="Arial" panose="020B0604020202020204" pitchFamily="34" charset="0"/>
              </a:rPr>
              <a:t>Lite fokus på intensjoner/ planer om endring/ forbedring</a:t>
            </a:r>
          </a:p>
          <a:p>
            <a:pPr lvl="1">
              <a:defRPr/>
            </a:pPr>
            <a:r>
              <a:rPr lang="nb-NO" altLang="nb-NO" dirty="0" smtClean="0">
                <a:latin typeface="Arial" panose="020B0604020202020204" pitchFamily="34" charset="0"/>
                <a:cs typeface="Arial" panose="020B0604020202020204" pitchFamily="34" charset="0"/>
              </a:rPr>
              <a:t>Oppfølging/ implementering av saker har sviktet</a:t>
            </a:r>
          </a:p>
          <a:p>
            <a:pPr lvl="1">
              <a:defRPr/>
            </a:pPr>
            <a:r>
              <a:rPr lang="nb-NO" altLang="nb-NO" dirty="0" smtClean="0">
                <a:latin typeface="Arial" panose="020B0604020202020204" pitchFamily="34" charset="0"/>
                <a:cs typeface="Arial" panose="020B0604020202020204" pitchFamily="34" charset="0"/>
              </a:rPr>
              <a:t>Brukerrepresentanter fra kommunene har manglet</a:t>
            </a:r>
          </a:p>
          <a:p>
            <a:pPr>
              <a:defRPr/>
            </a:pPr>
            <a:r>
              <a:rPr lang="nb-NO" altLang="nb-NO" b="1" dirty="0" smtClean="0">
                <a:latin typeface="Arial" panose="020B0604020202020204" pitchFamily="34" charset="0"/>
                <a:cs typeface="Arial" panose="020B0604020202020204" pitchFamily="34" charset="0"/>
              </a:rPr>
              <a:t>Sekretariat;</a:t>
            </a:r>
          </a:p>
          <a:p>
            <a:pPr lvl="1">
              <a:defRPr/>
            </a:pPr>
            <a:r>
              <a:rPr lang="nb-NO" altLang="nb-NO" dirty="0" smtClean="0">
                <a:latin typeface="Arial" panose="020B0604020202020204" pitchFamily="34" charset="0"/>
                <a:cs typeface="Arial" panose="020B0604020202020204" pitchFamily="34" charset="0"/>
              </a:rPr>
              <a:t>Manglende kontinuitet og profesjonalitet</a:t>
            </a:r>
          </a:p>
          <a:p>
            <a:pPr>
              <a:defRPr/>
            </a:pPr>
            <a:r>
              <a:rPr lang="nb-NO" altLang="nb-NO" b="1" dirty="0" smtClean="0">
                <a:latin typeface="Arial" panose="020B0604020202020204" pitchFamily="34" charset="0"/>
                <a:cs typeface="Arial" panose="020B0604020202020204" pitchFamily="34" charset="0"/>
              </a:rPr>
              <a:t>Faglige samarbeidsutvalg;</a:t>
            </a:r>
          </a:p>
          <a:p>
            <a:pPr lvl="1">
              <a:defRPr/>
            </a:pPr>
            <a:r>
              <a:rPr lang="nb-NO" altLang="nb-NO" dirty="0" smtClean="0">
                <a:latin typeface="Arial" panose="020B0604020202020204" pitchFamily="34" charset="0"/>
                <a:cs typeface="Arial" panose="020B0604020202020204" pitchFamily="34" charset="0"/>
              </a:rPr>
              <a:t>Vanskelig å få leger fra både sykehus og kommuner til å delta</a:t>
            </a:r>
          </a:p>
          <a:p>
            <a:pPr>
              <a:defRPr/>
            </a:pPr>
            <a:r>
              <a:rPr lang="nb-NO" altLang="nb-NO" b="1" dirty="0" smtClean="0">
                <a:latin typeface="Arial" panose="020B0604020202020204" pitchFamily="34" charset="0"/>
                <a:cs typeface="Arial" panose="020B0604020202020204" pitchFamily="34" charset="0"/>
              </a:rPr>
              <a:t>Avvikshåndtering</a:t>
            </a:r>
          </a:p>
          <a:p>
            <a:pPr lvl="1">
              <a:defRPr/>
            </a:pPr>
            <a:r>
              <a:rPr lang="nb-NO" altLang="nb-NO" dirty="0" smtClean="0">
                <a:latin typeface="Arial" panose="020B0604020202020204" pitchFamily="34" charset="0"/>
                <a:cs typeface="Arial" panose="020B0604020202020204" pitchFamily="34" charset="0"/>
              </a:rPr>
              <a:t>Vi har manglet gode retningslinjer for håndtering, oppfølging og læring av feil</a:t>
            </a:r>
          </a:p>
          <a:p>
            <a:pPr>
              <a:defRPr/>
            </a:pPr>
            <a:r>
              <a:rPr lang="nb-NO" altLang="nb-NO" b="1" dirty="0" smtClean="0">
                <a:latin typeface="Arial" panose="020B0604020202020204" pitchFamily="34" charset="0"/>
                <a:cs typeface="Arial" panose="020B0604020202020204" pitchFamily="34" charset="0"/>
              </a:rPr>
              <a:t>Manglende pasientsikkerhet i overgangene inn- og ut av sykehus</a:t>
            </a:r>
          </a:p>
          <a:p>
            <a:pPr lvl="1">
              <a:defRPr/>
            </a:pPr>
            <a:endParaRPr lang="nb-NO" altLang="nb-NO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FontTx/>
              <a:buNone/>
              <a:defRPr/>
            </a:pPr>
            <a:endParaRPr lang="nb-NO" altLang="nb-NO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7" name="AutoShape 8" descr="Bilderesultat for nasjonalt nettverk for implementering av samhandlingsreformen"/>
          <p:cNvSpPr>
            <a:spLocks noChangeAspect="1" noChangeArrowheads="1"/>
          </p:cNvSpPr>
          <p:nvPr/>
        </p:nvSpPr>
        <p:spPr bwMode="auto">
          <a:xfrm>
            <a:off x="158751" y="-182563"/>
            <a:ext cx="4064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b-NO" altLang="nb-NO" sz="2400">
              <a:latin typeface="Times New Roman" pitchFamily="18" charset="0"/>
            </a:endParaRPr>
          </a:p>
        </p:txBody>
      </p:sp>
      <p:sp>
        <p:nvSpPr>
          <p:cNvPr id="10248" name="AutoShape 12" descr="Bilderesultat for nasjonal helse og omsorgsplan"/>
          <p:cNvSpPr>
            <a:spLocks noChangeAspect="1" noChangeArrowheads="1"/>
          </p:cNvSpPr>
          <p:nvPr/>
        </p:nvSpPr>
        <p:spPr bwMode="auto">
          <a:xfrm>
            <a:off x="361951" y="-30163"/>
            <a:ext cx="4064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b-NO" altLang="nb-NO" sz="2400">
              <a:latin typeface="Times New Roman" pitchFamily="18" charset="0"/>
            </a:endParaRPr>
          </a:p>
        </p:txBody>
      </p:sp>
      <p:pic>
        <p:nvPicPr>
          <p:cNvPr id="6146" name="Picture 2" descr="Relatert bild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8066" y="483159"/>
            <a:ext cx="3203934" cy="3203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Møte i forhandlingsutvalet til revisjon av samhandlingsavtalen 170119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9029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-1270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11267" name="Tittel 1"/>
          <p:cNvSpPr>
            <a:spLocks noGrp="1"/>
          </p:cNvSpPr>
          <p:nvPr>
            <p:ph type="title"/>
          </p:nvPr>
        </p:nvSpPr>
        <p:spPr>
          <a:xfrm>
            <a:off x="156634" y="17463"/>
            <a:ext cx="12035367" cy="836612"/>
          </a:xfrm>
        </p:spPr>
        <p:txBody>
          <a:bodyPr/>
          <a:lstStyle/>
          <a:p>
            <a:pPr algn="ctr"/>
            <a:r>
              <a:rPr lang="nb-NO" altLang="nb-NO" sz="3200" b="1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Revidert samarbeidsavtale og retningslinjer 2016;</a:t>
            </a:r>
            <a:endParaRPr lang="nb-NO" altLang="nb-NO" sz="2400" b="1" dirty="0" smtClean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68" name="Plassholder for innhold 2"/>
          <p:cNvSpPr>
            <a:spLocks noGrp="1"/>
          </p:cNvSpPr>
          <p:nvPr>
            <p:ph idx="1"/>
          </p:nvPr>
        </p:nvSpPr>
        <p:spPr>
          <a:xfrm>
            <a:off x="1403797" y="1107582"/>
            <a:ext cx="10752221" cy="5750418"/>
          </a:xfrm>
        </p:spPr>
        <p:txBody>
          <a:bodyPr>
            <a:normAutofit fontScale="92500" lnSpcReduction="10000"/>
          </a:bodyPr>
          <a:lstStyle/>
          <a:p>
            <a:r>
              <a:rPr lang="nb-NO" altLang="nb-NO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Dialog på politisk nivå</a:t>
            </a:r>
          </a:p>
          <a:p>
            <a:pPr lvl="1"/>
            <a:r>
              <a:rPr lang="nb-NO" altLang="nb-NO" dirty="0" smtClean="0">
                <a:latin typeface="Arial" panose="020B0604020202020204" pitchFamily="34" charset="0"/>
                <a:cs typeface="Arial" panose="020B0604020202020204" pitchFamily="34" charset="0"/>
              </a:rPr>
              <a:t>KS-styret + representanter fra sykehusets styre og ledelse</a:t>
            </a:r>
          </a:p>
          <a:p>
            <a:r>
              <a:rPr lang="nb-NO" altLang="nb-NO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Administrativt samarbeidsutvalg;</a:t>
            </a:r>
          </a:p>
          <a:p>
            <a:pPr lvl="1"/>
            <a:r>
              <a:rPr lang="nb-NO" altLang="nb-NO" dirty="0" smtClean="0">
                <a:latin typeface="Arial" panose="020B0604020202020204" pitchFamily="34" charset="0"/>
                <a:cs typeface="Arial" panose="020B0604020202020204" pitchFamily="34" charset="0"/>
              </a:rPr>
              <a:t>Tydeligere ansvar for oppfølging/ implementering av avtaleverket</a:t>
            </a:r>
          </a:p>
          <a:p>
            <a:pPr lvl="1"/>
            <a:r>
              <a:rPr lang="nb-NO" altLang="nb-NO" dirty="0" smtClean="0">
                <a:latin typeface="Arial" panose="020B0604020202020204" pitchFamily="34" charset="0"/>
                <a:cs typeface="Arial" panose="020B0604020202020204" pitchFamily="34" charset="0"/>
              </a:rPr>
              <a:t>Økt møtefrekvens</a:t>
            </a:r>
          </a:p>
          <a:p>
            <a:pPr lvl="1"/>
            <a:r>
              <a:rPr lang="nb-NO" altLang="nb-NO" dirty="0" smtClean="0">
                <a:latin typeface="Arial" panose="020B0604020202020204" pitchFamily="34" charset="0"/>
                <a:cs typeface="Arial" panose="020B0604020202020204" pitchFamily="34" charset="0"/>
              </a:rPr>
              <a:t>Partene kan fremme egne saker </a:t>
            </a:r>
          </a:p>
          <a:p>
            <a:r>
              <a:rPr lang="nb-NO" altLang="nb-NO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Sekretariat;</a:t>
            </a:r>
          </a:p>
          <a:p>
            <a:pPr lvl="1"/>
            <a:r>
              <a:rPr lang="nb-NO" altLang="nb-NO" dirty="0" smtClean="0">
                <a:latin typeface="Arial" panose="020B0604020202020204" pitchFamily="34" charset="0"/>
                <a:cs typeface="Arial" panose="020B0604020202020204" pitchFamily="34" charset="0"/>
              </a:rPr>
              <a:t>Det opprettes et permanent felles sekretariat</a:t>
            </a:r>
          </a:p>
          <a:p>
            <a:r>
              <a:rPr lang="nb-NO" altLang="nb-NO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Ny struktur på lovpålagte avtaler:</a:t>
            </a:r>
          </a:p>
          <a:p>
            <a:pPr lvl="1"/>
            <a:r>
              <a:rPr lang="nb-NO" altLang="nb-NO" dirty="0" smtClean="0">
                <a:latin typeface="Arial" panose="020B0604020202020204" pitchFamily="34" charset="0"/>
                <a:cs typeface="Arial" panose="020B0604020202020204" pitchFamily="34" charset="0"/>
              </a:rPr>
              <a:t>En samlet overordnet samarbeidsavtale</a:t>
            </a:r>
          </a:p>
          <a:p>
            <a:pPr lvl="1"/>
            <a:r>
              <a:rPr lang="nb-NO" altLang="nb-NO" dirty="0" smtClean="0">
                <a:latin typeface="Arial" panose="020B0604020202020204" pitchFamily="34" charset="0"/>
                <a:cs typeface="Arial" panose="020B0604020202020204" pitchFamily="34" charset="0"/>
              </a:rPr>
              <a:t>Underliggende retningslinjer (delavtaler, også politisk vedtatt)</a:t>
            </a:r>
          </a:p>
          <a:p>
            <a:r>
              <a:rPr lang="nb-NO" altLang="nb-NO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Ny avtale/ retningslinje om kvalitet og pasientsikkerhet</a:t>
            </a:r>
          </a:p>
          <a:p>
            <a:pPr lvl="1"/>
            <a:r>
              <a:rPr lang="nb-NO" altLang="nb-NO" dirty="0" smtClean="0">
                <a:latin typeface="Arial" panose="020B0604020202020204" pitchFamily="34" charset="0"/>
                <a:cs typeface="Arial" panose="020B0604020202020204" pitchFamily="34" charset="0"/>
              </a:rPr>
              <a:t>Felles vurdering av- og oppfølging av avviksmeldinger</a:t>
            </a:r>
          </a:p>
          <a:p>
            <a:r>
              <a:rPr lang="nb-NO" altLang="nb-NO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Omarbeidet avtale/ retningslinje om inn- og utskriving av pasienter </a:t>
            </a:r>
          </a:p>
          <a:p>
            <a:pPr lvl="1"/>
            <a:r>
              <a:rPr lang="nb-NO" altLang="nb-NO" dirty="0" smtClean="0">
                <a:latin typeface="Arial" panose="020B0604020202020204" pitchFamily="34" charset="0"/>
                <a:cs typeface="Arial" panose="020B0604020202020204" pitchFamily="34" charset="0"/>
              </a:rPr>
              <a:t>Gode «stafettvekslinger» med pasientsikkerhet i fokus</a:t>
            </a:r>
          </a:p>
          <a:p>
            <a:r>
              <a:rPr lang="nb-NO" altLang="nb-NO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Legeutvalget en ny arena for dialog mellom allmennleger og sykehusleger</a:t>
            </a:r>
          </a:p>
          <a:p>
            <a:pPr lvl="1"/>
            <a:endParaRPr lang="nb-NO" altLang="nb-NO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nb-NO" altLang="nb-NO" sz="2400" dirty="0" smtClean="0">
              <a:latin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nb-NO" altLang="nb-NO" dirty="0" smtClean="0">
              <a:latin typeface="Calibri" pitchFamily="34" charset="0"/>
            </a:endParaRPr>
          </a:p>
          <a:p>
            <a:pPr>
              <a:buFontTx/>
              <a:buNone/>
            </a:pPr>
            <a:endParaRPr lang="nb-NO" altLang="nb-NO" dirty="0" smtClean="0">
              <a:latin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nb-NO" altLang="nb-NO" dirty="0" smtClean="0">
              <a:latin typeface="Calibri" pitchFamily="34" charset="0"/>
            </a:endParaRPr>
          </a:p>
        </p:txBody>
      </p:sp>
      <p:pic>
        <p:nvPicPr>
          <p:cNvPr id="11269" name="Picture 6" descr="Bilderesultat for avtal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767" y="908051"/>
            <a:ext cx="233680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Møte i forhandlingsutvalet til revisjon av samhandlingsavtalen 170119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5569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-1270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12291" name="Tittel 1"/>
          <p:cNvSpPr>
            <a:spLocks noGrp="1"/>
          </p:cNvSpPr>
          <p:nvPr>
            <p:ph type="title"/>
          </p:nvPr>
        </p:nvSpPr>
        <p:spPr>
          <a:xfrm>
            <a:off x="156634" y="17464"/>
            <a:ext cx="12035367" cy="674687"/>
          </a:xfrm>
        </p:spPr>
        <p:txBody>
          <a:bodyPr/>
          <a:lstStyle/>
          <a:p>
            <a:pPr algn="ctr"/>
            <a:r>
              <a:rPr lang="nb-NO" altLang="nb-NO" sz="3200" b="1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 retningslinje «Inn/ut» fra april 2016;</a:t>
            </a:r>
            <a:endParaRPr lang="nb-NO" altLang="nb-NO" sz="2400" b="1" dirty="0" smtClean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8" name="Plassholder for innhold 2"/>
          <p:cNvSpPr>
            <a:spLocks noGrp="1"/>
          </p:cNvSpPr>
          <p:nvPr>
            <p:ph idx="1"/>
          </p:nvPr>
        </p:nvSpPr>
        <p:spPr>
          <a:xfrm>
            <a:off x="-35983" y="1184856"/>
            <a:ext cx="12192001" cy="5673144"/>
          </a:xfrm>
        </p:spPr>
        <p:txBody>
          <a:bodyPr/>
          <a:lstStyle/>
          <a:p>
            <a:r>
              <a:rPr lang="nb-NO" altLang="nb-NO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Pasienten er </a:t>
            </a:r>
            <a:r>
              <a:rPr lang="nb-NO" altLang="nb-NO" sz="24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utskrivingsklar</a:t>
            </a:r>
            <a:r>
              <a:rPr lang="nb-NO" altLang="nb-NO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når:</a:t>
            </a:r>
          </a:p>
          <a:p>
            <a:pPr lvl="1"/>
            <a:r>
              <a:rPr lang="nb-NO" altLang="nb-N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Lege har besluttet at pasienten er </a:t>
            </a:r>
            <a:r>
              <a:rPr lang="nb-NO" altLang="nb-NO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utskrivingsklar</a:t>
            </a:r>
            <a:endParaRPr lang="nb-NO" altLang="nb-NO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nb-NO" altLang="nb-N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Følgende dokument er sendt kommunen:</a:t>
            </a:r>
          </a:p>
          <a:p>
            <a:pPr lvl="2"/>
            <a:r>
              <a:rPr lang="nb-NO" altLang="nb-NO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Epikrise eller overflyttingsnotat</a:t>
            </a:r>
          </a:p>
          <a:p>
            <a:pPr lvl="2"/>
            <a:r>
              <a:rPr lang="nb-NO" altLang="nb-NO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Helseopplysning – oppdatert og </a:t>
            </a:r>
            <a:r>
              <a:rPr lang="nb-NO" altLang="nb-NO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evt</a:t>
            </a:r>
            <a:r>
              <a:rPr lang="nb-NO" altLang="nb-NO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altLang="nb-NO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tilleggsrapporter</a:t>
            </a:r>
            <a:endParaRPr lang="nb-NO" altLang="nb-NO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nb-NO" altLang="nb-NO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Melding om </a:t>
            </a:r>
            <a:r>
              <a:rPr lang="nb-NO" altLang="nb-NO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utskrivingsklar</a:t>
            </a:r>
            <a:r>
              <a:rPr lang="nb-NO" altLang="nb-NO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pasient</a:t>
            </a:r>
          </a:p>
          <a:p>
            <a:r>
              <a:rPr lang="nb-NO" altLang="nb-NO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Pasienten er </a:t>
            </a:r>
            <a:r>
              <a:rPr lang="nb-NO" altLang="nb-NO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utreiseklar</a:t>
            </a:r>
            <a:r>
              <a:rPr lang="nb-NO" altLang="nb-NO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når:</a:t>
            </a:r>
          </a:p>
          <a:p>
            <a:pPr lvl="1"/>
            <a:r>
              <a:rPr lang="nb-NO" altLang="nb-NO" dirty="0" smtClean="0">
                <a:latin typeface="Arial" panose="020B0604020202020204" pitchFamily="34" charset="0"/>
                <a:cs typeface="Arial" panose="020B0604020202020204" pitchFamily="34" charset="0"/>
              </a:rPr>
              <a:t>Kommunen har svart skriftlig at de kan ta i mot pasienten og når dette kan skje</a:t>
            </a:r>
          </a:p>
          <a:p>
            <a:pPr lvl="1"/>
            <a:r>
              <a:rPr lang="nb-NO" altLang="nb-NO" dirty="0" smtClean="0">
                <a:latin typeface="Arial" panose="020B0604020202020204" pitchFamily="34" charset="0"/>
                <a:cs typeface="Arial" panose="020B0604020202020204" pitchFamily="34" charset="0"/>
              </a:rPr>
              <a:t>Pasient og pårørende er informert om det kommunale tilbudet</a:t>
            </a:r>
          </a:p>
          <a:p>
            <a:pPr lvl="1"/>
            <a:r>
              <a:rPr lang="nb-NO" altLang="nb-NO" dirty="0" smtClean="0">
                <a:latin typeface="Arial" panose="020B0604020202020204" pitchFamily="34" charset="0"/>
                <a:cs typeface="Arial" panose="020B0604020202020204" pitchFamily="34" charset="0"/>
              </a:rPr>
              <a:t>Aktuell transport er bestilt</a:t>
            </a:r>
          </a:p>
          <a:p>
            <a:pPr lvl="1"/>
            <a:r>
              <a:rPr lang="nb-NO" altLang="nb-NO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Evt</a:t>
            </a:r>
            <a:r>
              <a:rPr lang="nb-NO" altLang="nb-NO" dirty="0" smtClean="0">
                <a:latin typeface="Arial" panose="020B0604020202020204" pitchFamily="34" charset="0"/>
                <a:cs typeface="Arial" panose="020B0604020202020204" pitchFamily="34" charset="0"/>
              </a:rPr>
              <a:t> medikamenter/ utstyr er klargjort for å sende med pasienten</a:t>
            </a:r>
          </a:p>
          <a:p>
            <a:pPr lvl="1"/>
            <a:r>
              <a:rPr lang="nb-NO" altLang="nb-NO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Utskrivingsrapport</a:t>
            </a:r>
            <a:r>
              <a:rPr lang="nb-NO" altLang="nb-NO" dirty="0" smtClean="0">
                <a:latin typeface="Arial" panose="020B0604020202020204" pitchFamily="34" charset="0"/>
                <a:cs typeface="Arial" panose="020B0604020202020204" pitchFamily="34" charset="0"/>
              </a:rPr>
              <a:t> til kommunen er sendt</a:t>
            </a:r>
          </a:p>
          <a:p>
            <a:pPr lvl="1"/>
            <a:r>
              <a:rPr lang="nb-NO" altLang="nb-NO" dirty="0" smtClean="0">
                <a:latin typeface="Arial" panose="020B0604020202020204" pitchFamily="34" charset="0"/>
                <a:cs typeface="Arial" panose="020B0604020202020204" pitchFamily="34" charset="0"/>
              </a:rPr>
              <a:t>Når pasienten reiser, sendes melding om utskrevet pasient</a:t>
            </a:r>
            <a:endParaRPr lang="nb-NO" altLang="nb-NO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altLang="nb-NO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Betaling fra døgn 0 om kommunen ikke kan ta i mot pasienten eller ikke svarer</a:t>
            </a:r>
          </a:p>
          <a:p>
            <a:endParaRPr lang="nb-NO" altLang="nb-NO" b="1" dirty="0" smtClean="0"/>
          </a:p>
          <a:p>
            <a:pPr lvl="1"/>
            <a:endParaRPr lang="nb-NO" altLang="nb-NO" sz="1600" dirty="0" smtClean="0"/>
          </a:p>
          <a:p>
            <a:pPr>
              <a:buFont typeface="Courier New" pitchFamily="49" charset="0"/>
              <a:buChar char="o"/>
            </a:pPr>
            <a:endParaRPr lang="nb-NO" altLang="nb-NO" sz="2400" dirty="0" smtClean="0">
              <a:latin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nb-NO" altLang="nb-NO" dirty="0" smtClean="0">
              <a:latin typeface="Calibri" pitchFamily="34" charset="0"/>
            </a:endParaRPr>
          </a:p>
          <a:p>
            <a:pPr>
              <a:buFontTx/>
              <a:buNone/>
            </a:pPr>
            <a:endParaRPr lang="nb-NO" altLang="nb-NO" dirty="0" smtClean="0">
              <a:latin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nb-NO" altLang="nb-NO" dirty="0" smtClean="0">
              <a:latin typeface="Calibri" pitchFamily="34" charset="0"/>
            </a:endParaRPr>
          </a:p>
        </p:txBody>
      </p:sp>
      <p:pic>
        <p:nvPicPr>
          <p:cNvPr id="12293" name="Picture 6" descr="Bilderesultat for avtal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767" y="908051"/>
            <a:ext cx="233680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Møte i forhandlingsutvalet til revisjon av samhandlingsavtalen 170119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743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Agenda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nb-NO" dirty="0" smtClean="0"/>
              <a:t>Lunsj </a:t>
            </a:r>
            <a:r>
              <a:rPr lang="nb-NO" dirty="0" err="1" smtClean="0"/>
              <a:t>ca</a:t>
            </a:r>
            <a:r>
              <a:rPr lang="nb-NO" dirty="0" smtClean="0"/>
              <a:t> 11.30 </a:t>
            </a:r>
            <a:r>
              <a:rPr lang="nb-NO" dirty="0" smtClean="0">
                <a:sym typeface="Wingdings" panose="05000000000000000000" pitchFamily="2" charset="2"/>
              </a:rPr>
              <a:t> </a:t>
            </a:r>
          </a:p>
          <a:p>
            <a:pPr marL="0" lvl="0" indent="0">
              <a:buNone/>
            </a:pPr>
            <a:endParaRPr lang="nn-NO" dirty="0" smtClean="0"/>
          </a:p>
          <a:p>
            <a:pPr lvl="0"/>
            <a:r>
              <a:rPr lang="nn-NO" dirty="0" smtClean="0"/>
              <a:t>Presentasjon </a:t>
            </a:r>
            <a:r>
              <a:rPr lang="nn-NO" dirty="0"/>
              <a:t>av «</a:t>
            </a:r>
            <a:r>
              <a:rPr lang="nn-NO" dirty="0" err="1"/>
              <a:t>trøndelagsmodellen</a:t>
            </a:r>
            <a:r>
              <a:rPr lang="nn-NO" dirty="0"/>
              <a:t>» v/ Tor Åm samhandlingsdirektør </a:t>
            </a:r>
            <a:r>
              <a:rPr lang="nn-NO" dirty="0" err="1"/>
              <a:t>St.Olav</a:t>
            </a:r>
            <a:r>
              <a:rPr lang="nn-NO" dirty="0"/>
              <a:t> og Runar Asp samhandlingskoordinator </a:t>
            </a:r>
          </a:p>
          <a:p>
            <a:pPr lvl="0"/>
            <a:r>
              <a:rPr lang="nn-NO" dirty="0"/>
              <a:t>Spørsmål/innspel i plenum</a:t>
            </a:r>
          </a:p>
          <a:p>
            <a:pPr lvl="0"/>
            <a:r>
              <a:rPr lang="nn-NO" dirty="0"/>
              <a:t>Regionalt samarbeidsmøte 9. januar – tilråding vidare prosess v/ Runar Asp (viser til utsendt utkast referat)</a:t>
            </a:r>
          </a:p>
          <a:p>
            <a:pPr lvl="0"/>
            <a:r>
              <a:rPr lang="nn-NO" dirty="0"/>
              <a:t>Spørsmål, innspel, diskusjon</a:t>
            </a:r>
          </a:p>
          <a:p>
            <a:pPr lvl="0"/>
            <a:r>
              <a:rPr lang="nn-NO" dirty="0"/>
              <a:t>Møteplan (viser til skissert forslag tidslinje i referat frå regionalt møte 9.januar)</a:t>
            </a:r>
          </a:p>
          <a:p>
            <a:pPr marL="0" indent="0">
              <a:buNone/>
            </a:pPr>
            <a:r>
              <a:rPr lang="nn-NO" dirty="0"/>
              <a:t> </a:t>
            </a:r>
          </a:p>
          <a:p>
            <a:endParaRPr lang="nn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Møte i forhandlingsutvalet til revisjon av samhandlingsavtalen 170119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0701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ktangel 3"/>
          <p:cNvSpPr>
            <a:spLocks noChangeArrowheads="1"/>
          </p:cNvSpPr>
          <p:nvPr/>
        </p:nvSpPr>
        <p:spPr bwMode="auto">
          <a:xfrm>
            <a:off x="0" y="0"/>
            <a:ext cx="12048067" cy="6858000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b-NO" altLang="nb-NO" sz="2400">
              <a:latin typeface="Times" pitchFamily="-110" charset="0"/>
            </a:endParaRPr>
          </a:p>
        </p:txBody>
      </p:sp>
      <p:sp>
        <p:nvSpPr>
          <p:cNvPr id="15363" name="Tittel 1"/>
          <p:cNvSpPr>
            <a:spLocks noGrp="1"/>
          </p:cNvSpPr>
          <p:nvPr>
            <p:ph type="title"/>
          </p:nvPr>
        </p:nvSpPr>
        <p:spPr>
          <a:xfrm>
            <a:off x="647700" y="188913"/>
            <a:ext cx="11254317" cy="914400"/>
          </a:xfrm>
        </p:spPr>
        <p:txBody>
          <a:bodyPr/>
          <a:lstStyle/>
          <a:p>
            <a:pPr algn="ctr"/>
            <a:r>
              <a:rPr lang="nb-NO" altLang="nb-NO" b="1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Vegen videre….</a:t>
            </a:r>
          </a:p>
        </p:txBody>
      </p:sp>
      <p:pic>
        <p:nvPicPr>
          <p:cNvPr id="15364" name="Picture 2" descr="veiskille_avgj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1" y="1484313"/>
            <a:ext cx="10663767" cy="495141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Møte i forhandlingsutvalet til revisjon av samhandlingsavtalen 170119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2874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ktangel 3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b-NO" altLang="nb-NO" sz="2400">
              <a:latin typeface="Times" pitchFamily="-110" charset="0"/>
            </a:endParaRPr>
          </a:p>
        </p:txBody>
      </p:sp>
      <p:sp>
        <p:nvSpPr>
          <p:cNvPr id="17411" name="Tittel 1"/>
          <p:cNvSpPr>
            <a:spLocks noGrp="1"/>
          </p:cNvSpPr>
          <p:nvPr>
            <p:ph type="title"/>
          </p:nvPr>
        </p:nvSpPr>
        <p:spPr>
          <a:xfrm>
            <a:off x="44451" y="476250"/>
            <a:ext cx="11254316" cy="914400"/>
          </a:xfrm>
        </p:spPr>
        <p:txBody>
          <a:bodyPr/>
          <a:lstStyle/>
          <a:p>
            <a:pPr algn="ctr"/>
            <a:r>
              <a:rPr lang="nb-NO" altLang="nb-NO" b="1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Pågående revisjon av avtalene</a:t>
            </a:r>
          </a:p>
        </p:txBody>
      </p:sp>
      <p:sp>
        <p:nvSpPr>
          <p:cNvPr id="17412" name="Plassholder for innhold 2"/>
          <p:cNvSpPr>
            <a:spLocks noGrp="1"/>
          </p:cNvSpPr>
          <p:nvPr>
            <p:ph idx="1"/>
          </p:nvPr>
        </p:nvSpPr>
        <p:spPr>
          <a:xfrm>
            <a:off x="901521" y="1968916"/>
            <a:ext cx="11146545" cy="4005808"/>
          </a:xfrm>
        </p:spPr>
        <p:txBody>
          <a:bodyPr>
            <a:normAutofit lnSpcReduction="10000"/>
          </a:bodyPr>
          <a:lstStyle/>
          <a:p>
            <a:r>
              <a:rPr lang="nb-NO" altLang="nb-NO" sz="2400" dirty="0" smtClean="0"/>
              <a:t>Partene ønsker bedre implementering av inngåtte avtaler</a:t>
            </a:r>
          </a:p>
          <a:p>
            <a:r>
              <a:rPr lang="nb-NO" altLang="nb-NO" sz="2400" dirty="0" smtClean="0"/>
              <a:t>Partene ønsker å få til utskriving tidligere på dagen:</a:t>
            </a:r>
          </a:p>
          <a:p>
            <a:pPr lvl="1"/>
            <a:r>
              <a:rPr lang="nb-NO" altLang="nb-NO" dirty="0" smtClean="0"/>
              <a:t>Sykehuset må varsle kommunen tidligere</a:t>
            </a:r>
          </a:p>
          <a:p>
            <a:pPr lvl="1"/>
            <a:r>
              <a:rPr lang="nb-NO" altLang="nb-NO" dirty="0" smtClean="0"/>
              <a:t>Kommunen må ha kortere svarfrist</a:t>
            </a:r>
          </a:p>
          <a:p>
            <a:r>
              <a:rPr lang="nb-NO" altLang="nb-NO" sz="2400" dirty="0" smtClean="0"/>
              <a:t>Partene ønsker en tydeligere avklaring av hvilke pasienter som inngår i retningslinjen </a:t>
            </a:r>
            <a:r>
              <a:rPr lang="nb-NO" altLang="nb-NO" sz="2400" dirty="0" err="1" smtClean="0"/>
              <a:t>utskrivingsklar</a:t>
            </a:r>
            <a:r>
              <a:rPr lang="nb-NO" altLang="nb-NO" sz="2400" dirty="0" smtClean="0"/>
              <a:t>/ </a:t>
            </a:r>
            <a:r>
              <a:rPr lang="nb-NO" altLang="nb-NO" sz="2400" u="sng" dirty="0" smtClean="0"/>
              <a:t>utreiseklar</a:t>
            </a:r>
            <a:r>
              <a:rPr lang="nb-NO" altLang="nb-NO" sz="2400" dirty="0" smtClean="0"/>
              <a:t> </a:t>
            </a:r>
          </a:p>
          <a:p>
            <a:r>
              <a:rPr lang="nb-NO" altLang="nb-NO" sz="2400" dirty="0" smtClean="0"/>
              <a:t>Sykehuset ønsker utvidet åpningstid i kommunene med hensyn til å behandle varsling om </a:t>
            </a:r>
            <a:r>
              <a:rPr lang="nb-NO" altLang="nb-NO" sz="2400" dirty="0" err="1" smtClean="0"/>
              <a:t>utskrivingsklar</a:t>
            </a:r>
            <a:r>
              <a:rPr lang="nb-NO" altLang="nb-NO" sz="2400" dirty="0" smtClean="0"/>
              <a:t> – for eks fram til kl. 17 på hverdager + åpningstid i høytider</a:t>
            </a:r>
          </a:p>
          <a:p>
            <a:r>
              <a:rPr lang="nb-NO" altLang="nb-NO" sz="2400" dirty="0" smtClean="0"/>
              <a:t>Harmonisering av avtaler i regionen?</a:t>
            </a:r>
          </a:p>
          <a:p>
            <a:r>
              <a:rPr lang="nb-NO" altLang="nb-NO" sz="2400" dirty="0" smtClean="0"/>
              <a:t>Hvordan kan avtalene bidra til innføring av Helseplattformen?</a:t>
            </a:r>
          </a:p>
          <a:p>
            <a:endParaRPr lang="nb-NO" altLang="nb-NO" sz="2400" dirty="0" smtClean="0"/>
          </a:p>
        </p:txBody>
      </p:sp>
      <p:pic>
        <p:nvPicPr>
          <p:cNvPr id="2050" name="Picture 2" descr="Bilderesultat for revisjon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7057" y="463639"/>
            <a:ext cx="1899040" cy="2394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Møte i forhandlingsutvalet til revisjon av samhandlingsavtalen 170119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7252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sz="3200" b="1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Helseplattformen: én felles pasientjournal </a:t>
            </a:r>
            <a:br>
              <a:rPr lang="nb-NO" sz="3200" b="1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sz="3200" b="1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hele helsetjenesten i Midt-Norge</a:t>
            </a:r>
            <a:endParaRPr lang="nb-NO" sz="3200" b="1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Rett linje 3"/>
          <p:cNvCxnSpPr/>
          <p:nvPr/>
        </p:nvCxnSpPr>
        <p:spPr>
          <a:xfrm>
            <a:off x="6822223" y="2543898"/>
            <a:ext cx="0" cy="2082690"/>
          </a:xfrm>
          <a:prstGeom prst="line">
            <a:avLst/>
          </a:prstGeom>
          <a:ln w="44450">
            <a:solidFill>
              <a:srgbClr val="92D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AutoShape 26"/>
          <p:cNvSpPr>
            <a:spLocks noChangeArrowheads="1"/>
          </p:cNvSpPr>
          <p:nvPr/>
        </p:nvSpPr>
        <p:spPr bwMode="auto">
          <a:xfrm>
            <a:off x="2083972" y="2688483"/>
            <a:ext cx="1267945" cy="757645"/>
          </a:xfrm>
          <a:prstGeom prst="homePlate">
            <a:avLst>
              <a:gd name="adj" fmla="val 567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" rIns="36000" anchor="ctr"/>
          <a:lstStyle/>
          <a:p>
            <a:pPr algn="ctr">
              <a:buSzPct val="80000"/>
            </a:pPr>
            <a:r>
              <a:rPr lang="da-DK" sz="2000" b="1" smtClean="0">
                <a:solidFill>
                  <a:srgbClr val="003B75"/>
                </a:solidFill>
              </a:rPr>
              <a:t>2016</a:t>
            </a:r>
            <a:endParaRPr lang="da-DK" sz="2000" b="1" dirty="0">
              <a:solidFill>
                <a:srgbClr val="003B75"/>
              </a:solidFill>
            </a:endParaRPr>
          </a:p>
        </p:txBody>
      </p:sp>
      <p:sp>
        <p:nvSpPr>
          <p:cNvPr id="6" name="Rectangle 59"/>
          <p:cNvSpPr/>
          <p:nvPr/>
        </p:nvSpPr>
        <p:spPr>
          <a:xfrm>
            <a:off x="6652407" y="4507533"/>
            <a:ext cx="1140721" cy="584775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36000" rIns="36000" anchor="ctr">
            <a:spAutoFit/>
          </a:bodyPr>
          <a:lstStyle/>
          <a:p>
            <a:pPr>
              <a:buSzPct val="80000"/>
              <a:buFont typeface="Marlett" pitchFamily="2" charset="2"/>
              <a:buNone/>
            </a:pPr>
            <a:r>
              <a:rPr lang="nb-NO" sz="1600" b="1" kern="0" smtClean="0">
                <a:solidFill>
                  <a:schemeClr val="tx1"/>
                </a:solidFill>
              </a:rPr>
              <a:t>Kontrakts-inngåelse</a:t>
            </a:r>
            <a:endParaRPr lang="nb-NO" sz="1600" b="1" kern="0" dirty="0">
              <a:solidFill>
                <a:schemeClr val="tx1"/>
              </a:solidFill>
            </a:endParaRPr>
          </a:p>
        </p:txBody>
      </p:sp>
      <p:sp>
        <p:nvSpPr>
          <p:cNvPr id="7" name="AutoShape 26"/>
          <p:cNvSpPr>
            <a:spLocks noChangeArrowheads="1"/>
          </p:cNvSpPr>
          <p:nvPr/>
        </p:nvSpPr>
        <p:spPr bwMode="auto">
          <a:xfrm>
            <a:off x="6554979" y="2688482"/>
            <a:ext cx="1340299" cy="725608"/>
          </a:xfrm>
          <a:prstGeom prst="homePlate">
            <a:avLst>
              <a:gd name="adj" fmla="val 567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" rIns="36000" anchor="ctr"/>
          <a:lstStyle/>
          <a:p>
            <a:pPr algn="ctr">
              <a:buSzPct val="80000"/>
            </a:pPr>
            <a:r>
              <a:rPr lang="da-DK" sz="2000" b="1" dirty="0">
                <a:solidFill>
                  <a:srgbClr val="003B75"/>
                </a:solidFill>
              </a:rPr>
              <a:t>2019</a:t>
            </a:r>
            <a:endParaRPr lang="da-DK" sz="1200" b="1" dirty="0">
              <a:solidFill>
                <a:srgbClr val="003B75"/>
              </a:solidFill>
            </a:endParaRPr>
          </a:p>
        </p:txBody>
      </p:sp>
      <p:sp>
        <p:nvSpPr>
          <p:cNvPr id="8" name="AutoShape 26"/>
          <p:cNvSpPr>
            <a:spLocks noChangeArrowheads="1"/>
          </p:cNvSpPr>
          <p:nvPr/>
        </p:nvSpPr>
        <p:spPr bwMode="auto">
          <a:xfrm>
            <a:off x="3355116" y="2688482"/>
            <a:ext cx="1633163" cy="717268"/>
          </a:xfrm>
          <a:prstGeom prst="homePlate">
            <a:avLst>
              <a:gd name="adj" fmla="val 567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" rIns="36000" anchor="ctr"/>
          <a:lstStyle/>
          <a:p>
            <a:pPr algn="ctr">
              <a:buSzPct val="80000"/>
            </a:pPr>
            <a:r>
              <a:rPr lang="da-DK" sz="2000" b="1" dirty="0">
                <a:solidFill>
                  <a:srgbClr val="003B75"/>
                </a:solidFill>
              </a:rPr>
              <a:t>2017</a:t>
            </a:r>
            <a:endParaRPr lang="da-DK" b="1" dirty="0">
              <a:solidFill>
                <a:srgbClr val="003B75"/>
              </a:solidFill>
            </a:endParaRPr>
          </a:p>
        </p:txBody>
      </p:sp>
      <p:sp>
        <p:nvSpPr>
          <p:cNvPr id="9" name="AutoShape 26"/>
          <p:cNvSpPr>
            <a:spLocks noChangeArrowheads="1"/>
          </p:cNvSpPr>
          <p:nvPr/>
        </p:nvSpPr>
        <p:spPr bwMode="auto">
          <a:xfrm>
            <a:off x="4988278" y="2688481"/>
            <a:ext cx="1565020" cy="717819"/>
          </a:xfrm>
          <a:prstGeom prst="homePlate">
            <a:avLst>
              <a:gd name="adj" fmla="val 567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" rIns="36000" anchor="ctr"/>
          <a:lstStyle/>
          <a:p>
            <a:pPr algn="ctr">
              <a:buSzPct val="80000"/>
            </a:pPr>
            <a:r>
              <a:rPr lang="da-DK" sz="2000" b="1" dirty="0">
                <a:solidFill>
                  <a:srgbClr val="003B75"/>
                </a:solidFill>
              </a:rPr>
              <a:t>2018</a:t>
            </a:r>
            <a:endParaRPr lang="da-DK" sz="1200" b="1" dirty="0">
              <a:solidFill>
                <a:srgbClr val="003B75"/>
              </a:solidFill>
            </a:endParaRPr>
          </a:p>
        </p:txBody>
      </p:sp>
      <p:sp>
        <p:nvSpPr>
          <p:cNvPr id="10" name="AutoShape 26"/>
          <p:cNvSpPr>
            <a:spLocks noChangeArrowheads="1"/>
          </p:cNvSpPr>
          <p:nvPr/>
        </p:nvSpPr>
        <p:spPr bwMode="auto">
          <a:xfrm>
            <a:off x="3972231" y="5387541"/>
            <a:ext cx="5511628" cy="851510"/>
          </a:xfrm>
          <a:prstGeom prst="homePlate">
            <a:avLst>
              <a:gd name="adj" fmla="val 24944"/>
            </a:avLst>
          </a:prstGeom>
          <a:noFill/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anchor="ctr"/>
          <a:lstStyle/>
          <a:p>
            <a:pPr algn="ctr">
              <a:buSzPct val="80000"/>
              <a:buFont typeface="Marlett" pitchFamily="2" charset="2"/>
              <a:buNone/>
              <a:defRPr/>
            </a:pPr>
            <a:endParaRPr lang="da-DK" sz="1051" kern="0" dirty="0">
              <a:solidFill>
                <a:srgbClr val="003B75"/>
              </a:solidFill>
            </a:endParaRPr>
          </a:p>
        </p:txBody>
      </p:sp>
      <p:sp>
        <p:nvSpPr>
          <p:cNvPr id="11" name="AutoShape 26"/>
          <p:cNvSpPr>
            <a:spLocks noChangeArrowheads="1"/>
          </p:cNvSpPr>
          <p:nvPr/>
        </p:nvSpPr>
        <p:spPr bwMode="auto">
          <a:xfrm>
            <a:off x="7895277" y="2688482"/>
            <a:ext cx="1089227" cy="725608"/>
          </a:xfrm>
          <a:prstGeom prst="homePlate">
            <a:avLst>
              <a:gd name="adj" fmla="val 567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" rIns="36000" anchor="ctr"/>
          <a:lstStyle/>
          <a:p>
            <a:pPr algn="ctr">
              <a:buSzPct val="80000"/>
            </a:pPr>
            <a:r>
              <a:rPr lang="da-DK" sz="2000" b="1" dirty="0">
                <a:solidFill>
                  <a:srgbClr val="003B75"/>
                </a:solidFill>
              </a:rPr>
              <a:t>2020</a:t>
            </a:r>
            <a:endParaRPr lang="da-DK" sz="1200" b="1" dirty="0">
              <a:solidFill>
                <a:srgbClr val="003B75"/>
              </a:solidFill>
            </a:endParaRPr>
          </a:p>
        </p:txBody>
      </p:sp>
      <p:sp>
        <p:nvSpPr>
          <p:cNvPr id="12" name="AutoShape 26"/>
          <p:cNvSpPr>
            <a:spLocks noChangeArrowheads="1"/>
          </p:cNvSpPr>
          <p:nvPr/>
        </p:nvSpPr>
        <p:spPr bwMode="auto">
          <a:xfrm>
            <a:off x="8984503" y="2688482"/>
            <a:ext cx="1089227" cy="725608"/>
          </a:xfrm>
          <a:prstGeom prst="homePlate">
            <a:avLst>
              <a:gd name="adj" fmla="val 567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" rIns="36000" anchor="ctr"/>
          <a:lstStyle/>
          <a:p>
            <a:pPr algn="ctr">
              <a:buSzPct val="80000"/>
            </a:pPr>
            <a:r>
              <a:rPr lang="da-DK" sz="2000" b="1" dirty="0">
                <a:solidFill>
                  <a:srgbClr val="003B75"/>
                </a:solidFill>
              </a:rPr>
              <a:t>2021</a:t>
            </a:r>
            <a:endParaRPr lang="da-DK" sz="1200" b="1" dirty="0">
              <a:solidFill>
                <a:srgbClr val="003B75"/>
              </a:solidFill>
            </a:endParaRPr>
          </a:p>
        </p:txBody>
      </p:sp>
      <p:sp>
        <p:nvSpPr>
          <p:cNvPr id="13" name="Rectangle 59"/>
          <p:cNvSpPr/>
          <p:nvPr/>
        </p:nvSpPr>
        <p:spPr>
          <a:xfrm>
            <a:off x="9160033" y="4272010"/>
            <a:ext cx="1436677" cy="307777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60000"/>
                <a:lumOff val="40000"/>
              </a:schemeClr>
            </a:solidFill>
            <a:prstDash val="dash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36000" rIns="36000" anchor="ctr">
            <a:spAutoFit/>
          </a:bodyPr>
          <a:lstStyle/>
          <a:p>
            <a:pPr>
              <a:buSzPct val="80000"/>
              <a:buFont typeface="Marlett" pitchFamily="2" charset="2"/>
              <a:buNone/>
            </a:pPr>
            <a:r>
              <a:rPr lang="nb-NO" sz="1400" kern="0" smtClean="0">
                <a:solidFill>
                  <a:schemeClr val="tx1"/>
                </a:solidFill>
              </a:rPr>
              <a:t>Innføring fra 2021</a:t>
            </a:r>
            <a:endParaRPr lang="nb-NO" sz="1400" kern="0" dirty="0">
              <a:solidFill>
                <a:schemeClr val="tx1"/>
              </a:solidFill>
            </a:endParaRPr>
          </a:p>
        </p:txBody>
      </p:sp>
      <p:sp>
        <p:nvSpPr>
          <p:cNvPr id="15" name="TekstSylinder 14"/>
          <p:cNvSpPr txBox="1"/>
          <p:nvPr/>
        </p:nvSpPr>
        <p:spPr>
          <a:xfrm>
            <a:off x="4066408" y="5431257"/>
            <a:ext cx="53232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/>
              <a:t>Parallelt: samarbeid på nasjonalt nivå om utvalgte tema</a:t>
            </a:r>
          </a:p>
          <a:p>
            <a:r>
              <a:rPr lang="nb-NO" sz="1600" dirty="0"/>
              <a:t>Det nasjonale prosjektet «Én journal» gjenbruker arbeidet fra Midt-Norge og videreutvikler krav til nasjonal løsning</a:t>
            </a:r>
            <a:endParaRPr lang="nb-NO" sz="1001" dirty="0"/>
          </a:p>
        </p:txBody>
      </p:sp>
      <p:sp>
        <p:nvSpPr>
          <p:cNvPr id="16" name="AutoShape 26"/>
          <p:cNvSpPr>
            <a:spLocks noChangeArrowheads="1"/>
          </p:cNvSpPr>
          <p:nvPr/>
        </p:nvSpPr>
        <p:spPr bwMode="auto">
          <a:xfrm>
            <a:off x="10075393" y="2688482"/>
            <a:ext cx="1963643" cy="757646"/>
          </a:xfrm>
          <a:prstGeom prst="homePlate">
            <a:avLst>
              <a:gd name="adj" fmla="val 567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" rIns="36000" anchor="ctr"/>
          <a:lstStyle/>
          <a:p>
            <a:pPr algn="ctr">
              <a:buSzPct val="80000"/>
            </a:pPr>
            <a:r>
              <a:rPr lang="da-DK" sz="2000" b="1" smtClean="0">
                <a:solidFill>
                  <a:srgbClr val="003B75"/>
                </a:solidFill>
              </a:rPr>
              <a:t>2022.....</a:t>
            </a:r>
            <a:endParaRPr lang="da-DK" sz="1200" b="1" dirty="0">
              <a:solidFill>
                <a:srgbClr val="003B75"/>
              </a:solidFill>
            </a:endParaRPr>
          </a:p>
        </p:txBody>
      </p:sp>
      <p:sp>
        <p:nvSpPr>
          <p:cNvPr id="18" name="TekstSylinder 17"/>
          <p:cNvSpPr txBox="1"/>
          <p:nvPr/>
        </p:nvSpPr>
        <p:spPr>
          <a:xfrm>
            <a:off x="2368736" y="2260147"/>
            <a:ext cx="4586492" cy="338554"/>
          </a:xfrm>
          <a:prstGeom prst="rect">
            <a:avLst/>
          </a:prstGeom>
          <a:noFill/>
          <a:ln w="3175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600" b="1" i="1" smtClean="0"/>
              <a:t>Anskaffelsesprosjektet</a:t>
            </a:r>
            <a:endParaRPr lang="nb-NO" sz="1600" b="1" i="1"/>
          </a:p>
        </p:txBody>
      </p:sp>
      <p:sp>
        <p:nvSpPr>
          <p:cNvPr id="19" name="TekstSylinder 18"/>
          <p:cNvSpPr txBox="1"/>
          <p:nvPr/>
        </p:nvSpPr>
        <p:spPr>
          <a:xfrm>
            <a:off x="4673823" y="2269022"/>
            <a:ext cx="6126278" cy="338554"/>
          </a:xfrm>
          <a:prstGeom prst="rect">
            <a:avLst/>
          </a:prstGeom>
          <a:noFill/>
          <a:ln w="3175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600" b="1" i="1" smtClean="0"/>
              <a:t>Innføringsprosjektet</a:t>
            </a:r>
            <a:endParaRPr lang="nb-NO" sz="1600" b="1" i="1"/>
          </a:p>
        </p:txBody>
      </p:sp>
      <p:sp>
        <p:nvSpPr>
          <p:cNvPr id="20" name="Rektangel 19"/>
          <p:cNvSpPr/>
          <p:nvPr/>
        </p:nvSpPr>
        <p:spPr>
          <a:xfrm>
            <a:off x="5770788" y="1940738"/>
            <a:ext cx="1590318" cy="300419"/>
          </a:xfrm>
          <a:prstGeom prst="rect">
            <a:avLst/>
          </a:prstGeom>
          <a:pattFill prst="ltUpDiag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600" b="1" i="1" smtClean="0">
                <a:solidFill>
                  <a:schemeClr val="tx1"/>
                </a:solidFill>
              </a:rPr>
              <a:t>Interimfase</a:t>
            </a:r>
            <a:endParaRPr lang="nb-NO" sz="1400" b="1" i="1">
              <a:solidFill>
                <a:schemeClr val="tx1"/>
              </a:solidFill>
            </a:endParaRPr>
          </a:p>
        </p:txBody>
      </p:sp>
      <p:sp>
        <p:nvSpPr>
          <p:cNvPr id="21" name="TekstSylinder 20"/>
          <p:cNvSpPr txBox="1"/>
          <p:nvPr/>
        </p:nvSpPr>
        <p:spPr>
          <a:xfrm>
            <a:off x="2083972" y="3503436"/>
            <a:ext cx="121539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SzPct val="80000"/>
              <a:buFont typeface="Marlett" pitchFamily="2" charset="2"/>
              <a:buNone/>
              <a:defRPr/>
            </a:pPr>
            <a:r>
              <a:rPr lang="da-DK" b="1" kern="0" smtClean="0">
                <a:solidFill>
                  <a:srgbClr val="003B75"/>
                </a:solidFill>
              </a:rPr>
              <a:t>Kravspek</a:t>
            </a:r>
            <a:endParaRPr lang="da-DK" b="1" kern="0">
              <a:solidFill>
                <a:srgbClr val="003B75"/>
              </a:solidFill>
            </a:endParaRPr>
          </a:p>
          <a:p>
            <a:pPr>
              <a:buSzPct val="80000"/>
              <a:buFont typeface="Marlett" pitchFamily="2" charset="2"/>
              <a:buNone/>
              <a:defRPr/>
            </a:pPr>
            <a:r>
              <a:rPr lang="da-DK" kern="0" smtClean="0">
                <a:solidFill>
                  <a:srgbClr val="003B75"/>
                </a:solidFill>
              </a:rPr>
              <a:t>Helse-</a:t>
            </a:r>
            <a:br>
              <a:rPr lang="da-DK" kern="0" smtClean="0">
                <a:solidFill>
                  <a:srgbClr val="003B75"/>
                </a:solidFill>
              </a:rPr>
            </a:br>
            <a:r>
              <a:rPr lang="da-DK" kern="0" smtClean="0">
                <a:solidFill>
                  <a:srgbClr val="003B75"/>
                </a:solidFill>
              </a:rPr>
              <a:t>tjenestens </a:t>
            </a:r>
            <a:br>
              <a:rPr lang="da-DK" kern="0" smtClean="0">
                <a:solidFill>
                  <a:srgbClr val="003B75"/>
                </a:solidFill>
              </a:rPr>
            </a:br>
            <a:r>
              <a:rPr lang="da-DK" kern="0" smtClean="0">
                <a:solidFill>
                  <a:srgbClr val="003B75"/>
                </a:solidFill>
              </a:rPr>
              <a:t>behov</a:t>
            </a:r>
            <a:endParaRPr lang="da-DK" kern="0">
              <a:solidFill>
                <a:srgbClr val="003B75"/>
              </a:solidFill>
            </a:endParaRPr>
          </a:p>
          <a:p>
            <a:endParaRPr lang="nb-NO"/>
          </a:p>
        </p:txBody>
      </p:sp>
      <p:sp>
        <p:nvSpPr>
          <p:cNvPr id="22" name="TekstSylinder 21"/>
          <p:cNvSpPr txBox="1"/>
          <p:nvPr/>
        </p:nvSpPr>
        <p:spPr>
          <a:xfrm>
            <a:off x="3351917" y="3518136"/>
            <a:ext cx="33089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SzPct val="80000"/>
              <a:buFont typeface="Marlett" pitchFamily="2" charset="2"/>
              <a:buNone/>
              <a:defRPr/>
            </a:pPr>
            <a:r>
              <a:rPr lang="da-DK" b="1" kern="0" smtClean="0">
                <a:solidFill>
                  <a:srgbClr val="003B75"/>
                </a:solidFill>
              </a:rPr>
              <a:t>Dialogfase – tilbud og evaluering</a:t>
            </a:r>
            <a:endParaRPr lang="da-DK" b="1" kern="0">
              <a:solidFill>
                <a:srgbClr val="003B75"/>
              </a:solidFill>
            </a:endParaRPr>
          </a:p>
          <a:p>
            <a:pPr>
              <a:buSzPct val="80000"/>
              <a:buFont typeface="Marlett" pitchFamily="2" charset="2"/>
              <a:buNone/>
              <a:defRPr/>
            </a:pPr>
            <a:endParaRPr lang="da-DK" kern="0" smtClean="0">
              <a:solidFill>
                <a:srgbClr val="003B75"/>
              </a:solidFill>
            </a:endParaRPr>
          </a:p>
          <a:p>
            <a:endParaRPr lang="nb-NO"/>
          </a:p>
        </p:txBody>
      </p:sp>
      <p:sp>
        <p:nvSpPr>
          <p:cNvPr id="23" name="TekstSylinder 22"/>
          <p:cNvSpPr txBox="1"/>
          <p:nvPr/>
        </p:nvSpPr>
        <p:spPr>
          <a:xfrm>
            <a:off x="5259356" y="3886655"/>
            <a:ext cx="47997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SzPct val="80000"/>
              <a:buFont typeface="Marlett" pitchFamily="2" charset="2"/>
              <a:buNone/>
              <a:defRPr/>
            </a:pPr>
            <a:r>
              <a:rPr lang="da-DK" b="1" kern="0" smtClean="0">
                <a:solidFill>
                  <a:srgbClr val="003B75"/>
                </a:solidFill>
              </a:rPr>
              <a:t>Innføringsprosjekt - tilpasning </a:t>
            </a:r>
            <a:r>
              <a:rPr lang="da-DK" b="1" kern="0">
                <a:solidFill>
                  <a:srgbClr val="003B75"/>
                </a:solidFill>
              </a:rPr>
              <a:t>– implementering</a:t>
            </a:r>
          </a:p>
          <a:p>
            <a:endParaRPr lang="nb-NO"/>
          </a:p>
        </p:txBody>
      </p:sp>
      <p:sp>
        <p:nvSpPr>
          <p:cNvPr id="24" name="TekstSylinder 23"/>
          <p:cNvSpPr txBox="1"/>
          <p:nvPr/>
        </p:nvSpPr>
        <p:spPr>
          <a:xfrm>
            <a:off x="10131142" y="3518136"/>
            <a:ext cx="19078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SzPct val="80000"/>
              <a:buFont typeface="Marlett" pitchFamily="2" charset="2"/>
              <a:buNone/>
              <a:defRPr/>
            </a:pPr>
            <a:r>
              <a:rPr lang="da-DK" b="1" kern="0" smtClean="0">
                <a:solidFill>
                  <a:srgbClr val="003B75"/>
                </a:solidFill>
              </a:rPr>
              <a:t>Gevinstrealisering</a:t>
            </a:r>
            <a:endParaRPr lang="da-DK" b="1" kern="0">
              <a:solidFill>
                <a:srgbClr val="003B75"/>
              </a:solidFill>
            </a:endParaRPr>
          </a:p>
          <a:p>
            <a:endParaRPr lang="nb-NO"/>
          </a:p>
        </p:txBody>
      </p:sp>
      <p:sp>
        <p:nvSpPr>
          <p:cNvPr id="25" name="Stjerne med 5 tagger 24"/>
          <p:cNvSpPr/>
          <p:nvPr/>
        </p:nvSpPr>
        <p:spPr>
          <a:xfrm>
            <a:off x="6691264" y="2365021"/>
            <a:ext cx="281889" cy="217437"/>
          </a:xfrm>
          <a:prstGeom prst="star5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6" name="Stjerne med 5 tagger 25"/>
          <p:cNvSpPr/>
          <p:nvPr/>
        </p:nvSpPr>
        <p:spPr>
          <a:xfrm>
            <a:off x="6695034" y="4362350"/>
            <a:ext cx="281889" cy="217437"/>
          </a:xfrm>
          <a:prstGeom prst="star5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AutoShape 26"/>
          <p:cNvSpPr>
            <a:spLocks noChangeArrowheads="1"/>
          </p:cNvSpPr>
          <p:nvPr/>
        </p:nvSpPr>
        <p:spPr bwMode="auto">
          <a:xfrm>
            <a:off x="687444" y="1934932"/>
            <a:ext cx="1736148" cy="838581"/>
          </a:xfrm>
          <a:prstGeom prst="homePlate">
            <a:avLst>
              <a:gd name="adj" fmla="val 567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" rIns="36000" anchor="ctr"/>
          <a:lstStyle/>
          <a:p>
            <a:pPr algn="ctr">
              <a:buSzPct val="80000"/>
            </a:pPr>
            <a:r>
              <a:rPr lang="da-DK" sz="2000" b="1" smtClean="0">
                <a:solidFill>
                  <a:srgbClr val="003B75"/>
                </a:solidFill>
              </a:rPr>
              <a:t>Forprosjekt</a:t>
            </a:r>
            <a:br>
              <a:rPr lang="da-DK" sz="2000" b="1" smtClean="0">
                <a:solidFill>
                  <a:srgbClr val="003B75"/>
                </a:solidFill>
              </a:rPr>
            </a:br>
            <a:r>
              <a:rPr lang="da-DK" sz="2000" b="1" smtClean="0">
                <a:solidFill>
                  <a:srgbClr val="003B75"/>
                </a:solidFill>
              </a:rPr>
              <a:t>vedtatt 2012</a:t>
            </a:r>
            <a:endParaRPr lang="da-DK" sz="2000" b="1" dirty="0">
              <a:solidFill>
                <a:srgbClr val="003B75"/>
              </a:solidFill>
            </a:endParaRP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Møte i forhandlingsutvalet til revisjon av samhandlingsavtalen 170119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6927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nb-NO" sz="4000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Før første driftsettelse etableres en løsning som skal dekke alle aktørers behov</a:t>
            </a:r>
          </a:p>
        </p:txBody>
      </p:sp>
      <p:sp>
        <p:nvSpPr>
          <p:cNvPr id="5" name="Plassholder for innhold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nb-NO" dirty="0">
                <a:solidFill>
                  <a:schemeClr val="tx2"/>
                </a:solidFill>
              </a:rPr>
              <a:t>Behov for representasjon fra alle helseforetak både i prosjektet og i beslutningsstrukturen inkludert fageksperter</a:t>
            </a:r>
          </a:p>
          <a:p>
            <a:r>
              <a:rPr lang="nb-NO" dirty="0">
                <a:solidFill>
                  <a:schemeClr val="tx2"/>
                </a:solidFill>
              </a:rPr>
              <a:t>Behov for representasjon fra Trondheim </a:t>
            </a:r>
            <a:r>
              <a:rPr lang="nb-NO" dirty="0" smtClean="0">
                <a:solidFill>
                  <a:schemeClr val="tx2"/>
                </a:solidFill>
              </a:rPr>
              <a:t>kommune og øvrige kommuner</a:t>
            </a:r>
            <a:endParaRPr lang="nb-NO" dirty="0">
              <a:solidFill>
                <a:schemeClr val="tx2"/>
              </a:solidFill>
            </a:endParaRPr>
          </a:p>
          <a:p>
            <a:r>
              <a:rPr lang="nb-NO" dirty="0">
                <a:solidFill>
                  <a:schemeClr val="tx2"/>
                </a:solidFill>
              </a:rPr>
              <a:t>Behov for representasjon fra minimum to </a:t>
            </a:r>
            <a:r>
              <a:rPr lang="nb-NO" dirty="0" smtClean="0">
                <a:solidFill>
                  <a:schemeClr val="tx2"/>
                </a:solidFill>
              </a:rPr>
              <a:t>fastlegekontorer</a:t>
            </a:r>
          </a:p>
          <a:p>
            <a:r>
              <a:rPr lang="nb-NO" dirty="0" smtClean="0">
                <a:solidFill>
                  <a:schemeClr val="tx2"/>
                </a:solidFill>
              </a:rPr>
              <a:t>Behov for representasjon fra avtalespesialister</a:t>
            </a:r>
            <a:endParaRPr lang="nb-NO" dirty="0">
              <a:solidFill>
                <a:schemeClr val="tx2"/>
              </a:solidFill>
            </a:endParaRPr>
          </a:p>
          <a:p>
            <a:r>
              <a:rPr lang="nb-NO" dirty="0">
                <a:solidFill>
                  <a:schemeClr val="tx2"/>
                </a:solidFill>
              </a:rPr>
              <a:t>Vi har kontraktsfestet at innføringsprosjektet skal være «representativt», </a:t>
            </a:r>
            <a:r>
              <a:rPr lang="nb-NO" dirty="0" err="1">
                <a:solidFill>
                  <a:schemeClr val="tx2"/>
                </a:solidFill>
              </a:rPr>
              <a:t>dvs</a:t>
            </a:r>
            <a:r>
              <a:rPr lang="nb-NO" dirty="0">
                <a:solidFill>
                  <a:schemeClr val="tx2"/>
                </a:solidFill>
              </a:rPr>
              <a:t> kunne ivareta behovene til hele helsetjenesten inklusive ulike kommunestørrelser, fastleger og avtalespesialister</a:t>
            </a:r>
          </a:p>
          <a:p>
            <a:endParaRPr lang="nb-NO" dirty="0"/>
          </a:p>
        </p:txBody>
      </p:sp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Møte i forhandlingsutvalet til revisjon av samhandlingsavtalen 170119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3302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/>
          <p:cNvSpPr>
            <a:spLocks noGrp="1"/>
          </p:cNvSpPr>
          <p:nvPr>
            <p:ph type="title"/>
          </p:nvPr>
        </p:nvSpPr>
        <p:spPr>
          <a:xfrm>
            <a:off x="783867" y="385884"/>
            <a:ext cx="10515600" cy="520700"/>
          </a:xfrm>
        </p:spPr>
        <p:txBody>
          <a:bodyPr>
            <a:normAutofit fontScale="90000"/>
          </a:bodyPr>
          <a:lstStyle/>
          <a:p>
            <a:pPr algn="ctr"/>
            <a:r>
              <a:rPr lang="nb-NO" b="1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Innholdet i løsningen fra </a:t>
            </a:r>
            <a:r>
              <a:rPr lang="nb-NO" b="1" dirty="0" err="1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Epic</a:t>
            </a:r>
            <a:endParaRPr lang="nb-NO" b="1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Plassholder for innhold 3"/>
          <p:cNvGraphicFramePr>
            <a:graphicFrameLocks noGrp="1"/>
          </p:cNvGraphicFramePr>
          <p:nvPr>
            <p:ph idx="1"/>
            <p:extLst/>
          </p:nvPr>
        </p:nvGraphicFramePr>
        <p:xfrm>
          <a:off x="190500" y="1139491"/>
          <a:ext cx="11868150" cy="5414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kstSylinder 5"/>
          <p:cNvSpPr txBox="1"/>
          <p:nvPr/>
        </p:nvSpPr>
        <p:spPr>
          <a:xfrm>
            <a:off x="10519446" y="979145"/>
            <a:ext cx="1560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Moduler i </a:t>
            </a:r>
            <a:r>
              <a:rPr kumimoji="0" lang="nb-NO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Epic</a:t>
            </a:r>
            <a:endParaRPr kumimoji="0" lang="nb-NO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Møte i forhandlingsutvalet til revisjon av samhandlingsavtalen 170119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4306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ktangel 7"/>
          <p:cNvSpPr/>
          <p:nvPr/>
        </p:nvSpPr>
        <p:spPr>
          <a:xfrm>
            <a:off x="6384032" y="4899027"/>
            <a:ext cx="2985746" cy="1869672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2359960" y="4959591"/>
            <a:ext cx="2985746" cy="1275126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30772" y="326160"/>
            <a:ext cx="10972800" cy="576064"/>
          </a:xfrm>
        </p:spPr>
        <p:txBody>
          <a:bodyPr>
            <a:noAutofit/>
          </a:bodyPr>
          <a:lstStyle/>
          <a:p>
            <a:pPr algn="ctr"/>
            <a:r>
              <a:rPr lang="nb-NO" sz="2800" b="1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Standardisering: Hva er arbeidsflyt/arbeidsprosess og hva er innhold?</a:t>
            </a:r>
            <a:endParaRPr lang="nb-NO" sz="2800" b="1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0"/>
          </p:nvPr>
        </p:nvSpPr>
        <p:spPr>
          <a:xfrm>
            <a:off x="1973997" y="1772817"/>
            <a:ext cx="3602124" cy="319244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nb-NO" b="1" dirty="0" smtClean="0"/>
              <a:t>Arbeidsflyt/Arbeidsprosess </a:t>
            </a:r>
          </a:p>
          <a:p>
            <a:pPr marL="457200" indent="-457200">
              <a:buFont typeface="+mj-lt"/>
              <a:buAutoNum type="arabicPeriod"/>
            </a:pPr>
            <a:r>
              <a:rPr lang="nb-NO" dirty="0" smtClean="0"/>
              <a:t>Skrive handleliste</a:t>
            </a:r>
          </a:p>
          <a:p>
            <a:pPr marL="457200" indent="-457200">
              <a:buFont typeface="+mj-lt"/>
              <a:buAutoNum type="arabicPeriod"/>
            </a:pPr>
            <a:r>
              <a:rPr lang="nb-NO" dirty="0" smtClean="0"/>
              <a:t>Kjøre til butikken</a:t>
            </a:r>
          </a:p>
          <a:p>
            <a:pPr marL="457200" indent="-457200">
              <a:buFont typeface="+mj-lt"/>
              <a:buAutoNum type="arabicPeriod"/>
            </a:pPr>
            <a:r>
              <a:rPr lang="nb-NO" dirty="0" smtClean="0"/>
              <a:t>Plukke varer</a:t>
            </a:r>
          </a:p>
          <a:p>
            <a:pPr marL="457200" indent="-457200">
              <a:buFont typeface="+mj-lt"/>
              <a:buAutoNum type="arabicPeriod"/>
            </a:pPr>
            <a:r>
              <a:rPr lang="nb-NO" dirty="0" smtClean="0"/>
              <a:t>Betale varene</a:t>
            </a:r>
          </a:p>
          <a:p>
            <a:pPr marL="457200" indent="-457200">
              <a:buFont typeface="+mj-lt"/>
              <a:buAutoNum type="arabicPeriod"/>
            </a:pPr>
            <a:r>
              <a:rPr lang="nb-NO" dirty="0" smtClean="0"/>
              <a:t>Pakke varene i poser</a:t>
            </a:r>
          </a:p>
          <a:p>
            <a:pPr marL="457200" indent="-457200">
              <a:buFont typeface="+mj-lt"/>
              <a:buAutoNum type="arabicPeriod"/>
            </a:pPr>
            <a:r>
              <a:rPr lang="nb-NO" dirty="0" smtClean="0"/>
              <a:t>Kjøre hjem</a:t>
            </a:r>
          </a:p>
          <a:p>
            <a:pPr marL="457200" indent="-457200">
              <a:buFont typeface="+mj-lt"/>
              <a:buAutoNum type="arabicPeriod"/>
            </a:pPr>
            <a:r>
              <a:rPr lang="nb-NO" dirty="0" smtClean="0"/>
              <a:t>Rydde på plass varer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idx="11"/>
          </p:nvPr>
        </p:nvSpPr>
        <p:spPr>
          <a:xfrm>
            <a:off x="6374205" y="1772817"/>
            <a:ext cx="3826768" cy="4133055"/>
          </a:xfrm>
        </p:spPr>
        <p:txBody>
          <a:bodyPr/>
          <a:lstStyle/>
          <a:p>
            <a:pPr marL="0" indent="0">
              <a:buNone/>
            </a:pPr>
            <a:r>
              <a:rPr lang="nb-NO" b="1" dirty="0" smtClean="0"/>
              <a:t>Innhold</a:t>
            </a:r>
          </a:p>
          <a:p>
            <a:pPr marL="0" indent="0">
              <a:buNone/>
            </a:pPr>
            <a:r>
              <a:rPr lang="nb-NO" dirty="0" smtClean="0"/>
              <a:t>Hva står på handlelista?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5" name="TekstSylinder 4"/>
          <p:cNvSpPr txBox="1"/>
          <p:nvPr/>
        </p:nvSpPr>
        <p:spPr>
          <a:xfrm>
            <a:off x="2384581" y="4959592"/>
            <a:ext cx="2880320" cy="6463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bg1"/>
                </a:solidFill>
              </a:rPr>
              <a:t>Alle stegene i prosessen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bg1"/>
                </a:solidFill>
              </a:rPr>
              <a:t>Felles for mange </a:t>
            </a:r>
          </a:p>
        </p:txBody>
      </p:sp>
      <p:sp>
        <p:nvSpPr>
          <p:cNvPr id="6" name="TekstSylinder 5"/>
          <p:cNvSpPr txBox="1"/>
          <p:nvPr/>
        </p:nvSpPr>
        <p:spPr>
          <a:xfrm>
            <a:off x="6240016" y="4899028"/>
            <a:ext cx="367240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bg1"/>
                </a:solidFill>
              </a:rPr>
              <a:t>Innhold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bg1"/>
                </a:solidFill>
              </a:rPr>
              <a:t>Kan tilpasses fag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b-NO" sz="1600" dirty="0">
                <a:solidFill>
                  <a:schemeClr val="bg1"/>
                </a:solidFill>
              </a:rPr>
              <a:t>Vitale </a:t>
            </a:r>
            <a:r>
              <a:rPr lang="nb-NO" sz="1600" dirty="0" err="1">
                <a:solidFill>
                  <a:schemeClr val="bg1"/>
                </a:solidFill>
              </a:rPr>
              <a:t>parametre</a:t>
            </a:r>
            <a:endParaRPr lang="nb-NO" sz="1600" dirty="0">
              <a:solidFill>
                <a:schemeClr val="bg1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b-NO" sz="1600" dirty="0">
                <a:solidFill>
                  <a:schemeClr val="bg1"/>
                </a:solidFill>
              </a:rPr>
              <a:t>Medikamenter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b-NO" sz="1600" dirty="0">
                <a:solidFill>
                  <a:schemeClr val="bg1"/>
                </a:solidFill>
              </a:rPr>
              <a:t>Undersøkelser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b-NO" sz="1600" dirty="0">
                <a:solidFill>
                  <a:schemeClr val="bg1"/>
                </a:solidFill>
              </a:rPr>
              <a:t>Tiltak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b-NO" sz="1600" dirty="0">
                <a:solidFill>
                  <a:schemeClr val="bg1"/>
                </a:solidFill>
              </a:rPr>
              <a:t>Oppgaver </a:t>
            </a:r>
          </a:p>
        </p:txBody>
      </p:sp>
      <p:sp>
        <p:nvSpPr>
          <p:cNvPr id="9" name="TekstSylinder 8"/>
          <p:cNvSpPr txBox="1"/>
          <p:nvPr/>
        </p:nvSpPr>
        <p:spPr>
          <a:xfrm>
            <a:off x="1919536" y="1318613"/>
            <a:ext cx="4608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/>
              <a:t>Eksempel «du skal handle dagligvarer»</a:t>
            </a:r>
          </a:p>
        </p:txBody>
      </p:sp>
      <p:pic>
        <p:nvPicPr>
          <p:cNvPr id="10" name="Bild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562" y="2924473"/>
            <a:ext cx="1965217" cy="1411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3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0" y="-90154"/>
            <a:ext cx="12192000" cy="69481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0152" y="92655"/>
            <a:ext cx="12101848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nb-NO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Standardisering av </a:t>
            </a:r>
            <a:r>
              <a:rPr lang="nb-NO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arbeidsflyt</a:t>
            </a:r>
            <a:r>
              <a:rPr lang="nb-NO" b="1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arbeidsprosess </a:t>
            </a:r>
            <a:r>
              <a:rPr lang="nb-NO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 </a:t>
            </a:r>
            <a:r>
              <a:rPr lang="nb-NO" b="1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innhold</a:t>
            </a:r>
            <a:endParaRPr lang="nb-NO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0"/>
          </p:nvPr>
        </p:nvSpPr>
        <p:spPr>
          <a:xfrm>
            <a:off x="611746" y="904743"/>
            <a:ext cx="10968507" cy="4133055"/>
          </a:xfrm>
        </p:spPr>
        <p:txBody>
          <a:bodyPr>
            <a:normAutofit fontScale="92500"/>
          </a:bodyPr>
          <a:lstStyle/>
          <a:p>
            <a:r>
              <a:rPr lang="nb-NO" dirty="0" smtClean="0">
                <a:latin typeface="Arial" panose="020B0604020202020204" pitchFamily="34" charset="0"/>
                <a:cs typeface="Arial" panose="020B0604020202020204" pitchFamily="34" charset="0"/>
              </a:rPr>
              <a:t>Trondheim kommune sammen med opsjonskommunene har kommet langt i arbeidet med å definere arbeidsprosesser og beskrive ønsket arbeidsflyt og innhold</a:t>
            </a:r>
          </a:p>
          <a:p>
            <a:r>
              <a:rPr lang="nb-NO" dirty="0" smtClean="0">
                <a:latin typeface="Arial" panose="020B0604020202020204" pitchFamily="34" charset="0"/>
                <a:cs typeface="Arial" panose="020B0604020202020204" pitchFamily="34" charset="0"/>
              </a:rPr>
              <a:t>Sykehusene må i løpet av 2019 komme i gang med tilsvarende arbeid</a:t>
            </a:r>
          </a:p>
          <a:p>
            <a:pPr lvl="1"/>
            <a:r>
              <a:rPr lang="nb-NO" dirty="0" smtClean="0">
                <a:latin typeface="Arial" panose="020B0604020202020204" pitchFamily="34" charset="0"/>
                <a:cs typeface="Arial" panose="020B0604020202020204" pitchFamily="34" charset="0"/>
              </a:rPr>
              <a:t>Regionale fagnettverk innenfor de ulike fagområdene vil bli sentrale i å definere aktuelle arbeidsprosesser og komme fram til enighet om arbeidsflyt og innhold</a:t>
            </a:r>
          </a:p>
          <a:p>
            <a:pPr lvl="1"/>
            <a:r>
              <a:rPr lang="nb-NO" dirty="0" smtClean="0">
                <a:latin typeface="Arial" panose="020B0604020202020204" pitchFamily="34" charset="0"/>
                <a:cs typeface="Arial" panose="020B0604020202020204" pitchFamily="34" charset="0"/>
              </a:rPr>
              <a:t>Det vil bli oppnevnt «fageksperter» innenfor de ulike spesialiteter/ fagområder som får myndighet til å beslutte </a:t>
            </a:r>
          </a:p>
          <a:p>
            <a:pPr lvl="1"/>
            <a:r>
              <a:rPr lang="nb-NO" dirty="0" smtClean="0">
                <a:latin typeface="Arial" panose="020B0604020202020204" pitchFamily="34" charset="0"/>
                <a:cs typeface="Arial" panose="020B0604020202020204" pitchFamily="34" charset="0"/>
              </a:rPr>
              <a:t>Linjeledelsen må </a:t>
            </a:r>
            <a:r>
              <a:rPr lang="nb-NO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evt</a:t>
            </a:r>
            <a:r>
              <a:rPr lang="nb-NO" dirty="0" smtClean="0">
                <a:latin typeface="Arial" panose="020B0604020202020204" pitchFamily="34" charset="0"/>
                <a:cs typeface="Arial" panose="020B0604020202020204" pitchFamily="34" charset="0"/>
              </a:rPr>
              <a:t> beslutte ved uenighet innen fagområdene</a:t>
            </a:r>
          </a:p>
          <a:p>
            <a:r>
              <a:rPr lang="nb-NO" dirty="0" smtClean="0">
                <a:latin typeface="Arial" panose="020B0604020202020204" pitchFamily="34" charset="0"/>
                <a:cs typeface="Arial" panose="020B0604020202020204" pitchFamily="34" charset="0"/>
              </a:rPr>
              <a:t>Hvor skal vi diskutere standardisering i fellesrommet mellom 1. og 2. linjetjenesten?</a:t>
            </a:r>
          </a:p>
          <a:p>
            <a:pPr lvl="1"/>
            <a:r>
              <a:rPr lang="nb-NO" dirty="0" smtClean="0">
                <a:latin typeface="Arial" panose="020B0604020202020204" pitchFamily="34" charset="0"/>
                <a:cs typeface="Arial" panose="020B0604020202020204" pitchFamily="34" charset="0"/>
              </a:rPr>
              <a:t>Kan vi bruke fagrådene? Hva må </a:t>
            </a:r>
            <a:r>
              <a:rPr lang="nb-NO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evt</a:t>
            </a:r>
            <a:r>
              <a:rPr lang="nb-NO" dirty="0" smtClean="0">
                <a:latin typeface="Arial" panose="020B0604020202020204" pitchFamily="34" charset="0"/>
                <a:cs typeface="Arial" panose="020B0604020202020204" pitchFamily="34" charset="0"/>
              </a:rPr>
              <a:t> endres av struktur? Skal vi opprette regionale fagråd med fagfolk både fra 1. og 2. linje?</a:t>
            </a:r>
          </a:p>
          <a:p>
            <a:r>
              <a:rPr lang="nb-NO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 videre arbeidet med revisjon av avtaler bør legge til rette for innføring av Helseplattformen!</a:t>
            </a:r>
          </a:p>
        </p:txBody>
      </p:sp>
      <p:sp>
        <p:nvSpPr>
          <p:cNvPr id="7" name="Ellipse 6"/>
          <p:cNvSpPr/>
          <p:nvPr/>
        </p:nvSpPr>
        <p:spPr>
          <a:xfrm>
            <a:off x="5535770" y="4958364"/>
            <a:ext cx="2382592" cy="1899633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600" b="1" dirty="0" smtClean="0">
                <a:solidFill>
                  <a:schemeClr val="tx1"/>
                </a:solidFill>
              </a:rPr>
              <a:t>Samarbeids-avtalene</a:t>
            </a:r>
            <a:endParaRPr lang="nb-NO" sz="1600" b="1" dirty="0">
              <a:solidFill>
                <a:schemeClr val="tx1"/>
              </a:solidFill>
            </a:endParaRPr>
          </a:p>
        </p:txBody>
      </p:sp>
      <p:sp>
        <p:nvSpPr>
          <p:cNvPr id="6" name="Ellipse 5"/>
          <p:cNvSpPr/>
          <p:nvPr/>
        </p:nvSpPr>
        <p:spPr>
          <a:xfrm>
            <a:off x="3515933" y="4958362"/>
            <a:ext cx="2382592" cy="1899633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600" b="1" dirty="0" smtClean="0"/>
              <a:t>Helseplattformen</a:t>
            </a:r>
            <a:endParaRPr lang="nb-NO" sz="1600" b="1" dirty="0"/>
          </a:p>
        </p:txBody>
      </p:sp>
    </p:spTree>
    <p:extLst>
      <p:ext uri="{BB962C8B-B14F-4D97-AF65-F5344CB8AC3E}">
        <p14:creationId xmlns:p14="http://schemas.microsoft.com/office/powerpoint/2010/main" val="4236125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tel 1"/>
          <p:cNvSpPr>
            <a:spLocks noGrp="1"/>
          </p:cNvSpPr>
          <p:nvPr>
            <p:ph type="title"/>
          </p:nvPr>
        </p:nvSpPr>
        <p:spPr>
          <a:xfrm>
            <a:off x="1488017" y="1989138"/>
            <a:ext cx="96520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nb-NO" altLang="nb-NO" b="1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Takk for oppmerksomheten – og lykke til med utarbeidelse av nye avtaler!</a:t>
            </a:r>
          </a:p>
        </p:txBody>
      </p:sp>
      <p:pic>
        <p:nvPicPr>
          <p:cNvPr id="63492" name="Picture 4" descr="https://encrypted-tbn2.gstatic.com/images?q=tbn:ANd9GcQUSFZu4mUyFkliBDDZi3eQdtYR3NJBRAsQxkO_E24ZtC3JpXyxi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267" y="4292600"/>
            <a:ext cx="499110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Sylinder 1"/>
          <p:cNvSpPr txBox="1"/>
          <p:nvPr/>
        </p:nvSpPr>
        <p:spPr>
          <a:xfrm>
            <a:off x="1793036" y="6149976"/>
            <a:ext cx="2283446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nb-NO" sz="1800" b="1" dirty="0">
                <a:solidFill>
                  <a:srgbClr val="003366"/>
                </a:solidFill>
                <a:latin typeface="+mn-lt"/>
              </a:rPr>
              <a:t>Tor </a:t>
            </a:r>
            <a:r>
              <a:rPr lang="nb-NO" sz="1800" b="1" dirty="0" err="1">
                <a:solidFill>
                  <a:srgbClr val="003366"/>
                </a:solidFill>
                <a:latin typeface="+mn-lt"/>
              </a:rPr>
              <a:t>Åm</a:t>
            </a:r>
            <a:endParaRPr lang="nb-NO" sz="1800" b="1" dirty="0">
              <a:solidFill>
                <a:srgbClr val="003366"/>
              </a:solidFill>
              <a:latin typeface="+mn-lt"/>
            </a:endParaRPr>
          </a:p>
          <a:p>
            <a:pPr algn="ctr">
              <a:defRPr/>
            </a:pPr>
            <a:r>
              <a:rPr lang="nb-NO" sz="1800" b="1" dirty="0">
                <a:solidFill>
                  <a:srgbClr val="003366"/>
                </a:solidFill>
                <a:latin typeface="+mn-lt"/>
              </a:rPr>
              <a:t>Samhandlingsdirektør</a:t>
            </a: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Møte i forhandlingsutvalet til revisjon av samhandlingsavtalen 170119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08260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Regionalt samarbeidsmøte 9.januar</a:t>
            </a:r>
            <a:endParaRPr lang="nn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/>
              <a:t>v/ Runar Asp samhandlingskoordinator </a:t>
            </a:r>
            <a:endParaRPr lang="nn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Møte i forhandlingsutvalet til revisjon av samhandlingsavtalen 170119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7824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auto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8917" y="1466849"/>
            <a:ext cx="7848600" cy="4924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ktangel 2"/>
          <p:cNvSpPr/>
          <p:nvPr/>
        </p:nvSpPr>
        <p:spPr>
          <a:xfrm>
            <a:off x="800101" y="356711"/>
            <a:ext cx="979169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000" dirty="0" smtClean="0">
                <a:solidFill>
                  <a:schemeClr val="tx2"/>
                </a:solidFill>
              </a:rPr>
              <a:t>Forhandlingsutvalg Møre og Romsdal 17.01.2019</a:t>
            </a:r>
            <a:r>
              <a:rPr lang="nb-NO" sz="2400" dirty="0" smtClean="0">
                <a:solidFill>
                  <a:schemeClr val="tx2"/>
                </a:solidFill>
              </a:rPr>
              <a:t/>
            </a:r>
            <a:br>
              <a:rPr lang="nb-NO" sz="2400" dirty="0" smtClean="0">
                <a:solidFill>
                  <a:schemeClr val="tx2"/>
                </a:solidFill>
              </a:rPr>
            </a:br>
            <a:r>
              <a:rPr lang="nb-NO" sz="1400" dirty="0" smtClean="0">
                <a:solidFill>
                  <a:schemeClr val="tx2"/>
                </a:solidFill>
              </a:rPr>
              <a:t>- Runar Asp – samhandlingskoordinator KS/kommunene i </a:t>
            </a:r>
            <a:r>
              <a:rPr lang="nb-NO" sz="1400" dirty="0" err="1" smtClean="0">
                <a:solidFill>
                  <a:schemeClr val="tx2"/>
                </a:solidFill>
              </a:rPr>
              <a:t>sør-delen</a:t>
            </a:r>
            <a:r>
              <a:rPr lang="nb-NO" sz="1400" dirty="0" smtClean="0">
                <a:solidFill>
                  <a:schemeClr val="tx2"/>
                </a:solidFill>
              </a:rPr>
              <a:t> av Trøndelag</a:t>
            </a:r>
            <a:r>
              <a:rPr lang="nb-NO" dirty="0" smtClean="0">
                <a:solidFill>
                  <a:schemeClr val="tx2"/>
                </a:solidFill>
              </a:rPr>
              <a:t> </a:t>
            </a:r>
            <a:endParaRPr lang="nb-NO" dirty="0"/>
          </a:p>
        </p:txBody>
      </p:sp>
      <p:sp>
        <p:nvSpPr>
          <p:cNvPr id="4" name="TekstSylinder 3"/>
          <p:cNvSpPr txBox="1"/>
          <p:nvPr/>
        </p:nvSpPr>
        <p:spPr>
          <a:xfrm rot="19929950">
            <a:off x="22311" y="3585375"/>
            <a:ext cx="4317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>
                <a:solidFill>
                  <a:srgbClr val="FF0000"/>
                </a:solidFill>
              </a:rPr>
              <a:t>”Trøndelagsmodellen”</a:t>
            </a:r>
            <a:endParaRPr lang="nb-NO" sz="2400" dirty="0">
              <a:solidFill>
                <a:srgbClr val="FF0000"/>
              </a:solidFill>
            </a:endParaRPr>
          </a:p>
        </p:txBody>
      </p:sp>
      <p:sp>
        <p:nvSpPr>
          <p:cNvPr id="5" name="TekstSylinder 4"/>
          <p:cNvSpPr txBox="1"/>
          <p:nvPr/>
        </p:nvSpPr>
        <p:spPr>
          <a:xfrm rot="2534869">
            <a:off x="8228692" y="3884684"/>
            <a:ext cx="4317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>
                <a:solidFill>
                  <a:srgbClr val="00B050"/>
                </a:solidFill>
              </a:rPr>
              <a:t>”Midt-Norge modellen”</a:t>
            </a:r>
            <a:endParaRPr lang="nb-NO" sz="2400" dirty="0">
              <a:solidFill>
                <a:srgbClr val="00B050"/>
              </a:solidFill>
            </a:endParaRPr>
          </a:p>
        </p:txBody>
      </p:sp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Møte i forhandlingsutvalet til revisjon av samhandlingsavtalen 170119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2892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nb-NO" dirty="0"/>
              <a:t>Formål  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i="1" dirty="0">
                <a:solidFill>
                  <a:schemeClr val="tx2"/>
                </a:solidFill>
              </a:rPr>
              <a:t>Samhandlingsavtalen har til formål å konkretisere oppgave- og ansvarsfordelingen mellom kommunen og helseforetaket, og skal bidra til at pasienter og brukere mottar et helhetlig tilbud om helse- og </a:t>
            </a:r>
            <a:r>
              <a:rPr lang="nb-NO" i="1" dirty="0" smtClean="0">
                <a:solidFill>
                  <a:schemeClr val="tx2"/>
                </a:solidFill>
              </a:rPr>
              <a:t>omsorgstjenester</a:t>
            </a:r>
            <a:endParaRPr lang="nn-NO" i="1" dirty="0">
              <a:solidFill>
                <a:schemeClr val="tx2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Møte i forhandlingsutvalet til revisjon av samhandlingsavtalen 170119</a:t>
            </a:r>
            <a:endParaRPr lang="nb-NO"/>
          </a:p>
        </p:txBody>
      </p:sp>
      <p:pic>
        <p:nvPicPr>
          <p:cNvPr id="4" name="Bild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288" y="6021288"/>
            <a:ext cx="5791200" cy="62865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tel 1"/>
          <p:cNvSpPr txBox="1">
            <a:spLocks/>
          </p:cNvSpPr>
          <p:nvPr/>
        </p:nvSpPr>
        <p:spPr>
          <a:xfrm flipV="1">
            <a:off x="8814859" y="404664"/>
            <a:ext cx="2720213" cy="504056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b-N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67" y="6183213"/>
            <a:ext cx="3937000" cy="323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054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 smtClean="0"/>
              <a:t>Felles utfordringer – felles ansvar – felles løsninger</a:t>
            </a:r>
          </a:p>
        </p:txBody>
      </p:sp>
      <p:pic>
        <p:nvPicPr>
          <p:cNvPr id="471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74800" y="1600201"/>
            <a:ext cx="9042400" cy="4525963"/>
          </a:xfrm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Møte i forhandlingsutvalet til revisjon av samhandlingsavtalen 170119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6235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tel 1"/>
          <p:cNvSpPr>
            <a:spLocks noGrp="1"/>
          </p:cNvSpPr>
          <p:nvPr>
            <p:ph type="title"/>
          </p:nvPr>
        </p:nvSpPr>
        <p:spPr>
          <a:xfrm>
            <a:off x="609600" y="150813"/>
            <a:ext cx="10972800" cy="512762"/>
          </a:xfrm>
        </p:spPr>
        <p:txBody>
          <a:bodyPr/>
          <a:lstStyle/>
          <a:p>
            <a:r>
              <a:rPr lang="nb-NO" altLang="nb-NO" sz="2400" dirty="0" smtClean="0">
                <a:solidFill>
                  <a:srgbClr val="0070C0"/>
                </a:solidFill>
              </a:rPr>
              <a:t>Bakteppe</a:t>
            </a:r>
          </a:p>
        </p:txBody>
      </p:sp>
      <p:sp>
        <p:nvSpPr>
          <p:cNvPr id="19459" name="Plassholder for innhold 2"/>
          <p:cNvSpPr>
            <a:spLocks noGrp="1"/>
          </p:cNvSpPr>
          <p:nvPr>
            <p:ph idx="1"/>
          </p:nvPr>
        </p:nvSpPr>
        <p:spPr>
          <a:xfrm>
            <a:off x="609600" y="663576"/>
            <a:ext cx="10972800" cy="5908675"/>
          </a:xfrm>
        </p:spPr>
        <p:txBody>
          <a:bodyPr/>
          <a:lstStyle/>
          <a:p>
            <a:pPr>
              <a:buNone/>
            </a:pPr>
            <a:r>
              <a:rPr lang="nb-NO" altLang="nb-NO" sz="1400" dirty="0" smtClean="0">
                <a:solidFill>
                  <a:srgbClr val="0070C0"/>
                </a:solidFill>
              </a:rPr>
              <a:t> </a:t>
            </a:r>
            <a:endParaRPr lang="nb-NO" altLang="nb-NO" sz="1400" i="1" dirty="0" smtClean="0">
              <a:solidFill>
                <a:srgbClr val="0070C0"/>
              </a:solidFill>
            </a:endParaRPr>
          </a:p>
          <a:p>
            <a:r>
              <a:rPr lang="nb-NO" altLang="nb-NO" sz="1600" dirty="0" smtClean="0">
                <a:solidFill>
                  <a:srgbClr val="0070C0"/>
                </a:solidFill>
              </a:rPr>
              <a:t>Nasjonal helse – og sykehusplan (2019 – Stortingsvedtak)</a:t>
            </a:r>
            <a:br>
              <a:rPr lang="nb-NO" altLang="nb-NO" sz="1600" dirty="0" smtClean="0">
                <a:solidFill>
                  <a:srgbClr val="0070C0"/>
                </a:solidFill>
              </a:rPr>
            </a:br>
            <a:endParaRPr lang="nb-NO" altLang="nb-NO" sz="1600" dirty="0" smtClean="0">
              <a:solidFill>
                <a:srgbClr val="0070C0"/>
              </a:solidFill>
            </a:endParaRPr>
          </a:p>
          <a:p>
            <a:r>
              <a:rPr lang="nb-NO" altLang="nb-NO" sz="1600" dirty="0" smtClean="0">
                <a:solidFill>
                  <a:srgbClr val="0070C0"/>
                </a:solidFill>
              </a:rPr>
              <a:t>Utviklingsplan Helse Midt-Norge RHF (nasjonal helse og sykehusplan) – vedtatt 13.12.2018</a:t>
            </a:r>
            <a:br>
              <a:rPr lang="nb-NO" altLang="nb-NO" sz="1600" dirty="0" smtClean="0">
                <a:solidFill>
                  <a:srgbClr val="0070C0"/>
                </a:solidFill>
              </a:rPr>
            </a:br>
            <a:endParaRPr lang="nb-NO" altLang="nb-NO" sz="1600" dirty="0" smtClean="0">
              <a:solidFill>
                <a:srgbClr val="0070C0"/>
              </a:solidFill>
            </a:endParaRPr>
          </a:p>
          <a:p>
            <a:r>
              <a:rPr lang="nb-NO" altLang="nb-NO" sz="1600" dirty="0" smtClean="0">
                <a:solidFill>
                  <a:srgbClr val="0070C0"/>
                </a:solidFill>
              </a:rPr>
              <a:t>Utviklingsplan </a:t>
            </a:r>
            <a:r>
              <a:rPr lang="nb-NO" altLang="nb-NO" sz="1600" dirty="0" err="1" smtClean="0">
                <a:solidFill>
                  <a:srgbClr val="0070C0"/>
                </a:solidFill>
              </a:rPr>
              <a:t>St.Olavs</a:t>
            </a:r>
            <a:r>
              <a:rPr lang="nb-NO" altLang="nb-NO" sz="1600" dirty="0" smtClean="0">
                <a:solidFill>
                  <a:srgbClr val="0070C0"/>
                </a:solidFill>
              </a:rPr>
              <a:t> Hospital  </a:t>
            </a:r>
            <a:r>
              <a:rPr lang="nb-NO" altLang="nb-NO" sz="1600" dirty="0" smtClean="0">
                <a:solidFill>
                  <a:srgbClr val="0070C0"/>
                </a:solidFill>
                <a:sym typeface="Wingdings" pitchFamily="2" charset="2"/>
              </a:rPr>
              <a:t></a:t>
            </a:r>
            <a:r>
              <a:rPr lang="nb-NO" altLang="nb-NO" sz="1600" dirty="0" smtClean="0">
                <a:solidFill>
                  <a:srgbClr val="0070C0"/>
                </a:solidFill>
              </a:rPr>
              <a:t>  Helhetlig Plan 2019 (handlingsplan) </a:t>
            </a:r>
          </a:p>
          <a:p>
            <a:r>
              <a:rPr lang="nb-NO" altLang="nb-NO" sz="1600" dirty="0" smtClean="0">
                <a:solidFill>
                  <a:srgbClr val="0070C0"/>
                </a:solidFill>
              </a:rPr>
              <a:t>Utviklingsplan HMR</a:t>
            </a:r>
          </a:p>
          <a:p>
            <a:r>
              <a:rPr lang="nb-NO" altLang="nb-NO" sz="1600" dirty="0" smtClean="0">
                <a:solidFill>
                  <a:srgbClr val="0070C0"/>
                </a:solidFill>
              </a:rPr>
              <a:t>Utviklingsplan HNT</a:t>
            </a:r>
            <a:br>
              <a:rPr lang="nb-NO" altLang="nb-NO" sz="1600" dirty="0" smtClean="0">
                <a:solidFill>
                  <a:srgbClr val="0070C0"/>
                </a:solidFill>
              </a:rPr>
            </a:br>
            <a:endParaRPr lang="nb-NO" altLang="nb-NO" sz="1600" dirty="0" smtClean="0">
              <a:solidFill>
                <a:srgbClr val="0070C0"/>
              </a:solidFill>
            </a:endParaRPr>
          </a:p>
          <a:p>
            <a:r>
              <a:rPr lang="nb-NO" altLang="nb-NO" sz="1600" dirty="0" smtClean="0">
                <a:solidFill>
                  <a:srgbClr val="0070C0"/>
                </a:solidFill>
              </a:rPr>
              <a:t>Primærhelsemeldinga</a:t>
            </a:r>
          </a:p>
          <a:p>
            <a:r>
              <a:rPr lang="nb-NO" altLang="nb-NO" sz="1600" dirty="0" smtClean="0">
                <a:solidFill>
                  <a:srgbClr val="0070C0"/>
                </a:solidFill>
              </a:rPr>
              <a:t>KS mål og strategier</a:t>
            </a:r>
          </a:p>
          <a:p>
            <a:r>
              <a:rPr lang="nb-NO" altLang="nb-NO" sz="1600" dirty="0" smtClean="0">
                <a:solidFill>
                  <a:srgbClr val="0070C0"/>
                </a:solidFill>
              </a:rPr>
              <a:t>Strukturreformen</a:t>
            </a:r>
            <a:br>
              <a:rPr lang="nb-NO" altLang="nb-NO" sz="1600" dirty="0" smtClean="0">
                <a:solidFill>
                  <a:srgbClr val="0070C0"/>
                </a:solidFill>
              </a:rPr>
            </a:br>
            <a:endParaRPr lang="nb-NO" altLang="nb-NO" sz="1600" dirty="0" smtClean="0">
              <a:solidFill>
                <a:srgbClr val="0070C0"/>
              </a:solidFill>
            </a:endParaRPr>
          </a:p>
          <a:p>
            <a:r>
              <a:rPr lang="nb-NO" altLang="nb-NO" sz="1600" dirty="0" smtClean="0">
                <a:solidFill>
                  <a:srgbClr val="0070C0"/>
                </a:solidFill>
              </a:rPr>
              <a:t>Helseplattformen</a:t>
            </a:r>
          </a:p>
          <a:p>
            <a:pPr>
              <a:buNone/>
            </a:pPr>
            <a:endParaRPr lang="nb-NO" altLang="nb-NO" sz="1600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nb-NO" altLang="nb-NO" sz="1600" dirty="0" smtClean="0">
              <a:solidFill>
                <a:srgbClr val="FF0000"/>
              </a:solidFill>
            </a:endParaRPr>
          </a:p>
          <a:p>
            <a:r>
              <a:rPr lang="nb-NO" altLang="nb-NO" sz="1600" dirty="0" smtClean="0">
                <a:solidFill>
                  <a:srgbClr val="0070C0"/>
                </a:solidFill>
              </a:rPr>
              <a:t>Nasjonale føringer og regionale strategier</a:t>
            </a:r>
            <a:r>
              <a:rPr lang="nb-NO" altLang="nb-NO" sz="1200" dirty="0" smtClean="0">
                <a:solidFill>
                  <a:srgbClr val="0070C0"/>
                </a:solidFill>
              </a:rPr>
              <a:t/>
            </a:r>
            <a:br>
              <a:rPr lang="nb-NO" altLang="nb-NO" sz="1200" dirty="0" smtClean="0">
                <a:solidFill>
                  <a:srgbClr val="0070C0"/>
                </a:solidFill>
              </a:rPr>
            </a:br>
            <a:endParaRPr lang="nb-NO" altLang="nb-NO" sz="1200" dirty="0" smtClean="0">
              <a:solidFill>
                <a:srgbClr val="0070C0"/>
              </a:solidFill>
            </a:endParaRPr>
          </a:p>
          <a:p>
            <a:endParaRPr lang="nb-NO" altLang="nb-NO" sz="1200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nb-NO" altLang="nb-NO" sz="1800" b="1" dirty="0" smtClean="0">
              <a:solidFill>
                <a:srgbClr val="0070C0"/>
              </a:solidFill>
            </a:endParaRPr>
          </a:p>
        </p:txBody>
      </p:sp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Møte i forhandlingsutvalet til revisjon av samhandlingsavtalen 170119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5418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5500" y="1495426"/>
            <a:ext cx="10972800" cy="4093671"/>
          </a:xfrm>
          <a:prstGeom prst="rect">
            <a:avLst/>
          </a:prstGeom>
        </p:spPr>
      </p:pic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Møte i forhandlingsutvalet til revisjon av samhandlingsavtalen 170119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0185336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tel 1"/>
          <p:cNvSpPr>
            <a:spLocks noGrp="1"/>
          </p:cNvSpPr>
          <p:nvPr>
            <p:ph type="title"/>
          </p:nvPr>
        </p:nvSpPr>
        <p:spPr>
          <a:xfrm>
            <a:off x="609600" y="150813"/>
            <a:ext cx="10972800" cy="512762"/>
          </a:xfrm>
        </p:spPr>
        <p:txBody>
          <a:bodyPr/>
          <a:lstStyle/>
          <a:p>
            <a:r>
              <a:rPr lang="nb-NO" altLang="nb-NO" sz="2400" dirty="0" smtClean="0">
                <a:solidFill>
                  <a:srgbClr val="0070C0"/>
                </a:solidFill>
              </a:rPr>
              <a:t>Viktige Strategier</a:t>
            </a:r>
          </a:p>
        </p:txBody>
      </p:sp>
      <p:sp>
        <p:nvSpPr>
          <p:cNvPr id="19459" name="Plassholder for innhold 2"/>
          <p:cNvSpPr>
            <a:spLocks noGrp="1"/>
          </p:cNvSpPr>
          <p:nvPr>
            <p:ph idx="1"/>
          </p:nvPr>
        </p:nvSpPr>
        <p:spPr>
          <a:xfrm>
            <a:off x="609600" y="663575"/>
            <a:ext cx="11176000" cy="5784850"/>
          </a:xfrm>
        </p:spPr>
        <p:txBody>
          <a:bodyPr>
            <a:normAutofit lnSpcReduction="10000"/>
          </a:bodyPr>
          <a:lstStyle/>
          <a:p>
            <a:r>
              <a:rPr lang="nb-NO" altLang="nb-NO" sz="1800" dirty="0" smtClean="0">
                <a:solidFill>
                  <a:srgbClr val="0070C0"/>
                </a:solidFill>
              </a:rPr>
              <a:t>Viktige samarbeidsområder: forebygging, folkehelse, rehabilitering</a:t>
            </a:r>
            <a:br>
              <a:rPr lang="nb-NO" altLang="nb-NO" sz="1800" dirty="0" smtClean="0">
                <a:solidFill>
                  <a:srgbClr val="0070C0"/>
                </a:solidFill>
              </a:rPr>
            </a:br>
            <a:endParaRPr lang="nb-NO" altLang="nb-NO" sz="1800" dirty="0" smtClean="0">
              <a:solidFill>
                <a:srgbClr val="0070C0"/>
              </a:solidFill>
            </a:endParaRPr>
          </a:p>
          <a:p>
            <a:r>
              <a:rPr lang="nb-NO" altLang="nb-NO" sz="1800" dirty="0" smtClean="0">
                <a:solidFill>
                  <a:srgbClr val="0070C0"/>
                </a:solidFill>
              </a:rPr>
              <a:t>Prioriterte fagområder: psykisk helse og rus </a:t>
            </a:r>
            <a:r>
              <a:rPr lang="nb-NO" altLang="nb-NO" sz="1200" dirty="0" smtClean="0">
                <a:solidFill>
                  <a:srgbClr val="0070C0"/>
                </a:solidFill>
              </a:rPr>
              <a:t>(helseberedskap og </a:t>
            </a:r>
            <a:r>
              <a:rPr lang="nb-NO" altLang="nb-NO" sz="1200" dirty="0" err="1" smtClean="0">
                <a:solidFill>
                  <a:srgbClr val="0070C0"/>
                </a:solidFill>
              </a:rPr>
              <a:t>akuttmed</a:t>
            </a:r>
            <a:r>
              <a:rPr lang="nb-NO" altLang="nb-NO" sz="1200" dirty="0" smtClean="0">
                <a:solidFill>
                  <a:srgbClr val="0070C0"/>
                </a:solidFill>
              </a:rPr>
              <a:t>.)</a:t>
            </a:r>
            <a:r>
              <a:rPr lang="nb-NO" altLang="nb-NO" sz="1800" i="1" dirty="0" smtClean="0">
                <a:solidFill>
                  <a:srgbClr val="0070C0"/>
                </a:solidFill>
              </a:rPr>
              <a:t/>
            </a:r>
            <a:br>
              <a:rPr lang="nb-NO" altLang="nb-NO" sz="1800" i="1" dirty="0" smtClean="0">
                <a:solidFill>
                  <a:srgbClr val="0070C0"/>
                </a:solidFill>
              </a:rPr>
            </a:br>
            <a:endParaRPr lang="nb-NO" altLang="nb-NO" sz="1800" i="1" dirty="0" smtClean="0">
              <a:solidFill>
                <a:srgbClr val="0070C0"/>
              </a:solidFill>
            </a:endParaRPr>
          </a:p>
          <a:p>
            <a:r>
              <a:rPr lang="nb-NO" altLang="nb-NO" sz="1800" dirty="0" smtClean="0">
                <a:solidFill>
                  <a:srgbClr val="0070C0"/>
                </a:solidFill>
              </a:rPr>
              <a:t>Funksjonsdeling og oppgaveoverføring (i/mellom nivå og i/mellom K)</a:t>
            </a:r>
            <a:br>
              <a:rPr lang="nb-NO" altLang="nb-NO" sz="1800" dirty="0" smtClean="0">
                <a:solidFill>
                  <a:srgbClr val="0070C0"/>
                </a:solidFill>
              </a:rPr>
            </a:br>
            <a:endParaRPr lang="nb-NO" altLang="nb-NO" sz="1800" dirty="0" smtClean="0">
              <a:solidFill>
                <a:srgbClr val="0070C0"/>
              </a:solidFill>
            </a:endParaRPr>
          </a:p>
          <a:p>
            <a:r>
              <a:rPr lang="nb-NO" altLang="nb-NO" sz="1800" dirty="0" smtClean="0">
                <a:solidFill>
                  <a:srgbClr val="0070C0"/>
                </a:solidFill>
              </a:rPr>
              <a:t>Kompetanse + Rekruttering </a:t>
            </a:r>
            <a:r>
              <a:rPr lang="nb-NO" altLang="nb-NO" sz="1400" dirty="0" smtClean="0">
                <a:solidFill>
                  <a:srgbClr val="0070C0"/>
                </a:solidFill>
              </a:rPr>
              <a:t>(”3-partssamarbeid”)</a:t>
            </a:r>
          </a:p>
          <a:p>
            <a:pPr>
              <a:buNone/>
            </a:pPr>
            <a:r>
              <a:rPr lang="nb-NO" altLang="nb-NO" sz="1400" dirty="0" smtClean="0">
                <a:solidFill>
                  <a:srgbClr val="0070C0"/>
                </a:solidFill>
              </a:rPr>
              <a:t>	</a:t>
            </a:r>
            <a:r>
              <a:rPr lang="nb-NO" altLang="nb-NO" sz="1200" dirty="0" smtClean="0">
                <a:solidFill>
                  <a:srgbClr val="0070C0"/>
                </a:solidFill>
              </a:rPr>
              <a:t>- rekrutterings- og bemanningsutfordring </a:t>
            </a:r>
            <a:br>
              <a:rPr lang="nb-NO" altLang="nb-NO" sz="1200" dirty="0" smtClean="0">
                <a:solidFill>
                  <a:srgbClr val="0070C0"/>
                </a:solidFill>
              </a:rPr>
            </a:br>
            <a:r>
              <a:rPr lang="nb-NO" altLang="nb-NO" sz="1200" dirty="0" smtClean="0">
                <a:solidFill>
                  <a:srgbClr val="0070C0"/>
                </a:solidFill>
              </a:rPr>
              <a:t>- felles kompetansebygging</a:t>
            </a:r>
          </a:p>
          <a:p>
            <a:pPr>
              <a:buNone/>
            </a:pPr>
            <a:endParaRPr lang="nb-NO" altLang="nb-NO" sz="1800" dirty="0" smtClean="0">
              <a:solidFill>
                <a:srgbClr val="0070C0"/>
              </a:solidFill>
            </a:endParaRPr>
          </a:p>
          <a:p>
            <a:r>
              <a:rPr lang="nb-NO" altLang="nb-NO" sz="1800" dirty="0" smtClean="0">
                <a:solidFill>
                  <a:srgbClr val="0070C0"/>
                </a:solidFill>
              </a:rPr>
              <a:t>Innovasjon, digitalisering, teknologi (erfaringsdeling og </a:t>
            </a:r>
            <a:r>
              <a:rPr lang="nb-NO" altLang="nb-NO" sz="1800" dirty="0" err="1" smtClean="0">
                <a:solidFill>
                  <a:srgbClr val="0070C0"/>
                </a:solidFill>
              </a:rPr>
              <a:t>samskaping</a:t>
            </a:r>
            <a:r>
              <a:rPr lang="nb-NO" altLang="nb-NO" sz="1800" dirty="0" smtClean="0">
                <a:solidFill>
                  <a:srgbClr val="0070C0"/>
                </a:solidFill>
              </a:rPr>
              <a:t>) - </a:t>
            </a:r>
            <a:r>
              <a:rPr lang="nb-NO" altLang="nb-NO" sz="1800" dirty="0" smtClean="0">
                <a:solidFill>
                  <a:srgbClr val="FF0000"/>
                </a:solidFill>
              </a:rPr>
              <a:t>(HP)</a:t>
            </a:r>
            <a:br>
              <a:rPr lang="nb-NO" altLang="nb-NO" sz="1800" dirty="0" smtClean="0">
                <a:solidFill>
                  <a:srgbClr val="FF0000"/>
                </a:solidFill>
              </a:rPr>
            </a:br>
            <a:r>
              <a:rPr lang="nb-NO" altLang="nb-NO" sz="1200" dirty="0" smtClean="0">
                <a:solidFill>
                  <a:schemeClr val="accent1"/>
                </a:solidFill>
              </a:rPr>
              <a:t>- organisasjonsutvikling, fagutvikling, samhandling</a:t>
            </a:r>
            <a:r>
              <a:rPr lang="nb-NO" altLang="nb-NO" sz="1400" dirty="0" smtClean="0">
                <a:solidFill>
                  <a:srgbClr val="0070C0"/>
                </a:solidFill>
              </a:rPr>
              <a:t/>
            </a:r>
            <a:br>
              <a:rPr lang="nb-NO" altLang="nb-NO" sz="1400" dirty="0" smtClean="0">
                <a:solidFill>
                  <a:srgbClr val="0070C0"/>
                </a:solidFill>
              </a:rPr>
            </a:br>
            <a:endParaRPr lang="nb-NO" altLang="nb-NO" sz="1800" dirty="0" smtClean="0">
              <a:solidFill>
                <a:srgbClr val="0070C0"/>
              </a:solidFill>
            </a:endParaRPr>
          </a:p>
          <a:p>
            <a:r>
              <a:rPr lang="nb-NO" altLang="nb-NO" sz="1800" dirty="0" err="1" smtClean="0">
                <a:solidFill>
                  <a:srgbClr val="0070C0"/>
                </a:solidFill>
              </a:rPr>
              <a:t>Fastlege</a:t>
            </a:r>
            <a:r>
              <a:rPr lang="nb-NO" altLang="nb-NO" sz="1800" dirty="0" smtClean="0">
                <a:solidFill>
                  <a:srgbClr val="0070C0"/>
                </a:solidFill>
              </a:rPr>
              <a:t> - </a:t>
            </a:r>
            <a:r>
              <a:rPr lang="nb-NO" altLang="nb-NO" sz="1800" dirty="0" err="1" smtClean="0">
                <a:solidFill>
                  <a:srgbClr val="0070C0"/>
                </a:solidFill>
              </a:rPr>
              <a:t>fastlegeordningen</a:t>
            </a:r>
            <a:r>
              <a:rPr lang="nb-NO" altLang="nb-NO" sz="1800" dirty="0" smtClean="0">
                <a:solidFill>
                  <a:srgbClr val="0070C0"/>
                </a:solidFill>
              </a:rPr>
              <a:t> </a:t>
            </a:r>
            <a:r>
              <a:rPr lang="nb-NO" altLang="nb-NO" sz="1200" dirty="0" smtClean="0">
                <a:solidFill>
                  <a:srgbClr val="0070C0"/>
                </a:solidFill>
              </a:rPr>
              <a:t>(samarbeid K/S + oppgjørsordning – finansieringsløsning?) </a:t>
            </a:r>
            <a:br>
              <a:rPr lang="nb-NO" altLang="nb-NO" sz="1200" dirty="0" smtClean="0">
                <a:solidFill>
                  <a:srgbClr val="0070C0"/>
                </a:solidFill>
              </a:rPr>
            </a:br>
            <a:endParaRPr lang="nb-NO" altLang="nb-NO" sz="1200" dirty="0" smtClean="0">
              <a:solidFill>
                <a:srgbClr val="0070C0"/>
              </a:solidFill>
            </a:endParaRPr>
          </a:p>
          <a:p>
            <a:r>
              <a:rPr lang="nb-NO" altLang="nb-NO" sz="1800" dirty="0" smtClean="0">
                <a:solidFill>
                  <a:srgbClr val="0070C0"/>
                </a:solidFill>
              </a:rPr>
              <a:t>Helhetlige pasientforløp (”fra hjem til hjem”)</a:t>
            </a:r>
            <a:br>
              <a:rPr lang="nb-NO" altLang="nb-NO" sz="1800" dirty="0" smtClean="0">
                <a:solidFill>
                  <a:srgbClr val="0070C0"/>
                </a:solidFill>
              </a:rPr>
            </a:br>
            <a:endParaRPr lang="nb-NO" altLang="nb-NO" sz="1800" dirty="0" smtClean="0">
              <a:solidFill>
                <a:srgbClr val="0070C0"/>
              </a:solidFill>
            </a:endParaRPr>
          </a:p>
          <a:p>
            <a:r>
              <a:rPr lang="nb-NO" altLang="nb-NO" sz="1800" dirty="0" smtClean="0">
                <a:solidFill>
                  <a:srgbClr val="0070C0"/>
                </a:solidFill>
              </a:rPr>
              <a:t>Desentralisering – spesialisttilstedeværelse i K. </a:t>
            </a:r>
            <a:r>
              <a:rPr lang="nb-NO" altLang="nb-NO" sz="1200" dirty="0" smtClean="0">
                <a:solidFill>
                  <a:srgbClr val="0070C0"/>
                </a:solidFill>
              </a:rPr>
              <a:t>(helsehus, helsevakt, DMS)</a:t>
            </a:r>
          </a:p>
          <a:p>
            <a:pPr>
              <a:buNone/>
            </a:pPr>
            <a:r>
              <a:rPr lang="nb-NO" altLang="nb-NO" sz="1800" dirty="0" smtClean="0">
                <a:solidFill>
                  <a:srgbClr val="0070C0"/>
                </a:solidFill>
              </a:rPr>
              <a:t/>
            </a:r>
            <a:br>
              <a:rPr lang="nb-NO" altLang="nb-NO" sz="1800" dirty="0" smtClean="0">
                <a:solidFill>
                  <a:srgbClr val="0070C0"/>
                </a:solidFill>
              </a:rPr>
            </a:br>
            <a:endParaRPr lang="nb-NO" altLang="nb-NO" sz="1800" dirty="0" smtClean="0">
              <a:solidFill>
                <a:srgbClr val="0070C0"/>
              </a:solidFill>
            </a:endParaRPr>
          </a:p>
        </p:txBody>
      </p:sp>
      <p:cxnSp>
        <p:nvCxnSpPr>
          <p:cNvPr id="3" name="Rett linje 2"/>
          <p:cNvCxnSpPr/>
          <p:nvPr/>
        </p:nvCxnSpPr>
        <p:spPr>
          <a:xfrm>
            <a:off x="4381501" y="6229350"/>
            <a:ext cx="26543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Likebent trekant 5"/>
          <p:cNvSpPr/>
          <p:nvPr/>
        </p:nvSpPr>
        <p:spPr>
          <a:xfrm>
            <a:off x="8390467" y="2851150"/>
            <a:ext cx="728133" cy="482600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Møte i forhandlingsutvalet til revisjon av samhandlingsavtalen 170119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2169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tel 1"/>
          <p:cNvSpPr>
            <a:spLocks noGrp="1"/>
          </p:cNvSpPr>
          <p:nvPr>
            <p:ph type="ctrTitle"/>
          </p:nvPr>
        </p:nvSpPr>
        <p:spPr>
          <a:xfrm>
            <a:off x="1200151" y="379414"/>
            <a:ext cx="9819216" cy="712787"/>
          </a:xfrm>
        </p:spPr>
        <p:txBody>
          <a:bodyPr>
            <a:normAutofit fontScale="90000"/>
          </a:bodyPr>
          <a:lstStyle/>
          <a:p>
            <a:pPr algn="ctr"/>
            <a:r>
              <a:rPr lang="nb-NO" altLang="nb-NO" sz="2800" smtClean="0"/>
              <a:t/>
            </a:r>
            <a:br>
              <a:rPr lang="nb-NO" altLang="nb-NO" sz="2800" smtClean="0"/>
            </a:br>
            <a:r>
              <a:rPr lang="nb-NO" altLang="nb-NO" sz="2800" smtClean="0"/>
              <a:t>Fremtidig samhandling!</a:t>
            </a:r>
            <a:r>
              <a:rPr lang="nb-NO" altLang="nb-NO" smtClean="0"/>
              <a:t/>
            </a:r>
            <a:br>
              <a:rPr lang="nb-NO" altLang="nb-NO" smtClean="0"/>
            </a:br>
            <a:endParaRPr lang="nb-NO" altLang="nb-NO" smtClean="0"/>
          </a:p>
        </p:txBody>
      </p:sp>
      <p:sp>
        <p:nvSpPr>
          <p:cNvPr id="6" name="Sylinder 5"/>
          <p:cNvSpPr/>
          <p:nvPr/>
        </p:nvSpPr>
        <p:spPr>
          <a:xfrm>
            <a:off x="1363133" y="1879601"/>
            <a:ext cx="2017184" cy="3457575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 defTabSz="914400" eaLnBrk="1" hangingPunct="1">
              <a:defRPr/>
            </a:pPr>
            <a:endParaRPr lang="nb-NO" dirty="0">
              <a:solidFill>
                <a:srgbClr val="FFFFFF"/>
              </a:solidFill>
            </a:endParaRPr>
          </a:p>
        </p:txBody>
      </p:sp>
      <p:sp>
        <p:nvSpPr>
          <p:cNvPr id="9" name="TekstSylinder 8"/>
          <p:cNvSpPr txBox="1"/>
          <p:nvPr/>
        </p:nvSpPr>
        <p:spPr>
          <a:xfrm>
            <a:off x="2140893" y="2420938"/>
            <a:ext cx="461665" cy="2520950"/>
          </a:xfrm>
          <a:prstGeom prst="rect">
            <a:avLst/>
          </a:prstGeom>
          <a:noFill/>
        </p:spPr>
        <p:txBody>
          <a:bodyPr vert="vert" anchor="ctr">
            <a:spAutoFit/>
          </a:bodyPr>
          <a:lstStyle/>
          <a:p>
            <a:pPr defTabSz="914400" eaLnBrk="1" hangingPunct="1">
              <a:defRPr/>
            </a:pPr>
            <a:r>
              <a:rPr lang="nb-NO" dirty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Kommunehelsetjeneste</a:t>
            </a:r>
          </a:p>
        </p:txBody>
      </p:sp>
      <p:sp>
        <p:nvSpPr>
          <p:cNvPr id="10" name="Sylinder 9"/>
          <p:cNvSpPr/>
          <p:nvPr/>
        </p:nvSpPr>
        <p:spPr>
          <a:xfrm>
            <a:off x="7727951" y="1916113"/>
            <a:ext cx="2017183" cy="3457575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 defTabSz="914400" eaLnBrk="1" hangingPunct="1">
              <a:defRPr/>
            </a:pPr>
            <a:endParaRPr lang="nb-NO" dirty="0">
              <a:solidFill>
                <a:srgbClr val="FFFFFF"/>
              </a:solidFill>
            </a:endParaRPr>
          </a:p>
        </p:txBody>
      </p:sp>
      <p:sp>
        <p:nvSpPr>
          <p:cNvPr id="11" name="TekstSylinder 10"/>
          <p:cNvSpPr txBox="1"/>
          <p:nvPr/>
        </p:nvSpPr>
        <p:spPr>
          <a:xfrm>
            <a:off x="8573444" y="2492375"/>
            <a:ext cx="461665" cy="2520950"/>
          </a:xfrm>
          <a:prstGeom prst="rect">
            <a:avLst/>
          </a:prstGeom>
          <a:noFill/>
        </p:spPr>
        <p:txBody>
          <a:bodyPr vert="vert" anchor="ctr">
            <a:spAutoFit/>
          </a:bodyPr>
          <a:lstStyle/>
          <a:p>
            <a:pPr defTabSz="914400" eaLnBrk="1" hangingPunct="1">
              <a:defRPr/>
            </a:pPr>
            <a:r>
              <a:rPr lang="nb-NO" dirty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Spesialisthelsetjeneste</a:t>
            </a:r>
          </a:p>
        </p:txBody>
      </p:sp>
      <p:sp>
        <p:nvSpPr>
          <p:cNvPr id="15" name="Pil mot venstre og høyre 14"/>
          <p:cNvSpPr/>
          <p:nvPr/>
        </p:nvSpPr>
        <p:spPr>
          <a:xfrm>
            <a:off x="3888318" y="4149725"/>
            <a:ext cx="3456516" cy="6477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hangingPunct="1">
              <a:defRPr/>
            </a:pPr>
            <a:endParaRPr lang="nb-NO">
              <a:solidFill>
                <a:srgbClr val="FFFFFF"/>
              </a:solidFill>
            </a:endParaRPr>
          </a:p>
        </p:txBody>
      </p:sp>
      <p:sp>
        <p:nvSpPr>
          <p:cNvPr id="16" name="Pil mot venstre og høyre 15"/>
          <p:cNvSpPr/>
          <p:nvPr/>
        </p:nvSpPr>
        <p:spPr>
          <a:xfrm>
            <a:off x="3888318" y="2636838"/>
            <a:ext cx="3456516" cy="6477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hangingPunct="1">
              <a:defRPr/>
            </a:pPr>
            <a:endParaRPr lang="nb-NO">
              <a:solidFill>
                <a:srgbClr val="FFFFFF"/>
              </a:solidFill>
            </a:endParaRPr>
          </a:p>
        </p:txBody>
      </p:sp>
      <p:sp>
        <p:nvSpPr>
          <p:cNvPr id="16393" name="TekstSylinder 16"/>
          <p:cNvSpPr txBox="1">
            <a:spLocks noChangeArrowheads="1"/>
          </p:cNvSpPr>
          <p:nvPr/>
        </p:nvSpPr>
        <p:spPr bwMode="auto">
          <a:xfrm>
            <a:off x="4944534" y="2133600"/>
            <a:ext cx="1344084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1" hangingPunct="1"/>
            <a:r>
              <a:rPr lang="nb-NO" altLang="nb-NO">
                <a:solidFill>
                  <a:srgbClr val="000000"/>
                </a:solidFill>
                <a:cs typeface="Arial" charset="0"/>
              </a:rPr>
              <a:t>Avtaler</a:t>
            </a:r>
          </a:p>
        </p:txBody>
      </p:sp>
      <p:sp>
        <p:nvSpPr>
          <p:cNvPr id="16394" name="TekstSylinder 17"/>
          <p:cNvSpPr txBox="1">
            <a:spLocks noChangeArrowheads="1"/>
          </p:cNvSpPr>
          <p:nvPr/>
        </p:nvSpPr>
        <p:spPr bwMode="auto">
          <a:xfrm>
            <a:off x="4559300" y="3789363"/>
            <a:ext cx="2209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1" hangingPunct="1"/>
            <a:r>
              <a:rPr lang="nb-NO" altLang="nb-NO">
                <a:solidFill>
                  <a:srgbClr val="000000"/>
                </a:solidFill>
                <a:cs typeface="Arial" charset="0"/>
              </a:rPr>
              <a:t>Retningslinjer</a:t>
            </a:r>
          </a:p>
        </p:txBody>
      </p:sp>
      <p:sp>
        <p:nvSpPr>
          <p:cNvPr id="16395" name="TekstSylinder 18"/>
          <p:cNvSpPr txBox="1">
            <a:spLocks noChangeArrowheads="1"/>
          </p:cNvSpPr>
          <p:nvPr/>
        </p:nvSpPr>
        <p:spPr bwMode="auto">
          <a:xfrm>
            <a:off x="4078818" y="1700213"/>
            <a:ext cx="3168649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1" hangingPunct="1"/>
            <a:r>
              <a:rPr lang="nb-NO" altLang="nb-NO">
                <a:solidFill>
                  <a:srgbClr val="000000"/>
                </a:solidFill>
                <a:cs typeface="Arial" charset="0"/>
              </a:rPr>
              <a:t>Samhandlingsavtaler</a:t>
            </a:r>
          </a:p>
        </p:txBody>
      </p:sp>
      <p:sp>
        <p:nvSpPr>
          <p:cNvPr id="16396" name="TekstSylinder 19"/>
          <p:cNvSpPr txBox="1">
            <a:spLocks noChangeArrowheads="1"/>
          </p:cNvSpPr>
          <p:nvPr/>
        </p:nvSpPr>
        <p:spPr bwMode="auto">
          <a:xfrm>
            <a:off x="4559300" y="3284538"/>
            <a:ext cx="2209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1" hangingPunct="1"/>
            <a:r>
              <a:rPr lang="nb-NO" altLang="nb-NO">
                <a:solidFill>
                  <a:srgbClr val="000000"/>
                </a:solidFill>
                <a:cs typeface="Arial" charset="0"/>
              </a:rPr>
              <a:t>Formelle møter</a:t>
            </a:r>
          </a:p>
        </p:txBody>
      </p:sp>
      <p:sp>
        <p:nvSpPr>
          <p:cNvPr id="21" name="Sylinder 20"/>
          <p:cNvSpPr/>
          <p:nvPr/>
        </p:nvSpPr>
        <p:spPr>
          <a:xfrm rot="16200000">
            <a:off x="2685786" y="3910277"/>
            <a:ext cx="963612" cy="3744384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 defTabSz="914400" eaLnBrk="1" hangingPunct="1">
              <a:defRPr/>
            </a:pPr>
            <a:endParaRPr lang="nb-NO" dirty="0">
              <a:solidFill>
                <a:srgbClr val="FFFFFF"/>
              </a:solidFill>
            </a:endParaRPr>
          </a:p>
        </p:txBody>
      </p:sp>
      <p:sp>
        <p:nvSpPr>
          <p:cNvPr id="22" name="Sylinder 21"/>
          <p:cNvSpPr/>
          <p:nvPr/>
        </p:nvSpPr>
        <p:spPr>
          <a:xfrm rot="16200000">
            <a:off x="7534011" y="3957903"/>
            <a:ext cx="963612" cy="3649133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 defTabSz="914400" eaLnBrk="1" hangingPunct="1">
              <a:defRPr/>
            </a:pPr>
            <a:endParaRPr lang="nb-NO" dirty="0">
              <a:solidFill>
                <a:srgbClr val="FFFFFF"/>
              </a:solidFill>
            </a:endParaRPr>
          </a:p>
        </p:txBody>
      </p:sp>
      <p:sp>
        <p:nvSpPr>
          <p:cNvPr id="16399" name="TekstSylinder 22"/>
          <p:cNvSpPr txBox="1">
            <a:spLocks noChangeArrowheads="1"/>
          </p:cNvSpPr>
          <p:nvPr/>
        </p:nvSpPr>
        <p:spPr bwMode="auto">
          <a:xfrm>
            <a:off x="1488018" y="5375276"/>
            <a:ext cx="33591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1" hangingPunct="1"/>
            <a:r>
              <a:rPr lang="nb-NO" altLang="nb-NO">
                <a:solidFill>
                  <a:srgbClr val="000000"/>
                </a:solidFill>
                <a:cs typeface="Arial" charset="0"/>
              </a:rPr>
              <a:t>Ansatte i kommunehelsetjenesten</a:t>
            </a:r>
          </a:p>
        </p:txBody>
      </p:sp>
      <p:sp>
        <p:nvSpPr>
          <p:cNvPr id="16400" name="TekstSylinder 23"/>
          <p:cNvSpPr txBox="1">
            <a:spLocks noChangeArrowheads="1"/>
          </p:cNvSpPr>
          <p:nvPr/>
        </p:nvSpPr>
        <p:spPr bwMode="auto">
          <a:xfrm>
            <a:off x="6479117" y="5373688"/>
            <a:ext cx="32660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1" hangingPunct="1"/>
            <a:r>
              <a:rPr lang="nb-NO" altLang="nb-NO">
                <a:solidFill>
                  <a:srgbClr val="000000"/>
                </a:solidFill>
                <a:cs typeface="Arial" charset="0"/>
              </a:rPr>
              <a:t>Ansatte i spesialisthelsetjenesten</a:t>
            </a:r>
          </a:p>
        </p:txBody>
      </p:sp>
      <p:sp>
        <p:nvSpPr>
          <p:cNvPr id="25" name="Pil mot venstre og høyre 24"/>
          <p:cNvSpPr/>
          <p:nvPr/>
        </p:nvSpPr>
        <p:spPr>
          <a:xfrm>
            <a:off x="5135034" y="5589588"/>
            <a:ext cx="865717" cy="2159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hangingPunct="1">
              <a:defRPr/>
            </a:pPr>
            <a:endParaRPr lang="nb-NO">
              <a:solidFill>
                <a:srgbClr val="FFFFFF"/>
              </a:solidFill>
            </a:endParaRPr>
          </a:p>
        </p:txBody>
      </p:sp>
      <p:sp>
        <p:nvSpPr>
          <p:cNvPr id="26" name="Pil mot venstre og høyre 25"/>
          <p:cNvSpPr/>
          <p:nvPr/>
        </p:nvSpPr>
        <p:spPr>
          <a:xfrm>
            <a:off x="5135034" y="5876925"/>
            <a:ext cx="865717" cy="2159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hangingPunct="1">
              <a:defRPr/>
            </a:pPr>
            <a:endParaRPr lang="nb-NO">
              <a:solidFill>
                <a:srgbClr val="FFFFFF"/>
              </a:solidFill>
            </a:endParaRPr>
          </a:p>
        </p:txBody>
      </p:sp>
      <p:sp>
        <p:nvSpPr>
          <p:cNvPr id="16403" name="TekstSylinder 28"/>
          <p:cNvSpPr txBox="1">
            <a:spLocks noChangeArrowheads="1"/>
          </p:cNvSpPr>
          <p:nvPr/>
        </p:nvSpPr>
        <p:spPr bwMode="auto">
          <a:xfrm>
            <a:off x="1678517" y="6211889"/>
            <a:ext cx="8066616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1" hangingPunct="1"/>
            <a:r>
              <a:rPr lang="nb-NO" altLang="nb-NO" b="1">
                <a:solidFill>
                  <a:srgbClr val="000000"/>
                </a:solidFill>
                <a:cs typeface="Times New Roman" pitchFamily="18" charset="0"/>
              </a:rPr>
              <a:t>Prosessuelt samarbeid/utvikling av praksiser</a:t>
            </a:r>
            <a:endParaRPr lang="nb-NO" altLang="nb-NO" sz="400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27" name="Venstrebuet pil 26"/>
          <p:cNvSpPr/>
          <p:nvPr/>
        </p:nvSpPr>
        <p:spPr>
          <a:xfrm>
            <a:off x="10223500" y="908050"/>
            <a:ext cx="975784" cy="54737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hangingPunct="1">
              <a:defRPr/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28" name="Høyrebuet pil 27"/>
          <p:cNvSpPr/>
          <p:nvPr/>
        </p:nvSpPr>
        <p:spPr>
          <a:xfrm>
            <a:off x="334434" y="908050"/>
            <a:ext cx="960967" cy="54737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hangingPunct="1">
              <a:defRPr/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32" name="Høyrebuet pil 31"/>
          <p:cNvSpPr/>
          <p:nvPr/>
        </p:nvSpPr>
        <p:spPr>
          <a:xfrm rot="10638163">
            <a:off x="10204452" y="706438"/>
            <a:ext cx="958849" cy="547211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hangingPunct="1">
              <a:defRPr/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34" name="Venstrebuet pil 33"/>
          <p:cNvSpPr/>
          <p:nvPr/>
        </p:nvSpPr>
        <p:spPr>
          <a:xfrm rot="10800000">
            <a:off x="334434" y="765176"/>
            <a:ext cx="865717" cy="5400675"/>
          </a:xfrm>
          <a:prstGeom prst="curvedLeftArrow">
            <a:avLst>
              <a:gd name="adj1" fmla="val 0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hangingPunct="1">
              <a:defRPr/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Møte i forhandlingsutvalet til revisjon av samhandlingsavtalen 170119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1629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5" name="Gruppe 236"/>
          <p:cNvGrpSpPr>
            <a:grpSpLocks/>
          </p:cNvGrpSpPr>
          <p:nvPr/>
        </p:nvGrpSpPr>
        <p:grpSpPr bwMode="auto">
          <a:xfrm>
            <a:off x="2707217" y="441326"/>
            <a:ext cx="6858000" cy="5870575"/>
            <a:chOff x="-785817" y="722368"/>
            <a:chExt cx="10680130" cy="11379352"/>
          </a:xfrm>
        </p:grpSpPr>
        <p:grpSp>
          <p:nvGrpSpPr>
            <p:cNvPr id="13320" name="Gruppe 88"/>
            <p:cNvGrpSpPr>
              <a:grpSpLocks/>
            </p:cNvGrpSpPr>
            <p:nvPr/>
          </p:nvGrpSpPr>
          <p:grpSpPr bwMode="auto">
            <a:xfrm>
              <a:off x="-785817" y="3568745"/>
              <a:ext cx="6856381" cy="8532975"/>
              <a:chOff x="0" y="428715"/>
              <a:chExt cx="9598933" cy="11946165"/>
            </a:xfrm>
          </p:grpSpPr>
          <p:sp>
            <p:nvSpPr>
              <p:cNvPr id="90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0" y="428715"/>
                <a:ext cx="9598933" cy="119461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68580" tIns="34290" rIns="68580" bIns="34290"/>
              <a:lstStyle/>
              <a:p>
                <a:pPr>
                  <a:defRPr/>
                </a:pPr>
                <a:endParaRPr lang="nb-NO" sz="675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1" name="Freeform 5"/>
              <p:cNvSpPr>
                <a:spLocks/>
              </p:cNvSpPr>
              <p:nvPr/>
            </p:nvSpPr>
            <p:spPr bwMode="auto">
              <a:xfrm>
                <a:off x="1033731" y="5550961"/>
                <a:ext cx="1661354" cy="1817989"/>
              </a:xfrm>
              <a:custGeom>
                <a:avLst/>
                <a:gdLst/>
                <a:ahLst/>
                <a:cxnLst>
                  <a:cxn ang="0">
                    <a:pos x="550" y="357"/>
                  </a:cxn>
                  <a:cxn ang="0">
                    <a:pos x="603" y="412"/>
                  </a:cxn>
                  <a:cxn ang="0">
                    <a:pos x="746" y="458"/>
                  </a:cxn>
                  <a:cxn ang="0">
                    <a:pos x="654" y="489"/>
                  </a:cxn>
                  <a:cxn ang="0">
                    <a:pos x="660" y="619"/>
                  </a:cxn>
                  <a:cxn ang="0">
                    <a:pos x="530" y="632"/>
                  </a:cxn>
                  <a:cxn ang="0">
                    <a:pos x="512" y="623"/>
                  </a:cxn>
                  <a:cxn ang="0">
                    <a:pos x="414" y="695"/>
                  </a:cxn>
                  <a:cxn ang="0">
                    <a:pos x="383" y="805"/>
                  </a:cxn>
                  <a:cxn ang="0">
                    <a:pos x="308" y="776"/>
                  </a:cxn>
                  <a:cxn ang="0">
                    <a:pos x="294" y="790"/>
                  </a:cxn>
                  <a:cxn ang="0">
                    <a:pos x="290" y="809"/>
                  </a:cxn>
                  <a:cxn ang="0">
                    <a:pos x="267" y="786"/>
                  </a:cxn>
                  <a:cxn ang="0">
                    <a:pos x="204" y="778"/>
                  </a:cxn>
                  <a:cxn ang="0">
                    <a:pos x="23" y="774"/>
                  </a:cxn>
                  <a:cxn ang="0">
                    <a:pos x="25" y="680"/>
                  </a:cxn>
                  <a:cxn ang="0">
                    <a:pos x="0" y="634"/>
                  </a:cxn>
                  <a:cxn ang="0">
                    <a:pos x="204" y="607"/>
                  </a:cxn>
                  <a:cxn ang="0">
                    <a:pos x="212" y="566"/>
                  </a:cxn>
                  <a:cxn ang="0">
                    <a:pos x="94" y="562"/>
                  </a:cxn>
                  <a:cxn ang="0">
                    <a:pos x="66" y="428"/>
                  </a:cxn>
                  <a:cxn ang="0">
                    <a:pos x="129" y="363"/>
                  </a:cxn>
                  <a:cxn ang="0">
                    <a:pos x="165" y="226"/>
                  </a:cxn>
                  <a:cxn ang="0">
                    <a:pos x="100" y="169"/>
                  </a:cxn>
                  <a:cxn ang="0">
                    <a:pos x="74" y="133"/>
                  </a:cxn>
                  <a:cxn ang="0">
                    <a:pos x="61" y="31"/>
                  </a:cxn>
                  <a:cxn ang="0">
                    <a:pos x="155" y="88"/>
                  </a:cxn>
                  <a:cxn ang="0">
                    <a:pos x="218" y="114"/>
                  </a:cxn>
                  <a:cxn ang="0">
                    <a:pos x="290" y="82"/>
                  </a:cxn>
                  <a:cxn ang="0">
                    <a:pos x="316" y="0"/>
                  </a:cxn>
                  <a:cxn ang="0">
                    <a:pos x="383" y="8"/>
                  </a:cxn>
                  <a:cxn ang="0">
                    <a:pos x="432" y="88"/>
                  </a:cxn>
                  <a:cxn ang="0">
                    <a:pos x="455" y="169"/>
                  </a:cxn>
                  <a:cxn ang="0">
                    <a:pos x="420" y="265"/>
                  </a:cxn>
                  <a:cxn ang="0">
                    <a:pos x="371" y="363"/>
                  </a:cxn>
                  <a:cxn ang="0">
                    <a:pos x="387" y="426"/>
                  </a:cxn>
                  <a:cxn ang="0">
                    <a:pos x="534" y="298"/>
                  </a:cxn>
                </a:cxnLst>
                <a:rect l="0" t="0" r="r" b="b"/>
                <a:pathLst>
                  <a:path w="746" h="819">
                    <a:moveTo>
                      <a:pt x="534" y="298"/>
                    </a:moveTo>
                    <a:lnTo>
                      <a:pt x="550" y="357"/>
                    </a:lnTo>
                    <a:lnTo>
                      <a:pt x="560" y="367"/>
                    </a:lnTo>
                    <a:lnTo>
                      <a:pt x="603" y="412"/>
                    </a:lnTo>
                    <a:lnTo>
                      <a:pt x="687" y="397"/>
                    </a:lnTo>
                    <a:lnTo>
                      <a:pt x="746" y="458"/>
                    </a:lnTo>
                    <a:lnTo>
                      <a:pt x="689" y="477"/>
                    </a:lnTo>
                    <a:lnTo>
                      <a:pt x="654" y="489"/>
                    </a:lnTo>
                    <a:lnTo>
                      <a:pt x="658" y="566"/>
                    </a:lnTo>
                    <a:lnTo>
                      <a:pt x="660" y="619"/>
                    </a:lnTo>
                    <a:lnTo>
                      <a:pt x="585" y="654"/>
                    </a:lnTo>
                    <a:lnTo>
                      <a:pt x="530" y="632"/>
                    </a:lnTo>
                    <a:lnTo>
                      <a:pt x="524" y="628"/>
                    </a:lnTo>
                    <a:lnTo>
                      <a:pt x="512" y="623"/>
                    </a:lnTo>
                    <a:lnTo>
                      <a:pt x="499" y="632"/>
                    </a:lnTo>
                    <a:lnTo>
                      <a:pt x="414" y="695"/>
                    </a:lnTo>
                    <a:lnTo>
                      <a:pt x="448" y="790"/>
                    </a:lnTo>
                    <a:lnTo>
                      <a:pt x="383" y="805"/>
                    </a:lnTo>
                    <a:lnTo>
                      <a:pt x="355" y="792"/>
                    </a:lnTo>
                    <a:lnTo>
                      <a:pt x="308" y="776"/>
                    </a:lnTo>
                    <a:lnTo>
                      <a:pt x="302" y="782"/>
                    </a:lnTo>
                    <a:lnTo>
                      <a:pt x="294" y="790"/>
                    </a:lnTo>
                    <a:lnTo>
                      <a:pt x="298" y="807"/>
                    </a:lnTo>
                    <a:lnTo>
                      <a:pt x="290" y="809"/>
                    </a:lnTo>
                    <a:lnTo>
                      <a:pt x="281" y="813"/>
                    </a:lnTo>
                    <a:lnTo>
                      <a:pt x="267" y="786"/>
                    </a:lnTo>
                    <a:lnTo>
                      <a:pt x="218" y="819"/>
                    </a:lnTo>
                    <a:lnTo>
                      <a:pt x="204" y="778"/>
                    </a:lnTo>
                    <a:lnTo>
                      <a:pt x="143" y="813"/>
                    </a:lnTo>
                    <a:lnTo>
                      <a:pt x="23" y="774"/>
                    </a:lnTo>
                    <a:lnTo>
                      <a:pt x="43" y="717"/>
                    </a:lnTo>
                    <a:lnTo>
                      <a:pt x="25" y="680"/>
                    </a:lnTo>
                    <a:lnTo>
                      <a:pt x="11" y="652"/>
                    </a:lnTo>
                    <a:lnTo>
                      <a:pt x="0" y="634"/>
                    </a:lnTo>
                    <a:lnTo>
                      <a:pt x="80" y="628"/>
                    </a:lnTo>
                    <a:lnTo>
                      <a:pt x="204" y="607"/>
                    </a:lnTo>
                    <a:lnTo>
                      <a:pt x="233" y="583"/>
                    </a:lnTo>
                    <a:lnTo>
                      <a:pt x="212" y="566"/>
                    </a:lnTo>
                    <a:lnTo>
                      <a:pt x="186" y="558"/>
                    </a:lnTo>
                    <a:lnTo>
                      <a:pt x="94" y="562"/>
                    </a:lnTo>
                    <a:lnTo>
                      <a:pt x="106" y="550"/>
                    </a:lnTo>
                    <a:lnTo>
                      <a:pt x="66" y="428"/>
                    </a:lnTo>
                    <a:lnTo>
                      <a:pt x="123" y="369"/>
                    </a:lnTo>
                    <a:lnTo>
                      <a:pt x="129" y="363"/>
                    </a:lnTo>
                    <a:lnTo>
                      <a:pt x="171" y="239"/>
                    </a:lnTo>
                    <a:lnTo>
                      <a:pt x="165" y="226"/>
                    </a:lnTo>
                    <a:lnTo>
                      <a:pt x="147" y="175"/>
                    </a:lnTo>
                    <a:lnTo>
                      <a:pt x="100" y="169"/>
                    </a:lnTo>
                    <a:lnTo>
                      <a:pt x="74" y="165"/>
                    </a:lnTo>
                    <a:lnTo>
                      <a:pt x="74" y="133"/>
                    </a:lnTo>
                    <a:lnTo>
                      <a:pt x="43" y="33"/>
                    </a:lnTo>
                    <a:lnTo>
                      <a:pt x="61" y="31"/>
                    </a:lnTo>
                    <a:lnTo>
                      <a:pt x="66" y="31"/>
                    </a:lnTo>
                    <a:lnTo>
                      <a:pt x="155" y="88"/>
                    </a:lnTo>
                    <a:lnTo>
                      <a:pt x="165" y="94"/>
                    </a:lnTo>
                    <a:lnTo>
                      <a:pt x="218" y="114"/>
                    </a:lnTo>
                    <a:lnTo>
                      <a:pt x="251" y="78"/>
                    </a:lnTo>
                    <a:lnTo>
                      <a:pt x="290" y="82"/>
                    </a:lnTo>
                    <a:lnTo>
                      <a:pt x="330" y="86"/>
                    </a:lnTo>
                    <a:lnTo>
                      <a:pt x="316" y="0"/>
                    </a:lnTo>
                    <a:lnTo>
                      <a:pt x="343" y="4"/>
                    </a:lnTo>
                    <a:lnTo>
                      <a:pt x="383" y="8"/>
                    </a:lnTo>
                    <a:lnTo>
                      <a:pt x="387" y="13"/>
                    </a:lnTo>
                    <a:lnTo>
                      <a:pt x="432" y="88"/>
                    </a:lnTo>
                    <a:lnTo>
                      <a:pt x="438" y="96"/>
                    </a:lnTo>
                    <a:lnTo>
                      <a:pt x="455" y="169"/>
                    </a:lnTo>
                    <a:lnTo>
                      <a:pt x="424" y="255"/>
                    </a:lnTo>
                    <a:lnTo>
                      <a:pt x="420" y="265"/>
                    </a:lnTo>
                    <a:lnTo>
                      <a:pt x="400" y="302"/>
                    </a:lnTo>
                    <a:lnTo>
                      <a:pt x="371" y="363"/>
                    </a:lnTo>
                    <a:lnTo>
                      <a:pt x="385" y="424"/>
                    </a:lnTo>
                    <a:lnTo>
                      <a:pt x="387" y="426"/>
                    </a:lnTo>
                    <a:lnTo>
                      <a:pt x="450" y="353"/>
                    </a:lnTo>
                    <a:lnTo>
                      <a:pt x="534" y="298"/>
                    </a:lnTo>
                    <a:close/>
                  </a:path>
                </a:pathLst>
              </a:custGeom>
              <a:solidFill>
                <a:srgbClr val="00B050"/>
              </a:solidFill>
              <a:ln w="9525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lIns="68580" tIns="34290" rIns="68580" bIns="34290"/>
              <a:lstStyle/>
              <a:p>
                <a:pPr>
                  <a:defRPr/>
                </a:pPr>
                <a:endParaRPr lang="nb-NO" sz="675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2" name="Freeform 6"/>
              <p:cNvSpPr>
                <a:spLocks/>
              </p:cNvSpPr>
              <p:nvPr/>
            </p:nvSpPr>
            <p:spPr bwMode="auto">
              <a:xfrm>
                <a:off x="3761119" y="6378102"/>
                <a:ext cx="2085922" cy="1744753"/>
              </a:xfrm>
              <a:custGeom>
                <a:avLst/>
                <a:gdLst/>
                <a:ahLst/>
                <a:cxnLst>
                  <a:cxn ang="0">
                    <a:pos x="614" y="116"/>
                  </a:cxn>
                  <a:cxn ang="0">
                    <a:pos x="559" y="212"/>
                  </a:cxn>
                  <a:cxn ang="0">
                    <a:pos x="707" y="312"/>
                  </a:cxn>
                  <a:cxn ang="0">
                    <a:pos x="752" y="338"/>
                  </a:cxn>
                  <a:cxn ang="0">
                    <a:pos x="768" y="364"/>
                  </a:cxn>
                  <a:cxn ang="0">
                    <a:pos x="850" y="479"/>
                  </a:cxn>
                  <a:cxn ang="0">
                    <a:pos x="917" y="491"/>
                  </a:cxn>
                  <a:cxn ang="0">
                    <a:pos x="939" y="533"/>
                  </a:cxn>
                  <a:cxn ang="0">
                    <a:pos x="862" y="588"/>
                  </a:cxn>
                  <a:cxn ang="0">
                    <a:pos x="770" y="654"/>
                  </a:cxn>
                  <a:cxn ang="0">
                    <a:pos x="764" y="658"/>
                  </a:cxn>
                  <a:cxn ang="0">
                    <a:pos x="756" y="658"/>
                  </a:cxn>
                  <a:cxn ang="0">
                    <a:pos x="738" y="660"/>
                  </a:cxn>
                  <a:cxn ang="0">
                    <a:pos x="589" y="672"/>
                  </a:cxn>
                  <a:cxn ang="0">
                    <a:pos x="497" y="680"/>
                  </a:cxn>
                  <a:cxn ang="0">
                    <a:pos x="463" y="684"/>
                  </a:cxn>
                  <a:cxn ang="0">
                    <a:pos x="434" y="686"/>
                  </a:cxn>
                  <a:cxn ang="0">
                    <a:pos x="428" y="688"/>
                  </a:cxn>
                  <a:cxn ang="0">
                    <a:pos x="426" y="688"/>
                  </a:cxn>
                  <a:cxn ang="0">
                    <a:pos x="408" y="688"/>
                  </a:cxn>
                  <a:cxn ang="0">
                    <a:pos x="280" y="698"/>
                  </a:cxn>
                  <a:cxn ang="0">
                    <a:pos x="251" y="731"/>
                  </a:cxn>
                  <a:cxn ang="0">
                    <a:pos x="220" y="764"/>
                  </a:cxn>
                  <a:cxn ang="0">
                    <a:pos x="127" y="784"/>
                  </a:cxn>
                  <a:cxn ang="0">
                    <a:pos x="110" y="731"/>
                  </a:cxn>
                  <a:cxn ang="0">
                    <a:pos x="78" y="621"/>
                  </a:cxn>
                  <a:cxn ang="0">
                    <a:pos x="49" y="593"/>
                  </a:cxn>
                  <a:cxn ang="0">
                    <a:pos x="21" y="615"/>
                  </a:cxn>
                  <a:cxn ang="0">
                    <a:pos x="0" y="460"/>
                  </a:cxn>
                  <a:cxn ang="0">
                    <a:pos x="51" y="389"/>
                  </a:cxn>
                  <a:cxn ang="0">
                    <a:pos x="125" y="403"/>
                  </a:cxn>
                  <a:cxn ang="0">
                    <a:pos x="241" y="330"/>
                  </a:cxn>
                  <a:cxn ang="0">
                    <a:pos x="267" y="346"/>
                  </a:cxn>
                  <a:cxn ang="0">
                    <a:pos x="314" y="322"/>
                  </a:cxn>
                  <a:cxn ang="0">
                    <a:pos x="369" y="183"/>
                  </a:cxn>
                  <a:cxn ang="0">
                    <a:pos x="383" y="153"/>
                  </a:cxn>
                  <a:cxn ang="0">
                    <a:pos x="428" y="71"/>
                  </a:cxn>
                  <a:cxn ang="0">
                    <a:pos x="412" y="55"/>
                  </a:cxn>
                  <a:cxn ang="0">
                    <a:pos x="398" y="41"/>
                  </a:cxn>
                  <a:cxn ang="0">
                    <a:pos x="451" y="12"/>
                  </a:cxn>
                  <a:cxn ang="0">
                    <a:pos x="426" y="0"/>
                  </a:cxn>
                  <a:cxn ang="0">
                    <a:pos x="455" y="10"/>
                  </a:cxn>
                  <a:cxn ang="0">
                    <a:pos x="459" y="12"/>
                  </a:cxn>
                  <a:cxn ang="0">
                    <a:pos x="483" y="55"/>
                  </a:cxn>
                  <a:cxn ang="0">
                    <a:pos x="504" y="98"/>
                  </a:cxn>
                  <a:cxn ang="0">
                    <a:pos x="506" y="102"/>
                  </a:cxn>
                  <a:cxn ang="0">
                    <a:pos x="567" y="61"/>
                  </a:cxn>
                  <a:cxn ang="0">
                    <a:pos x="593" y="92"/>
                  </a:cxn>
                  <a:cxn ang="0">
                    <a:pos x="614" y="116"/>
                  </a:cxn>
                </a:cxnLst>
                <a:rect l="0" t="0" r="r" b="b"/>
                <a:pathLst>
                  <a:path w="939" h="784">
                    <a:moveTo>
                      <a:pt x="614" y="116"/>
                    </a:moveTo>
                    <a:lnTo>
                      <a:pt x="559" y="212"/>
                    </a:lnTo>
                    <a:lnTo>
                      <a:pt x="707" y="312"/>
                    </a:lnTo>
                    <a:lnTo>
                      <a:pt x="752" y="338"/>
                    </a:lnTo>
                    <a:lnTo>
                      <a:pt x="768" y="364"/>
                    </a:lnTo>
                    <a:lnTo>
                      <a:pt x="850" y="479"/>
                    </a:lnTo>
                    <a:lnTo>
                      <a:pt x="917" y="491"/>
                    </a:lnTo>
                    <a:lnTo>
                      <a:pt x="939" y="533"/>
                    </a:lnTo>
                    <a:lnTo>
                      <a:pt x="862" y="588"/>
                    </a:lnTo>
                    <a:lnTo>
                      <a:pt x="770" y="654"/>
                    </a:lnTo>
                    <a:lnTo>
                      <a:pt x="764" y="658"/>
                    </a:lnTo>
                    <a:lnTo>
                      <a:pt x="756" y="658"/>
                    </a:lnTo>
                    <a:lnTo>
                      <a:pt x="738" y="660"/>
                    </a:lnTo>
                    <a:lnTo>
                      <a:pt x="589" y="672"/>
                    </a:lnTo>
                    <a:lnTo>
                      <a:pt x="497" y="680"/>
                    </a:lnTo>
                    <a:lnTo>
                      <a:pt x="463" y="684"/>
                    </a:lnTo>
                    <a:lnTo>
                      <a:pt x="434" y="686"/>
                    </a:lnTo>
                    <a:lnTo>
                      <a:pt x="428" y="688"/>
                    </a:lnTo>
                    <a:lnTo>
                      <a:pt x="426" y="688"/>
                    </a:lnTo>
                    <a:lnTo>
                      <a:pt x="408" y="688"/>
                    </a:lnTo>
                    <a:lnTo>
                      <a:pt x="280" y="698"/>
                    </a:lnTo>
                    <a:lnTo>
                      <a:pt x="251" y="731"/>
                    </a:lnTo>
                    <a:lnTo>
                      <a:pt x="220" y="764"/>
                    </a:lnTo>
                    <a:lnTo>
                      <a:pt x="127" y="784"/>
                    </a:lnTo>
                    <a:lnTo>
                      <a:pt x="110" y="731"/>
                    </a:lnTo>
                    <a:lnTo>
                      <a:pt x="78" y="621"/>
                    </a:lnTo>
                    <a:lnTo>
                      <a:pt x="49" y="593"/>
                    </a:lnTo>
                    <a:lnTo>
                      <a:pt x="21" y="615"/>
                    </a:lnTo>
                    <a:lnTo>
                      <a:pt x="0" y="460"/>
                    </a:lnTo>
                    <a:lnTo>
                      <a:pt x="51" y="389"/>
                    </a:lnTo>
                    <a:lnTo>
                      <a:pt x="125" y="403"/>
                    </a:lnTo>
                    <a:lnTo>
                      <a:pt x="241" y="330"/>
                    </a:lnTo>
                    <a:lnTo>
                      <a:pt x="267" y="346"/>
                    </a:lnTo>
                    <a:lnTo>
                      <a:pt x="314" y="322"/>
                    </a:lnTo>
                    <a:lnTo>
                      <a:pt x="369" y="183"/>
                    </a:lnTo>
                    <a:lnTo>
                      <a:pt x="383" y="153"/>
                    </a:lnTo>
                    <a:lnTo>
                      <a:pt x="428" y="71"/>
                    </a:lnTo>
                    <a:lnTo>
                      <a:pt x="412" y="55"/>
                    </a:lnTo>
                    <a:lnTo>
                      <a:pt x="398" y="41"/>
                    </a:lnTo>
                    <a:lnTo>
                      <a:pt x="451" y="12"/>
                    </a:lnTo>
                    <a:lnTo>
                      <a:pt x="426" y="0"/>
                    </a:lnTo>
                    <a:lnTo>
                      <a:pt x="455" y="10"/>
                    </a:lnTo>
                    <a:lnTo>
                      <a:pt x="459" y="12"/>
                    </a:lnTo>
                    <a:lnTo>
                      <a:pt x="483" y="55"/>
                    </a:lnTo>
                    <a:lnTo>
                      <a:pt x="504" y="98"/>
                    </a:lnTo>
                    <a:lnTo>
                      <a:pt x="506" y="102"/>
                    </a:lnTo>
                    <a:lnTo>
                      <a:pt x="567" y="61"/>
                    </a:lnTo>
                    <a:lnTo>
                      <a:pt x="593" y="92"/>
                    </a:lnTo>
                    <a:lnTo>
                      <a:pt x="614" y="116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lIns="68580" tIns="34290" rIns="68580" bIns="34290"/>
              <a:lstStyle/>
              <a:p>
                <a:pPr>
                  <a:defRPr/>
                </a:pPr>
                <a:endParaRPr lang="nb-NO" sz="675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3" name="Freeform 7"/>
              <p:cNvSpPr>
                <a:spLocks/>
              </p:cNvSpPr>
              <p:nvPr/>
            </p:nvSpPr>
            <p:spPr bwMode="auto">
              <a:xfrm>
                <a:off x="2464341" y="8329641"/>
                <a:ext cx="2228981" cy="2334952"/>
              </a:xfrm>
              <a:custGeom>
                <a:avLst/>
                <a:gdLst/>
                <a:ahLst/>
                <a:cxnLst>
                  <a:cxn ang="0">
                    <a:pos x="670" y="40"/>
                  </a:cxn>
                  <a:cxn ang="0">
                    <a:pos x="719" y="128"/>
                  </a:cxn>
                  <a:cxn ang="0">
                    <a:pos x="760" y="207"/>
                  </a:cxn>
                  <a:cxn ang="0">
                    <a:pos x="784" y="248"/>
                  </a:cxn>
                  <a:cxn ang="0">
                    <a:pos x="811" y="297"/>
                  </a:cxn>
                  <a:cxn ang="0">
                    <a:pos x="829" y="403"/>
                  </a:cxn>
                  <a:cxn ang="0">
                    <a:pos x="841" y="472"/>
                  </a:cxn>
                  <a:cxn ang="0">
                    <a:pos x="857" y="566"/>
                  </a:cxn>
                  <a:cxn ang="0">
                    <a:pos x="1000" y="657"/>
                  </a:cxn>
                  <a:cxn ang="0">
                    <a:pos x="1002" y="735"/>
                  </a:cxn>
                  <a:cxn ang="0">
                    <a:pos x="908" y="737"/>
                  </a:cxn>
                  <a:cxn ang="0">
                    <a:pos x="802" y="739"/>
                  </a:cxn>
                  <a:cxn ang="0">
                    <a:pos x="794" y="739"/>
                  </a:cxn>
                  <a:cxn ang="0">
                    <a:pos x="790" y="747"/>
                  </a:cxn>
                  <a:cxn ang="0">
                    <a:pos x="758" y="800"/>
                  </a:cxn>
                  <a:cxn ang="0">
                    <a:pos x="694" y="910"/>
                  </a:cxn>
                  <a:cxn ang="0">
                    <a:pos x="654" y="983"/>
                  </a:cxn>
                  <a:cxn ang="0">
                    <a:pos x="613" y="1050"/>
                  </a:cxn>
                  <a:cxn ang="0">
                    <a:pos x="582" y="857"/>
                  </a:cxn>
                  <a:cxn ang="0">
                    <a:pos x="597" y="818"/>
                  </a:cxn>
                  <a:cxn ang="0">
                    <a:pos x="605" y="796"/>
                  </a:cxn>
                  <a:cxn ang="0">
                    <a:pos x="550" y="749"/>
                  </a:cxn>
                  <a:cxn ang="0">
                    <a:pos x="556" y="731"/>
                  </a:cxn>
                  <a:cxn ang="0">
                    <a:pos x="566" y="700"/>
                  </a:cxn>
                  <a:cxn ang="0">
                    <a:pos x="546" y="670"/>
                  </a:cxn>
                  <a:cxn ang="0">
                    <a:pos x="515" y="629"/>
                  </a:cxn>
                  <a:cxn ang="0">
                    <a:pos x="477" y="643"/>
                  </a:cxn>
                  <a:cxn ang="0">
                    <a:pos x="438" y="641"/>
                  </a:cxn>
                  <a:cxn ang="0">
                    <a:pos x="424" y="629"/>
                  </a:cxn>
                  <a:cxn ang="0">
                    <a:pos x="369" y="578"/>
                  </a:cxn>
                  <a:cxn ang="0">
                    <a:pos x="324" y="637"/>
                  </a:cxn>
                  <a:cxn ang="0">
                    <a:pos x="208" y="521"/>
                  </a:cxn>
                  <a:cxn ang="0">
                    <a:pos x="153" y="466"/>
                  </a:cxn>
                  <a:cxn ang="0">
                    <a:pos x="155" y="431"/>
                  </a:cxn>
                  <a:cxn ang="0">
                    <a:pos x="124" y="417"/>
                  </a:cxn>
                  <a:cxn ang="0">
                    <a:pos x="0" y="354"/>
                  </a:cxn>
                  <a:cxn ang="0">
                    <a:pos x="53" y="277"/>
                  </a:cxn>
                  <a:cxn ang="0">
                    <a:pos x="53" y="273"/>
                  </a:cxn>
                  <a:cxn ang="0">
                    <a:pos x="53" y="254"/>
                  </a:cxn>
                  <a:cxn ang="0">
                    <a:pos x="47" y="175"/>
                  </a:cxn>
                  <a:cxn ang="0">
                    <a:pos x="118" y="118"/>
                  </a:cxn>
                  <a:cxn ang="0">
                    <a:pos x="132" y="126"/>
                  </a:cxn>
                  <a:cxn ang="0">
                    <a:pos x="204" y="167"/>
                  </a:cxn>
                  <a:cxn ang="0">
                    <a:pos x="434" y="0"/>
                  </a:cxn>
                  <a:cxn ang="0">
                    <a:pos x="442" y="2"/>
                  </a:cxn>
                  <a:cxn ang="0">
                    <a:pos x="493" y="10"/>
                  </a:cxn>
                  <a:cxn ang="0">
                    <a:pos x="670" y="40"/>
                  </a:cxn>
                </a:cxnLst>
                <a:rect l="0" t="0" r="r" b="b"/>
                <a:pathLst>
                  <a:path w="1002" h="1050">
                    <a:moveTo>
                      <a:pt x="670" y="40"/>
                    </a:moveTo>
                    <a:lnTo>
                      <a:pt x="719" y="128"/>
                    </a:lnTo>
                    <a:lnTo>
                      <a:pt x="760" y="207"/>
                    </a:lnTo>
                    <a:lnTo>
                      <a:pt x="784" y="248"/>
                    </a:lnTo>
                    <a:lnTo>
                      <a:pt x="811" y="297"/>
                    </a:lnTo>
                    <a:lnTo>
                      <a:pt x="829" y="403"/>
                    </a:lnTo>
                    <a:lnTo>
                      <a:pt x="841" y="472"/>
                    </a:lnTo>
                    <a:lnTo>
                      <a:pt x="857" y="566"/>
                    </a:lnTo>
                    <a:lnTo>
                      <a:pt x="1000" y="657"/>
                    </a:lnTo>
                    <a:lnTo>
                      <a:pt x="1002" y="735"/>
                    </a:lnTo>
                    <a:lnTo>
                      <a:pt x="908" y="737"/>
                    </a:lnTo>
                    <a:lnTo>
                      <a:pt x="802" y="739"/>
                    </a:lnTo>
                    <a:lnTo>
                      <a:pt x="794" y="739"/>
                    </a:lnTo>
                    <a:lnTo>
                      <a:pt x="790" y="747"/>
                    </a:lnTo>
                    <a:lnTo>
                      <a:pt x="758" y="800"/>
                    </a:lnTo>
                    <a:lnTo>
                      <a:pt x="694" y="910"/>
                    </a:lnTo>
                    <a:lnTo>
                      <a:pt x="654" y="983"/>
                    </a:lnTo>
                    <a:lnTo>
                      <a:pt x="613" y="1050"/>
                    </a:lnTo>
                    <a:lnTo>
                      <a:pt x="582" y="857"/>
                    </a:lnTo>
                    <a:lnTo>
                      <a:pt x="597" y="818"/>
                    </a:lnTo>
                    <a:lnTo>
                      <a:pt x="605" y="796"/>
                    </a:lnTo>
                    <a:lnTo>
                      <a:pt x="550" y="749"/>
                    </a:lnTo>
                    <a:lnTo>
                      <a:pt x="556" y="731"/>
                    </a:lnTo>
                    <a:lnTo>
                      <a:pt x="566" y="700"/>
                    </a:lnTo>
                    <a:lnTo>
                      <a:pt x="546" y="670"/>
                    </a:lnTo>
                    <a:lnTo>
                      <a:pt x="515" y="629"/>
                    </a:lnTo>
                    <a:lnTo>
                      <a:pt x="477" y="643"/>
                    </a:lnTo>
                    <a:lnTo>
                      <a:pt x="438" y="641"/>
                    </a:lnTo>
                    <a:lnTo>
                      <a:pt x="424" y="629"/>
                    </a:lnTo>
                    <a:lnTo>
                      <a:pt x="369" y="578"/>
                    </a:lnTo>
                    <a:lnTo>
                      <a:pt x="324" y="637"/>
                    </a:lnTo>
                    <a:lnTo>
                      <a:pt x="208" y="521"/>
                    </a:lnTo>
                    <a:lnTo>
                      <a:pt x="153" y="466"/>
                    </a:lnTo>
                    <a:lnTo>
                      <a:pt x="155" y="431"/>
                    </a:lnTo>
                    <a:lnTo>
                      <a:pt x="124" y="417"/>
                    </a:lnTo>
                    <a:lnTo>
                      <a:pt x="0" y="354"/>
                    </a:lnTo>
                    <a:lnTo>
                      <a:pt x="53" y="277"/>
                    </a:lnTo>
                    <a:lnTo>
                      <a:pt x="53" y="273"/>
                    </a:lnTo>
                    <a:lnTo>
                      <a:pt x="53" y="254"/>
                    </a:lnTo>
                    <a:lnTo>
                      <a:pt x="47" y="175"/>
                    </a:lnTo>
                    <a:lnTo>
                      <a:pt x="118" y="118"/>
                    </a:lnTo>
                    <a:lnTo>
                      <a:pt x="132" y="126"/>
                    </a:lnTo>
                    <a:lnTo>
                      <a:pt x="204" y="167"/>
                    </a:lnTo>
                    <a:lnTo>
                      <a:pt x="434" y="0"/>
                    </a:lnTo>
                    <a:lnTo>
                      <a:pt x="442" y="2"/>
                    </a:lnTo>
                    <a:lnTo>
                      <a:pt x="493" y="10"/>
                    </a:lnTo>
                    <a:lnTo>
                      <a:pt x="670" y="40"/>
                    </a:lnTo>
                    <a:close/>
                  </a:path>
                </a:pathLst>
              </a:custGeom>
              <a:solidFill>
                <a:srgbClr val="00B050"/>
              </a:solidFill>
              <a:ln w="9525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lIns="68580" tIns="34290" rIns="68580" bIns="34290"/>
              <a:lstStyle/>
              <a:p>
                <a:pPr>
                  <a:defRPr/>
                </a:pPr>
                <a:endParaRPr lang="nb-NO" sz="675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4" name="Freeform 8"/>
              <p:cNvSpPr>
                <a:spLocks/>
              </p:cNvSpPr>
              <p:nvPr/>
            </p:nvSpPr>
            <p:spPr bwMode="auto">
              <a:xfrm>
                <a:off x="5662446" y="6511653"/>
                <a:ext cx="2473571" cy="1908456"/>
              </a:xfrm>
              <a:custGeom>
                <a:avLst/>
                <a:gdLst/>
                <a:ahLst/>
                <a:cxnLst>
                  <a:cxn ang="0">
                    <a:pos x="1114" y="444"/>
                  </a:cxn>
                  <a:cxn ang="0">
                    <a:pos x="1110" y="534"/>
                  </a:cxn>
                  <a:cxn ang="0">
                    <a:pos x="943" y="607"/>
                  </a:cxn>
                  <a:cxn ang="0">
                    <a:pos x="943" y="609"/>
                  </a:cxn>
                  <a:cxn ang="0">
                    <a:pos x="859" y="607"/>
                  </a:cxn>
                  <a:cxn ang="0">
                    <a:pos x="829" y="607"/>
                  </a:cxn>
                  <a:cxn ang="0">
                    <a:pos x="825" y="611"/>
                  </a:cxn>
                  <a:cxn ang="0">
                    <a:pos x="792" y="672"/>
                  </a:cxn>
                  <a:cxn ang="0">
                    <a:pos x="739" y="766"/>
                  </a:cxn>
                  <a:cxn ang="0">
                    <a:pos x="686" y="859"/>
                  </a:cxn>
                  <a:cxn ang="0">
                    <a:pos x="595" y="833"/>
                  </a:cxn>
                  <a:cxn ang="0">
                    <a:pos x="554" y="705"/>
                  </a:cxn>
                  <a:cxn ang="0">
                    <a:pos x="503" y="701"/>
                  </a:cxn>
                  <a:cxn ang="0">
                    <a:pos x="415" y="698"/>
                  </a:cxn>
                  <a:cxn ang="0">
                    <a:pos x="387" y="696"/>
                  </a:cxn>
                  <a:cxn ang="0">
                    <a:pos x="352" y="688"/>
                  </a:cxn>
                  <a:cxn ang="0">
                    <a:pos x="303" y="676"/>
                  </a:cxn>
                  <a:cxn ang="0">
                    <a:pos x="297" y="672"/>
                  </a:cxn>
                  <a:cxn ang="0">
                    <a:pos x="263" y="639"/>
                  </a:cxn>
                  <a:cxn ang="0">
                    <a:pos x="83" y="474"/>
                  </a:cxn>
                  <a:cxn ang="0">
                    <a:pos x="61" y="432"/>
                  </a:cxn>
                  <a:cxn ang="0">
                    <a:pos x="57" y="367"/>
                  </a:cxn>
                  <a:cxn ang="0">
                    <a:pos x="43" y="230"/>
                  </a:cxn>
                  <a:cxn ang="0">
                    <a:pos x="39" y="185"/>
                  </a:cxn>
                  <a:cxn ang="0">
                    <a:pos x="37" y="163"/>
                  </a:cxn>
                  <a:cxn ang="0">
                    <a:pos x="10" y="132"/>
                  </a:cxn>
                  <a:cxn ang="0">
                    <a:pos x="0" y="120"/>
                  </a:cxn>
                  <a:cxn ang="0">
                    <a:pos x="51" y="67"/>
                  </a:cxn>
                  <a:cxn ang="0">
                    <a:pos x="122" y="71"/>
                  </a:cxn>
                  <a:cxn ang="0">
                    <a:pos x="177" y="104"/>
                  </a:cxn>
                  <a:cxn ang="0">
                    <a:pos x="391" y="31"/>
                  </a:cxn>
                  <a:cxn ang="0">
                    <a:pos x="644" y="0"/>
                  </a:cxn>
                  <a:cxn ang="0">
                    <a:pos x="798" y="39"/>
                  </a:cxn>
                  <a:cxn ang="0">
                    <a:pos x="800" y="39"/>
                  </a:cxn>
                  <a:cxn ang="0">
                    <a:pos x="937" y="71"/>
                  </a:cxn>
                  <a:cxn ang="0">
                    <a:pos x="1114" y="444"/>
                  </a:cxn>
                </a:cxnLst>
                <a:rect l="0" t="0" r="r" b="b"/>
                <a:pathLst>
                  <a:path w="1114" h="859">
                    <a:moveTo>
                      <a:pt x="1114" y="444"/>
                    </a:moveTo>
                    <a:lnTo>
                      <a:pt x="1110" y="534"/>
                    </a:lnTo>
                    <a:lnTo>
                      <a:pt x="943" y="607"/>
                    </a:lnTo>
                    <a:lnTo>
                      <a:pt x="943" y="609"/>
                    </a:lnTo>
                    <a:lnTo>
                      <a:pt x="859" y="607"/>
                    </a:lnTo>
                    <a:lnTo>
                      <a:pt x="829" y="607"/>
                    </a:lnTo>
                    <a:lnTo>
                      <a:pt x="825" y="611"/>
                    </a:lnTo>
                    <a:lnTo>
                      <a:pt x="792" y="672"/>
                    </a:lnTo>
                    <a:lnTo>
                      <a:pt x="739" y="766"/>
                    </a:lnTo>
                    <a:lnTo>
                      <a:pt x="686" y="859"/>
                    </a:lnTo>
                    <a:lnTo>
                      <a:pt x="595" y="833"/>
                    </a:lnTo>
                    <a:lnTo>
                      <a:pt x="554" y="705"/>
                    </a:lnTo>
                    <a:lnTo>
                      <a:pt x="503" y="701"/>
                    </a:lnTo>
                    <a:lnTo>
                      <a:pt x="415" y="698"/>
                    </a:lnTo>
                    <a:lnTo>
                      <a:pt x="387" y="696"/>
                    </a:lnTo>
                    <a:lnTo>
                      <a:pt x="352" y="688"/>
                    </a:lnTo>
                    <a:lnTo>
                      <a:pt x="303" y="676"/>
                    </a:lnTo>
                    <a:lnTo>
                      <a:pt x="297" y="672"/>
                    </a:lnTo>
                    <a:lnTo>
                      <a:pt x="263" y="639"/>
                    </a:lnTo>
                    <a:lnTo>
                      <a:pt x="83" y="474"/>
                    </a:lnTo>
                    <a:lnTo>
                      <a:pt x="61" y="432"/>
                    </a:lnTo>
                    <a:lnTo>
                      <a:pt x="57" y="367"/>
                    </a:lnTo>
                    <a:lnTo>
                      <a:pt x="43" y="230"/>
                    </a:lnTo>
                    <a:lnTo>
                      <a:pt x="39" y="185"/>
                    </a:lnTo>
                    <a:lnTo>
                      <a:pt x="37" y="163"/>
                    </a:lnTo>
                    <a:lnTo>
                      <a:pt x="10" y="132"/>
                    </a:lnTo>
                    <a:lnTo>
                      <a:pt x="0" y="120"/>
                    </a:lnTo>
                    <a:lnTo>
                      <a:pt x="51" y="67"/>
                    </a:lnTo>
                    <a:lnTo>
                      <a:pt x="122" y="71"/>
                    </a:lnTo>
                    <a:lnTo>
                      <a:pt x="177" y="104"/>
                    </a:lnTo>
                    <a:lnTo>
                      <a:pt x="391" y="31"/>
                    </a:lnTo>
                    <a:lnTo>
                      <a:pt x="644" y="0"/>
                    </a:lnTo>
                    <a:lnTo>
                      <a:pt x="798" y="39"/>
                    </a:lnTo>
                    <a:lnTo>
                      <a:pt x="800" y="39"/>
                    </a:lnTo>
                    <a:lnTo>
                      <a:pt x="937" y="71"/>
                    </a:lnTo>
                    <a:lnTo>
                      <a:pt x="1114" y="44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lIns="68580" tIns="34290" rIns="68580" bIns="34290"/>
              <a:lstStyle/>
              <a:p>
                <a:pPr>
                  <a:defRPr/>
                </a:pPr>
                <a:endParaRPr lang="nb-NO" sz="675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5" name="Freeform 9"/>
              <p:cNvSpPr>
                <a:spLocks/>
              </p:cNvSpPr>
              <p:nvPr/>
            </p:nvSpPr>
            <p:spPr bwMode="auto">
              <a:xfrm>
                <a:off x="3830343" y="3526187"/>
                <a:ext cx="1573670" cy="1934307"/>
              </a:xfrm>
              <a:custGeom>
                <a:avLst/>
                <a:gdLst/>
                <a:ahLst/>
                <a:cxnLst>
                  <a:cxn ang="0">
                    <a:pos x="709" y="196"/>
                  </a:cxn>
                  <a:cxn ang="0">
                    <a:pos x="686" y="210"/>
                  </a:cxn>
                  <a:cxn ang="0">
                    <a:pos x="699" y="275"/>
                  </a:cxn>
                  <a:cxn ang="0">
                    <a:pos x="709" y="320"/>
                  </a:cxn>
                  <a:cxn ang="0">
                    <a:pos x="485" y="483"/>
                  </a:cxn>
                  <a:cxn ang="0">
                    <a:pos x="428" y="568"/>
                  </a:cxn>
                  <a:cxn ang="0">
                    <a:pos x="336" y="688"/>
                  </a:cxn>
                  <a:cxn ang="0">
                    <a:pos x="367" y="815"/>
                  </a:cxn>
                  <a:cxn ang="0">
                    <a:pos x="344" y="831"/>
                  </a:cxn>
                  <a:cxn ang="0">
                    <a:pos x="263" y="872"/>
                  </a:cxn>
                  <a:cxn ang="0">
                    <a:pos x="242" y="870"/>
                  </a:cxn>
                  <a:cxn ang="0">
                    <a:pos x="159" y="861"/>
                  </a:cxn>
                  <a:cxn ang="0">
                    <a:pos x="132" y="839"/>
                  </a:cxn>
                  <a:cxn ang="0">
                    <a:pos x="108" y="819"/>
                  </a:cxn>
                  <a:cxn ang="0">
                    <a:pos x="98" y="739"/>
                  </a:cxn>
                  <a:cxn ang="0">
                    <a:pos x="96" y="731"/>
                  </a:cxn>
                  <a:cxn ang="0">
                    <a:pos x="92" y="678"/>
                  </a:cxn>
                  <a:cxn ang="0">
                    <a:pos x="112" y="639"/>
                  </a:cxn>
                  <a:cxn ang="0">
                    <a:pos x="120" y="625"/>
                  </a:cxn>
                  <a:cxn ang="0">
                    <a:pos x="53" y="623"/>
                  </a:cxn>
                  <a:cxn ang="0">
                    <a:pos x="18" y="560"/>
                  </a:cxn>
                  <a:cxn ang="0">
                    <a:pos x="0" y="523"/>
                  </a:cxn>
                  <a:cxn ang="0">
                    <a:pos x="20" y="509"/>
                  </a:cxn>
                  <a:cxn ang="0">
                    <a:pos x="41" y="495"/>
                  </a:cxn>
                  <a:cxn ang="0">
                    <a:pos x="24" y="462"/>
                  </a:cxn>
                  <a:cxn ang="0">
                    <a:pos x="14" y="432"/>
                  </a:cxn>
                  <a:cxn ang="0">
                    <a:pos x="65" y="375"/>
                  </a:cxn>
                  <a:cxn ang="0">
                    <a:pos x="181" y="348"/>
                  </a:cxn>
                  <a:cxn ang="0">
                    <a:pos x="204" y="344"/>
                  </a:cxn>
                  <a:cxn ang="0">
                    <a:pos x="287" y="318"/>
                  </a:cxn>
                  <a:cxn ang="0">
                    <a:pos x="273" y="269"/>
                  </a:cxn>
                  <a:cxn ang="0">
                    <a:pos x="295" y="232"/>
                  </a:cxn>
                  <a:cxn ang="0">
                    <a:pos x="330" y="210"/>
                  </a:cxn>
                  <a:cxn ang="0">
                    <a:pos x="401" y="173"/>
                  </a:cxn>
                  <a:cxn ang="0">
                    <a:pos x="460" y="151"/>
                  </a:cxn>
                  <a:cxn ang="0">
                    <a:pos x="468" y="79"/>
                  </a:cxn>
                  <a:cxn ang="0">
                    <a:pos x="475" y="24"/>
                  </a:cxn>
                  <a:cxn ang="0">
                    <a:pos x="477" y="22"/>
                  </a:cxn>
                  <a:cxn ang="0">
                    <a:pos x="525" y="14"/>
                  </a:cxn>
                  <a:cxn ang="0">
                    <a:pos x="617" y="0"/>
                  </a:cxn>
                  <a:cxn ang="0">
                    <a:pos x="690" y="81"/>
                  </a:cxn>
                  <a:cxn ang="0">
                    <a:pos x="709" y="196"/>
                  </a:cxn>
                </a:cxnLst>
                <a:rect l="0" t="0" r="r" b="b"/>
                <a:pathLst>
                  <a:path w="709" h="872">
                    <a:moveTo>
                      <a:pt x="709" y="196"/>
                    </a:moveTo>
                    <a:lnTo>
                      <a:pt x="686" y="210"/>
                    </a:lnTo>
                    <a:lnTo>
                      <a:pt x="699" y="275"/>
                    </a:lnTo>
                    <a:lnTo>
                      <a:pt x="709" y="320"/>
                    </a:lnTo>
                    <a:lnTo>
                      <a:pt x="485" y="483"/>
                    </a:lnTo>
                    <a:lnTo>
                      <a:pt x="428" y="568"/>
                    </a:lnTo>
                    <a:lnTo>
                      <a:pt x="336" y="688"/>
                    </a:lnTo>
                    <a:lnTo>
                      <a:pt x="367" y="815"/>
                    </a:lnTo>
                    <a:lnTo>
                      <a:pt x="344" y="831"/>
                    </a:lnTo>
                    <a:lnTo>
                      <a:pt x="263" y="872"/>
                    </a:lnTo>
                    <a:lnTo>
                      <a:pt x="242" y="870"/>
                    </a:lnTo>
                    <a:lnTo>
                      <a:pt x="159" y="861"/>
                    </a:lnTo>
                    <a:lnTo>
                      <a:pt x="132" y="839"/>
                    </a:lnTo>
                    <a:lnTo>
                      <a:pt x="108" y="819"/>
                    </a:lnTo>
                    <a:lnTo>
                      <a:pt x="98" y="739"/>
                    </a:lnTo>
                    <a:lnTo>
                      <a:pt x="96" y="731"/>
                    </a:lnTo>
                    <a:lnTo>
                      <a:pt x="92" y="678"/>
                    </a:lnTo>
                    <a:lnTo>
                      <a:pt x="112" y="639"/>
                    </a:lnTo>
                    <a:lnTo>
                      <a:pt x="120" y="625"/>
                    </a:lnTo>
                    <a:lnTo>
                      <a:pt x="53" y="623"/>
                    </a:lnTo>
                    <a:lnTo>
                      <a:pt x="18" y="560"/>
                    </a:lnTo>
                    <a:lnTo>
                      <a:pt x="0" y="523"/>
                    </a:lnTo>
                    <a:lnTo>
                      <a:pt x="20" y="509"/>
                    </a:lnTo>
                    <a:lnTo>
                      <a:pt x="41" y="495"/>
                    </a:lnTo>
                    <a:lnTo>
                      <a:pt x="24" y="462"/>
                    </a:lnTo>
                    <a:lnTo>
                      <a:pt x="14" y="432"/>
                    </a:lnTo>
                    <a:lnTo>
                      <a:pt x="65" y="375"/>
                    </a:lnTo>
                    <a:lnTo>
                      <a:pt x="181" y="348"/>
                    </a:lnTo>
                    <a:lnTo>
                      <a:pt x="204" y="344"/>
                    </a:lnTo>
                    <a:lnTo>
                      <a:pt x="287" y="318"/>
                    </a:lnTo>
                    <a:lnTo>
                      <a:pt x="273" y="269"/>
                    </a:lnTo>
                    <a:lnTo>
                      <a:pt x="295" y="232"/>
                    </a:lnTo>
                    <a:lnTo>
                      <a:pt x="330" y="210"/>
                    </a:lnTo>
                    <a:lnTo>
                      <a:pt x="401" y="173"/>
                    </a:lnTo>
                    <a:lnTo>
                      <a:pt x="460" y="151"/>
                    </a:lnTo>
                    <a:lnTo>
                      <a:pt x="468" y="79"/>
                    </a:lnTo>
                    <a:lnTo>
                      <a:pt x="475" y="24"/>
                    </a:lnTo>
                    <a:lnTo>
                      <a:pt x="477" y="22"/>
                    </a:lnTo>
                    <a:lnTo>
                      <a:pt x="525" y="14"/>
                    </a:lnTo>
                    <a:lnTo>
                      <a:pt x="617" y="0"/>
                    </a:lnTo>
                    <a:lnTo>
                      <a:pt x="690" y="81"/>
                    </a:lnTo>
                    <a:lnTo>
                      <a:pt x="709" y="19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lIns="68580" tIns="34290" rIns="68580" bIns="34290"/>
              <a:lstStyle/>
              <a:p>
                <a:pPr>
                  <a:defRPr/>
                </a:pPr>
                <a:endParaRPr lang="nb-NO" sz="675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6" name="Freeform 10"/>
              <p:cNvSpPr>
                <a:spLocks/>
              </p:cNvSpPr>
              <p:nvPr/>
            </p:nvSpPr>
            <p:spPr bwMode="auto">
              <a:xfrm>
                <a:off x="184595" y="3595115"/>
                <a:ext cx="1319853" cy="650514"/>
              </a:xfrm>
              <a:custGeom>
                <a:avLst/>
                <a:gdLst/>
                <a:ahLst/>
                <a:cxnLst>
                  <a:cxn ang="0">
                    <a:pos x="573" y="260"/>
                  </a:cxn>
                  <a:cxn ang="0">
                    <a:pos x="241" y="293"/>
                  </a:cxn>
                  <a:cxn ang="0">
                    <a:pos x="0" y="270"/>
                  </a:cxn>
                  <a:cxn ang="0">
                    <a:pos x="0" y="209"/>
                  </a:cxn>
                  <a:cxn ang="0">
                    <a:pos x="308" y="173"/>
                  </a:cxn>
                  <a:cxn ang="0">
                    <a:pos x="550" y="0"/>
                  </a:cxn>
                  <a:cxn ang="0">
                    <a:pos x="589" y="26"/>
                  </a:cxn>
                  <a:cxn ang="0">
                    <a:pos x="569" y="85"/>
                  </a:cxn>
                  <a:cxn ang="0">
                    <a:pos x="595" y="126"/>
                  </a:cxn>
                  <a:cxn ang="0">
                    <a:pos x="573" y="260"/>
                  </a:cxn>
                </a:cxnLst>
                <a:rect l="0" t="0" r="r" b="b"/>
                <a:pathLst>
                  <a:path w="595" h="293">
                    <a:moveTo>
                      <a:pt x="573" y="260"/>
                    </a:moveTo>
                    <a:lnTo>
                      <a:pt x="241" y="293"/>
                    </a:lnTo>
                    <a:lnTo>
                      <a:pt x="0" y="270"/>
                    </a:lnTo>
                    <a:lnTo>
                      <a:pt x="0" y="209"/>
                    </a:lnTo>
                    <a:lnTo>
                      <a:pt x="308" y="173"/>
                    </a:lnTo>
                    <a:lnTo>
                      <a:pt x="550" y="0"/>
                    </a:lnTo>
                    <a:lnTo>
                      <a:pt x="589" y="26"/>
                    </a:lnTo>
                    <a:lnTo>
                      <a:pt x="569" y="85"/>
                    </a:lnTo>
                    <a:lnTo>
                      <a:pt x="595" y="126"/>
                    </a:lnTo>
                    <a:lnTo>
                      <a:pt x="573" y="260"/>
                    </a:lnTo>
                    <a:close/>
                  </a:path>
                </a:pathLst>
              </a:custGeom>
              <a:solidFill>
                <a:srgbClr val="00B050"/>
              </a:solidFill>
              <a:ln w="9525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lIns="68580" tIns="34290" rIns="68580" bIns="34290"/>
              <a:lstStyle/>
              <a:p>
                <a:pPr>
                  <a:defRPr/>
                </a:pPr>
                <a:endParaRPr lang="nb-NO" sz="675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7" name="Freeform 11"/>
              <p:cNvSpPr>
                <a:spLocks/>
              </p:cNvSpPr>
              <p:nvPr/>
            </p:nvSpPr>
            <p:spPr bwMode="auto">
              <a:xfrm>
                <a:off x="3045815" y="4611810"/>
                <a:ext cx="1001426" cy="1434575"/>
              </a:xfrm>
              <a:custGeom>
                <a:avLst/>
                <a:gdLst/>
                <a:ahLst/>
                <a:cxnLst>
                  <a:cxn ang="0">
                    <a:pos x="450" y="519"/>
                  </a:cxn>
                  <a:cxn ang="0">
                    <a:pos x="340" y="625"/>
                  </a:cxn>
                  <a:cxn ang="0">
                    <a:pos x="313" y="631"/>
                  </a:cxn>
                  <a:cxn ang="0">
                    <a:pos x="216" y="647"/>
                  </a:cxn>
                  <a:cxn ang="0">
                    <a:pos x="216" y="615"/>
                  </a:cxn>
                  <a:cxn ang="0">
                    <a:pos x="211" y="564"/>
                  </a:cxn>
                  <a:cxn ang="0">
                    <a:pos x="144" y="517"/>
                  </a:cxn>
                  <a:cxn ang="0">
                    <a:pos x="93" y="480"/>
                  </a:cxn>
                  <a:cxn ang="0">
                    <a:pos x="67" y="427"/>
                  </a:cxn>
                  <a:cxn ang="0">
                    <a:pos x="24" y="344"/>
                  </a:cxn>
                  <a:cxn ang="0">
                    <a:pos x="0" y="293"/>
                  </a:cxn>
                  <a:cxn ang="0">
                    <a:pos x="40" y="248"/>
                  </a:cxn>
                  <a:cxn ang="0">
                    <a:pos x="65" y="222"/>
                  </a:cxn>
                  <a:cxn ang="0">
                    <a:pos x="57" y="207"/>
                  </a:cxn>
                  <a:cxn ang="0">
                    <a:pos x="38" y="167"/>
                  </a:cxn>
                  <a:cxn ang="0">
                    <a:pos x="61" y="163"/>
                  </a:cxn>
                  <a:cxn ang="0">
                    <a:pos x="34" y="108"/>
                  </a:cxn>
                  <a:cxn ang="0">
                    <a:pos x="104" y="47"/>
                  </a:cxn>
                  <a:cxn ang="0">
                    <a:pos x="185" y="32"/>
                  </a:cxn>
                  <a:cxn ang="0">
                    <a:pos x="246" y="0"/>
                  </a:cxn>
                  <a:cxn ang="0">
                    <a:pos x="279" y="51"/>
                  </a:cxn>
                  <a:cxn ang="0">
                    <a:pos x="283" y="89"/>
                  </a:cxn>
                  <a:cxn ang="0">
                    <a:pos x="285" y="120"/>
                  </a:cxn>
                  <a:cxn ang="0">
                    <a:pos x="299" y="207"/>
                  </a:cxn>
                  <a:cxn ang="0">
                    <a:pos x="313" y="262"/>
                  </a:cxn>
                  <a:cxn ang="0">
                    <a:pos x="330" y="313"/>
                  </a:cxn>
                  <a:cxn ang="0">
                    <a:pos x="334" y="324"/>
                  </a:cxn>
                  <a:cxn ang="0">
                    <a:pos x="336" y="330"/>
                  </a:cxn>
                  <a:cxn ang="0">
                    <a:pos x="352" y="370"/>
                  </a:cxn>
                  <a:cxn ang="0">
                    <a:pos x="368" y="411"/>
                  </a:cxn>
                  <a:cxn ang="0">
                    <a:pos x="448" y="507"/>
                  </a:cxn>
                  <a:cxn ang="0">
                    <a:pos x="450" y="519"/>
                  </a:cxn>
                </a:cxnLst>
                <a:rect l="0" t="0" r="r" b="b"/>
                <a:pathLst>
                  <a:path w="450" h="647">
                    <a:moveTo>
                      <a:pt x="450" y="519"/>
                    </a:moveTo>
                    <a:lnTo>
                      <a:pt x="340" y="625"/>
                    </a:lnTo>
                    <a:lnTo>
                      <a:pt x="313" y="631"/>
                    </a:lnTo>
                    <a:lnTo>
                      <a:pt x="216" y="647"/>
                    </a:lnTo>
                    <a:lnTo>
                      <a:pt x="216" y="615"/>
                    </a:lnTo>
                    <a:lnTo>
                      <a:pt x="211" y="564"/>
                    </a:lnTo>
                    <a:lnTo>
                      <a:pt x="144" y="517"/>
                    </a:lnTo>
                    <a:lnTo>
                      <a:pt x="93" y="480"/>
                    </a:lnTo>
                    <a:lnTo>
                      <a:pt x="67" y="427"/>
                    </a:lnTo>
                    <a:lnTo>
                      <a:pt x="24" y="344"/>
                    </a:lnTo>
                    <a:lnTo>
                      <a:pt x="0" y="293"/>
                    </a:lnTo>
                    <a:lnTo>
                      <a:pt x="40" y="248"/>
                    </a:lnTo>
                    <a:lnTo>
                      <a:pt x="65" y="222"/>
                    </a:lnTo>
                    <a:lnTo>
                      <a:pt x="57" y="207"/>
                    </a:lnTo>
                    <a:lnTo>
                      <a:pt x="38" y="167"/>
                    </a:lnTo>
                    <a:lnTo>
                      <a:pt x="61" y="163"/>
                    </a:lnTo>
                    <a:lnTo>
                      <a:pt x="34" y="108"/>
                    </a:lnTo>
                    <a:lnTo>
                      <a:pt x="104" y="47"/>
                    </a:lnTo>
                    <a:lnTo>
                      <a:pt x="185" y="32"/>
                    </a:lnTo>
                    <a:lnTo>
                      <a:pt x="246" y="0"/>
                    </a:lnTo>
                    <a:lnTo>
                      <a:pt x="279" y="51"/>
                    </a:lnTo>
                    <a:lnTo>
                      <a:pt x="283" y="89"/>
                    </a:lnTo>
                    <a:lnTo>
                      <a:pt x="285" y="120"/>
                    </a:lnTo>
                    <a:lnTo>
                      <a:pt x="299" y="207"/>
                    </a:lnTo>
                    <a:lnTo>
                      <a:pt x="313" y="262"/>
                    </a:lnTo>
                    <a:lnTo>
                      <a:pt x="330" y="313"/>
                    </a:lnTo>
                    <a:lnTo>
                      <a:pt x="334" y="324"/>
                    </a:lnTo>
                    <a:lnTo>
                      <a:pt x="336" y="330"/>
                    </a:lnTo>
                    <a:lnTo>
                      <a:pt x="352" y="370"/>
                    </a:lnTo>
                    <a:lnTo>
                      <a:pt x="368" y="411"/>
                    </a:lnTo>
                    <a:lnTo>
                      <a:pt x="448" y="507"/>
                    </a:lnTo>
                    <a:lnTo>
                      <a:pt x="450" y="519"/>
                    </a:lnTo>
                    <a:close/>
                  </a:path>
                </a:pathLst>
              </a:custGeom>
              <a:solidFill>
                <a:srgbClr val="00B050"/>
              </a:solidFill>
              <a:ln w="9525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lIns="68580" tIns="34290" rIns="68580" bIns="34290"/>
              <a:lstStyle/>
              <a:p>
                <a:pPr>
                  <a:defRPr/>
                </a:pPr>
                <a:endParaRPr lang="nb-NO" sz="675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8" name="Freeform 12"/>
              <p:cNvSpPr>
                <a:spLocks/>
              </p:cNvSpPr>
              <p:nvPr/>
            </p:nvSpPr>
            <p:spPr bwMode="auto">
              <a:xfrm>
                <a:off x="3299632" y="3259089"/>
                <a:ext cx="1582902" cy="982231"/>
              </a:xfrm>
              <a:custGeom>
                <a:avLst/>
                <a:gdLst/>
                <a:ahLst/>
                <a:cxnLst>
                  <a:cxn ang="0">
                    <a:pos x="464" y="32"/>
                  </a:cxn>
                  <a:cxn ang="0">
                    <a:pos x="482" y="57"/>
                  </a:cxn>
                  <a:cxn ang="0">
                    <a:pos x="558" y="65"/>
                  </a:cxn>
                  <a:cxn ang="0">
                    <a:pos x="592" y="69"/>
                  </a:cxn>
                  <a:cxn ang="0">
                    <a:pos x="658" y="116"/>
                  </a:cxn>
                  <a:cxn ang="0">
                    <a:pos x="704" y="98"/>
                  </a:cxn>
                  <a:cxn ang="0">
                    <a:pos x="713" y="144"/>
                  </a:cxn>
                  <a:cxn ang="0">
                    <a:pos x="706" y="199"/>
                  </a:cxn>
                  <a:cxn ang="0">
                    <a:pos x="698" y="271"/>
                  </a:cxn>
                  <a:cxn ang="0">
                    <a:pos x="639" y="293"/>
                  </a:cxn>
                  <a:cxn ang="0">
                    <a:pos x="568" y="330"/>
                  </a:cxn>
                  <a:cxn ang="0">
                    <a:pos x="601" y="309"/>
                  </a:cxn>
                  <a:cxn ang="0">
                    <a:pos x="478" y="338"/>
                  </a:cxn>
                  <a:cxn ang="0">
                    <a:pos x="372" y="385"/>
                  </a:cxn>
                  <a:cxn ang="0">
                    <a:pos x="275" y="428"/>
                  </a:cxn>
                  <a:cxn ang="0">
                    <a:pos x="240" y="442"/>
                  </a:cxn>
                  <a:cxn ang="0">
                    <a:pos x="216" y="393"/>
                  </a:cxn>
                  <a:cxn ang="0">
                    <a:pos x="140" y="389"/>
                  </a:cxn>
                  <a:cxn ang="0">
                    <a:pos x="116" y="348"/>
                  </a:cxn>
                  <a:cxn ang="0">
                    <a:pos x="212" y="320"/>
                  </a:cxn>
                  <a:cxn ang="0">
                    <a:pos x="171" y="299"/>
                  </a:cxn>
                  <a:cxn ang="0">
                    <a:pos x="0" y="293"/>
                  </a:cxn>
                  <a:cxn ang="0">
                    <a:pos x="75" y="193"/>
                  </a:cxn>
                  <a:cxn ang="0">
                    <a:pos x="179" y="181"/>
                  </a:cxn>
                  <a:cxn ang="0">
                    <a:pos x="242" y="167"/>
                  </a:cxn>
                  <a:cxn ang="0">
                    <a:pos x="267" y="161"/>
                  </a:cxn>
                  <a:cxn ang="0">
                    <a:pos x="338" y="128"/>
                  </a:cxn>
                  <a:cxn ang="0">
                    <a:pos x="350" y="89"/>
                  </a:cxn>
                  <a:cxn ang="0">
                    <a:pos x="348" y="83"/>
                  </a:cxn>
                  <a:cxn ang="0">
                    <a:pos x="334" y="55"/>
                  </a:cxn>
                  <a:cxn ang="0">
                    <a:pos x="330" y="10"/>
                  </a:cxn>
                  <a:cxn ang="0">
                    <a:pos x="401" y="0"/>
                  </a:cxn>
                  <a:cxn ang="0">
                    <a:pos x="454" y="37"/>
                  </a:cxn>
                  <a:cxn ang="0">
                    <a:pos x="464" y="32"/>
                  </a:cxn>
                </a:cxnLst>
                <a:rect l="0" t="0" r="r" b="b"/>
                <a:pathLst>
                  <a:path w="713" h="442">
                    <a:moveTo>
                      <a:pt x="464" y="32"/>
                    </a:moveTo>
                    <a:lnTo>
                      <a:pt x="482" y="57"/>
                    </a:lnTo>
                    <a:lnTo>
                      <a:pt x="558" y="65"/>
                    </a:lnTo>
                    <a:lnTo>
                      <a:pt x="592" y="69"/>
                    </a:lnTo>
                    <a:lnTo>
                      <a:pt x="658" y="116"/>
                    </a:lnTo>
                    <a:lnTo>
                      <a:pt x="704" y="98"/>
                    </a:lnTo>
                    <a:lnTo>
                      <a:pt x="713" y="144"/>
                    </a:lnTo>
                    <a:lnTo>
                      <a:pt x="706" y="199"/>
                    </a:lnTo>
                    <a:lnTo>
                      <a:pt x="698" y="271"/>
                    </a:lnTo>
                    <a:lnTo>
                      <a:pt x="639" y="293"/>
                    </a:lnTo>
                    <a:lnTo>
                      <a:pt x="568" y="330"/>
                    </a:lnTo>
                    <a:lnTo>
                      <a:pt x="601" y="309"/>
                    </a:lnTo>
                    <a:lnTo>
                      <a:pt x="478" y="338"/>
                    </a:lnTo>
                    <a:lnTo>
                      <a:pt x="372" y="385"/>
                    </a:lnTo>
                    <a:lnTo>
                      <a:pt x="275" y="428"/>
                    </a:lnTo>
                    <a:lnTo>
                      <a:pt x="240" y="442"/>
                    </a:lnTo>
                    <a:lnTo>
                      <a:pt x="216" y="393"/>
                    </a:lnTo>
                    <a:lnTo>
                      <a:pt x="140" y="389"/>
                    </a:lnTo>
                    <a:lnTo>
                      <a:pt x="116" y="348"/>
                    </a:lnTo>
                    <a:lnTo>
                      <a:pt x="212" y="320"/>
                    </a:lnTo>
                    <a:lnTo>
                      <a:pt x="171" y="299"/>
                    </a:lnTo>
                    <a:lnTo>
                      <a:pt x="0" y="293"/>
                    </a:lnTo>
                    <a:lnTo>
                      <a:pt x="75" y="193"/>
                    </a:lnTo>
                    <a:lnTo>
                      <a:pt x="179" y="181"/>
                    </a:lnTo>
                    <a:lnTo>
                      <a:pt x="242" y="167"/>
                    </a:lnTo>
                    <a:lnTo>
                      <a:pt x="267" y="161"/>
                    </a:lnTo>
                    <a:lnTo>
                      <a:pt x="338" y="128"/>
                    </a:lnTo>
                    <a:lnTo>
                      <a:pt x="350" y="89"/>
                    </a:lnTo>
                    <a:lnTo>
                      <a:pt x="348" y="83"/>
                    </a:lnTo>
                    <a:lnTo>
                      <a:pt x="334" y="55"/>
                    </a:lnTo>
                    <a:lnTo>
                      <a:pt x="330" y="10"/>
                    </a:lnTo>
                    <a:lnTo>
                      <a:pt x="401" y="0"/>
                    </a:lnTo>
                    <a:lnTo>
                      <a:pt x="454" y="37"/>
                    </a:lnTo>
                    <a:lnTo>
                      <a:pt x="464" y="32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lIns="68580" tIns="34290" rIns="68580" bIns="34290"/>
              <a:lstStyle/>
              <a:p>
                <a:pPr>
                  <a:defRPr/>
                </a:pPr>
                <a:endParaRPr lang="nb-NO" sz="675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9" name="Freeform 13"/>
              <p:cNvSpPr>
                <a:spLocks/>
              </p:cNvSpPr>
              <p:nvPr/>
            </p:nvSpPr>
            <p:spPr bwMode="auto">
              <a:xfrm>
                <a:off x="5593224" y="5917145"/>
                <a:ext cx="936817" cy="822832"/>
              </a:xfrm>
              <a:custGeom>
                <a:avLst/>
                <a:gdLst/>
                <a:ahLst/>
                <a:cxnLst>
                  <a:cxn ang="0">
                    <a:pos x="422" y="298"/>
                  </a:cxn>
                  <a:cxn ang="0">
                    <a:pos x="208" y="371"/>
                  </a:cxn>
                  <a:cxn ang="0">
                    <a:pos x="153" y="338"/>
                  </a:cxn>
                  <a:cxn ang="0">
                    <a:pos x="114" y="285"/>
                  </a:cxn>
                  <a:cxn ang="0">
                    <a:pos x="129" y="234"/>
                  </a:cxn>
                  <a:cxn ang="0">
                    <a:pos x="100" y="196"/>
                  </a:cxn>
                  <a:cxn ang="0">
                    <a:pos x="61" y="218"/>
                  </a:cxn>
                  <a:cxn ang="0">
                    <a:pos x="88" y="194"/>
                  </a:cxn>
                  <a:cxn ang="0">
                    <a:pos x="47" y="147"/>
                  </a:cxn>
                  <a:cxn ang="0">
                    <a:pos x="27" y="84"/>
                  </a:cxn>
                  <a:cxn ang="0">
                    <a:pos x="17" y="55"/>
                  </a:cxn>
                  <a:cxn ang="0">
                    <a:pos x="4" y="21"/>
                  </a:cxn>
                  <a:cxn ang="0">
                    <a:pos x="0" y="8"/>
                  </a:cxn>
                  <a:cxn ang="0">
                    <a:pos x="53" y="0"/>
                  </a:cxn>
                  <a:cxn ang="0">
                    <a:pos x="176" y="17"/>
                  </a:cxn>
                  <a:cxn ang="0">
                    <a:pos x="202" y="29"/>
                  </a:cxn>
                  <a:cxn ang="0">
                    <a:pos x="233" y="39"/>
                  </a:cxn>
                  <a:cxn ang="0">
                    <a:pos x="298" y="37"/>
                  </a:cxn>
                  <a:cxn ang="0">
                    <a:pos x="302" y="35"/>
                  </a:cxn>
                  <a:cxn ang="0">
                    <a:pos x="302" y="49"/>
                  </a:cxn>
                  <a:cxn ang="0">
                    <a:pos x="302" y="104"/>
                  </a:cxn>
                  <a:cxn ang="0">
                    <a:pos x="302" y="255"/>
                  </a:cxn>
                  <a:cxn ang="0">
                    <a:pos x="422" y="298"/>
                  </a:cxn>
                </a:cxnLst>
                <a:rect l="0" t="0" r="r" b="b"/>
                <a:pathLst>
                  <a:path w="422" h="371">
                    <a:moveTo>
                      <a:pt x="422" y="298"/>
                    </a:moveTo>
                    <a:lnTo>
                      <a:pt x="208" y="371"/>
                    </a:lnTo>
                    <a:lnTo>
                      <a:pt x="153" y="338"/>
                    </a:lnTo>
                    <a:lnTo>
                      <a:pt x="114" y="285"/>
                    </a:lnTo>
                    <a:lnTo>
                      <a:pt x="129" y="234"/>
                    </a:lnTo>
                    <a:lnTo>
                      <a:pt x="100" y="196"/>
                    </a:lnTo>
                    <a:lnTo>
                      <a:pt x="61" y="218"/>
                    </a:lnTo>
                    <a:lnTo>
                      <a:pt x="88" y="194"/>
                    </a:lnTo>
                    <a:lnTo>
                      <a:pt x="47" y="147"/>
                    </a:lnTo>
                    <a:lnTo>
                      <a:pt x="27" y="84"/>
                    </a:lnTo>
                    <a:lnTo>
                      <a:pt x="17" y="55"/>
                    </a:lnTo>
                    <a:lnTo>
                      <a:pt x="4" y="21"/>
                    </a:lnTo>
                    <a:lnTo>
                      <a:pt x="0" y="8"/>
                    </a:lnTo>
                    <a:lnTo>
                      <a:pt x="53" y="0"/>
                    </a:lnTo>
                    <a:lnTo>
                      <a:pt x="176" y="17"/>
                    </a:lnTo>
                    <a:lnTo>
                      <a:pt x="202" y="29"/>
                    </a:lnTo>
                    <a:lnTo>
                      <a:pt x="233" y="39"/>
                    </a:lnTo>
                    <a:lnTo>
                      <a:pt x="298" y="37"/>
                    </a:lnTo>
                    <a:lnTo>
                      <a:pt x="302" y="35"/>
                    </a:lnTo>
                    <a:lnTo>
                      <a:pt x="302" y="49"/>
                    </a:lnTo>
                    <a:lnTo>
                      <a:pt x="302" y="104"/>
                    </a:lnTo>
                    <a:lnTo>
                      <a:pt x="302" y="255"/>
                    </a:lnTo>
                    <a:lnTo>
                      <a:pt x="422" y="298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lIns="68580" tIns="34290" rIns="68580" bIns="34290"/>
              <a:lstStyle/>
              <a:p>
                <a:pPr>
                  <a:defRPr/>
                </a:pPr>
                <a:endParaRPr lang="nb-NO" sz="675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0" name="Freeform 14"/>
              <p:cNvSpPr>
                <a:spLocks/>
              </p:cNvSpPr>
              <p:nvPr/>
            </p:nvSpPr>
            <p:spPr bwMode="auto">
              <a:xfrm>
                <a:off x="4328749" y="2117462"/>
                <a:ext cx="2265900" cy="1942920"/>
              </a:xfrm>
              <a:custGeom>
                <a:avLst/>
                <a:gdLst/>
                <a:ahLst/>
                <a:cxnLst>
                  <a:cxn ang="0">
                    <a:pos x="919" y="51"/>
                  </a:cxn>
                  <a:cxn ang="0">
                    <a:pos x="1008" y="59"/>
                  </a:cxn>
                  <a:cxn ang="0">
                    <a:pos x="1018" y="97"/>
                  </a:cxn>
                  <a:cxn ang="0">
                    <a:pos x="970" y="112"/>
                  </a:cxn>
                  <a:cxn ang="0">
                    <a:pos x="963" y="114"/>
                  </a:cxn>
                  <a:cxn ang="0">
                    <a:pos x="943" y="199"/>
                  </a:cxn>
                  <a:cxn ang="0">
                    <a:pos x="929" y="211"/>
                  </a:cxn>
                  <a:cxn ang="0">
                    <a:pos x="882" y="260"/>
                  </a:cxn>
                  <a:cxn ang="0">
                    <a:pos x="882" y="370"/>
                  </a:cxn>
                  <a:cxn ang="0">
                    <a:pos x="811" y="476"/>
                  </a:cxn>
                  <a:cxn ang="0">
                    <a:pos x="695" y="547"/>
                  </a:cxn>
                  <a:cxn ang="0">
                    <a:pos x="497" y="875"/>
                  </a:cxn>
                  <a:cxn ang="0">
                    <a:pos x="483" y="829"/>
                  </a:cxn>
                  <a:cxn ang="0">
                    <a:pos x="464" y="714"/>
                  </a:cxn>
                  <a:cxn ang="0">
                    <a:pos x="391" y="633"/>
                  </a:cxn>
                  <a:cxn ang="0">
                    <a:pos x="299" y="647"/>
                  </a:cxn>
                  <a:cxn ang="0">
                    <a:pos x="251" y="655"/>
                  </a:cxn>
                  <a:cxn ang="0">
                    <a:pos x="249" y="657"/>
                  </a:cxn>
                  <a:cxn ang="0">
                    <a:pos x="240" y="611"/>
                  </a:cxn>
                  <a:cxn ang="0">
                    <a:pos x="194" y="629"/>
                  </a:cxn>
                  <a:cxn ang="0">
                    <a:pos x="128" y="582"/>
                  </a:cxn>
                  <a:cxn ang="0">
                    <a:pos x="94" y="578"/>
                  </a:cxn>
                  <a:cxn ang="0">
                    <a:pos x="18" y="570"/>
                  </a:cxn>
                  <a:cxn ang="0">
                    <a:pos x="0" y="545"/>
                  </a:cxn>
                  <a:cxn ang="0">
                    <a:pos x="82" y="523"/>
                  </a:cxn>
                  <a:cxn ang="0">
                    <a:pos x="208" y="446"/>
                  </a:cxn>
                  <a:cxn ang="0">
                    <a:pos x="259" y="501"/>
                  </a:cxn>
                  <a:cxn ang="0">
                    <a:pos x="261" y="505"/>
                  </a:cxn>
                  <a:cxn ang="0">
                    <a:pos x="310" y="499"/>
                  </a:cxn>
                  <a:cxn ang="0">
                    <a:pos x="269" y="411"/>
                  </a:cxn>
                  <a:cxn ang="0">
                    <a:pos x="259" y="378"/>
                  </a:cxn>
                  <a:cxn ang="0">
                    <a:pos x="187" y="389"/>
                  </a:cxn>
                  <a:cxn ang="0">
                    <a:pos x="167" y="313"/>
                  </a:cxn>
                  <a:cxn ang="0">
                    <a:pos x="63" y="344"/>
                  </a:cxn>
                  <a:cxn ang="0">
                    <a:pos x="8" y="358"/>
                  </a:cxn>
                  <a:cxn ang="0">
                    <a:pos x="61" y="262"/>
                  </a:cxn>
                  <a:cxn ang="0">
                    <a:pos x="118" y="183"/>
                  </a:cxn>
                  <a:cxn ang="0">
                    <a:pos x="143" y="167"/>
                  </a:cxn>
                  <a:cxn ang="0">
                    <a:pos x="161" y="154"/>
                  </a:cxn>
                  <a:cxn ang="0">
                    <a:pos x="157" y="142"/>
                  </a:cxn>
                  <a:cxn ang="0">
                    <a:pos x="130" y="89"/>
                  </a:cxn>
                  <a:cxn ang="0">
                    <a:pos x="112" y="6"/>
                  </a:cxn>
                  <a:cxn ang="0">
                    <a:pos x="167" y="26"/>
                  </a:cxn>
                  <a:cxn ang="0">
                    <a:pos x="208" y="87"/>
                  </a:cxn>
                  <a:cxn ang="0">
                    <a:pos x="249" y="65"/>
                  </a:cxn>
                  <a:cxn ang="0">
                    <a:pos x="283" y="161"/>
                  </a:cxn>
                  <a:cxn ang="0">
                    <a:pos x="471" y="130"/>
                  </a:cxn>
                  <a:cxn ang="0">
                    <a:pos x="450" y="99"/>
                  </a:cxn>
                  <a:cxn ang="0">
                    <a:pos x="499" y="36"/>
                  </a:cxn>
                  <a:cxn ang="0">
                    <a:pos x="605" y="0"/>
                  </a:cxn>
                  <a:cxn ang="0">
                    <a:pos x="621" y="12"/>
                  </a:cxn>
                  <a:cxn ang="0">
                    <a:pos x="693" y="61"/>
                  </a:cxn>
                  <a:cxn ang="0">
                    <a:pos x="703" y="61"/>
                  </a:cxn>
                  <a:cxn ang="0">
                    <a:pos x="919" y="51"/>
                  </a:cxn>
                </a:cxnLst>
                <a:rect l="0" t="0" r="r" b="b"/>
                <a:pathLst>
                  <a:path w="1018" h="875">
                    <a:moveTo>
                      <a:pt x="919" y="51"/>
                    </a:moveTo>
                    <a:lnTo>
                      <a:pt x="1008" y="59"/>
                    </a:lnTo>
                    <a:lnTo>
                      <a:pt x="1018" y="97"/>
                    </a:lnTo>
                    <a:lnTo>
                      <a:pt x="970" y="112"/>
                    </a:lnTo>
                    <a:lnTo>
                      <a:pt x="963" y="114"/>
                    </a:lnTo>
                    <a:lnTo>
                      <a:pt x="943" y="199"/>
                    </a:lnTo>
                    <a:lnTo>
                      <a:pt x="929" y="211"/>
                    </a:lnTo>
                    <a:lnTo>
                      <a:pt x="882" y="260"/>
                    </a:lnTo>
                    <a:lnTo>
                      <a:pt x="882" y="370"/>
                    </a:lnTo>
                    <a:lnTo>
                      <a:pt x="811" y="476"/>
                    </a:lnTo>
                    <a:lnTo>
                      <a:pt x="695" y="547"/>
                    </a:lnTo>
                    <a:lnTo>
                      <a:pt x="497" y="875"/>
                    </a:lnTo>
                    <a:lnTo>
                      <a:pt x="483" y="829"/>
                    </a:lnTo>
                    <a:lnTo>
                      <a:pt x="464" y="714"/>
                    </a:lnTo>
                    <a:lnTo>
                      <a:pt x="391" y="633"/>
                    </a:lnTo>
                    <a:lnTo>
                      <a:pt x="299" y="647"/>
                    </a:lnTo>
                    <a:lnTo>
                      <a:pt x="251" y="655"/>
                    </a:lnTo>
                    <a:lnTo>
                      <a:pt x="249" y="657"/>
                    </a:lnTo>
                    <a:lnTo>
                      <a:pt x="240" y="611"/>
                    </a:lnTo>
                    <a:lnTo>
                      <a:pt x="194" y="629"/>
                    </a:lnTo>
                    <a:lnTo>
                      <a:pt x="128" y="582"/>
                    </a:lnTo>
                    <a:lnTo>
                      <a:pt x="94" y="578"/>
                    </a:lnTo>
                    <a:lnTo>
                      <a:pt x="18" y="570"/>
                    </a:lnTo>
                    <a:lnTo>
                      <a:pt x="0" y="545"/>
                    </a:lnTo>
                    <a:lnTo>
                      <a:pt x="82" y="523"/>
                    </a:lnTo>
                    <a:lnTo>
                      <a:pt x="208" y="446"/>
                    </a:lnTo>
                    <a:lnTo>
                      <a:pt x="259" y="501"/>
                    </a:lnTo>
                    <a:lnTo>
                      <a:pt x="261" y="505"/>
                    </a:lnTo>
                    <a:lnTo>
                      <a:pt x="310" y="499"/>
                    </a:lnTo>
                    <a:lnTo>
                      <a:pt x="269" y="411"/>
                    </a:lnTo>
                    <a:lnTo>
                      <a:pt x="259" y="378"/>
                    </a:lnTo>
                    <a:lnTo>
                      <a:pt x="187" y="389"/>
                    </a:lnTo>
                    <a:lnTo>
                      <a:pt x="167" y="313"/>
                    </a:lnTo>
                    <a:lnTo>
                      <a:pt x="63" y="344"/>
                    </a:lnTo>
                    <a:lnTo>
                      <a:pt x="8" y="358"/>
                    </a:lnTo>
                    <a:lnTo>
                      <a:pt x="61" y="262"/>
                    </a:lnTo>
                    <a:lnTo>
                      <a:pt x="118" y="183"/>
                    </a:lnTo>
                    <a:lnTo>
                      <a:pt x="143" y="167"/>
                    </a:lnTo>
                    <a:lnTo>
                      <a:pt x="161" y="154"/>
                    </a:lnTo>
                    <a:lnTo>
                      <a:pt x="157" y="142"/>
                    </a:lnTo>
                    <a:lnTo>
                      <a:pt x="130" y="89"/>
                    </a:lnTo>
                    <a:lnTo>
                      <a:pt x="112" y="6"/>
                    </a:lnTo>
                    <a:lnTo>
                      <a:pt x="167" y="26"/>
                    </a:lnTo>
                    <a:lnTo>
                      <a:pt x="208" y="87"/>
                    </a:lnTo>
                    <a:lnTo>
                      <a:pt x="249" y="65"/>
                    </a:lnTo>
                    <a:lnTo>
                      <a:pt x="283" y="161"/>
                    </a:lnTo>
                    <a:lnTo>
                      <a:pt x="471" y="130"/>
                    </a:lnTo>
                    <a:lnTo>
                      <a:pt x="450" y="99"/>
                    </a:lnTo>
                    <a:lnTo>
                      <a:pt x="499" y="36"/>
                    </a:lnTo>
                    <a:lnTo>
                      <a:pt x="605" y="0"/>
                    </a:lnTo>
                    <a:lnTo>
                      <a:pt x="621" y="12"/>
                    </a:lnTo>
                    <a:lnTo>
                      <a:pt x="693" y="61"/>
                    </a:lnTo>
                    <a:lnTo>
                      <a:pt x="703" y="61"/>
                    </a:lnTo>
                    <a:lnTo>
                      <a:pt x="919" y="51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lIns="68580" tIns="34290" rIns="68580" bIns="34290"/>
              <a:lstStyle/>
              <a:p>
                <a:pPr>
                  <a:defRPr/>
                </a:pPr>
                <a:endParaRPr lang="nb-NO" sz="675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1" name="Freeform 15"/>
              <p:cNvSpPr>
                <a:spLocks/>
              </p:cNvSpPr>
              <p:nvPr/>
            </p:nvSpPr>
            <p:spPr bwMode="auto">
              <a:xfrm>
                <a:off x="4817926" y="1212776"/>
                <a:ext cx="1555210" cy="1262251"/>
              </a:xfrm>
              <a:custGeom>
                <a:avLst/>
                <a:gdLst/>
                <a:ahLst/>
                <a:cxnLst>
                  <a:cxn ang="0">
                    <a:pos x="662" y="300"/>
                  </a:cxn>
                  <a:cxn ang="0">
                    <a:pos x="699" y="459"/>
                  </a:cxn>
                  <a:cxn ang="0">
                    <a:pos x="483" y="469"/>
                  </a:cxn>
                  <a:cxn ang="0">
                    <a:pos x="473" y="469"/>
                  </a:cxn>
                  <a:cxn ang="0">
                    <a:pos x="401" y="420"/>
                  </a:cxn>
                  <a:cxn ang="0">
                    <a:pos x="385" y="408"/>
                  </a:cxn>
                  <a:cxn ang="0">
                    <a:pos x="279" y="444"/>
                  </a:cxn>
                  <a:cxn ang="0">
                    <a:pos x="230" y="507"/>
                  </a:cxn>
                  <a:cxn ang="0">
                    <a:pos x="251" y="538"/>
                  </a:cxn>
                  <a:cxn ang="0">
                    <a:pos x="63" y="569"/>
                  </a:cxn>
                  <a:cxn ang="0">
                    <a:pos x="29" y="473"/>
                  </a:cxn>
                  <a:cxn ang="0">
                    <a:pos x="90" y="440"/>
                  </a:cxn>
                  <a:cxn ang="0">
                    <a:pos x="31" y="414"/>
                  </a:cxn>
                  <a:cxn ang="0">
                    <a:pos x="0" y="367"/>
                  </a:cxn>
                  <a:cxn ang="0">
                    <a:pos x="88" y="314"/>
                  </a:cxn>
                  <a:cxn ang="0">
                    <a:pos x="102" y="214"/>
                  </a:cxn>
                  <a:cxn ang="0">
                    <a:pos x="192" y="194"/>
                  </a:cxn>
                  <a:cxn ang="0">
                    <a:pos x="220" y="157"/>
                  </a:cxn>
                  <a:cxn ang="0">
                    <a:pos x="177" y="98"/>
                  </a:cxn>
                  <a:cxn ang="0">
                    <a:pos x="283" y="0"/>
                  </a:cxn>
                  <a:cxn ang="0">
                    <a:pos x="302" y="51"/>
                  </a:cxn>
                  <a:cxn ang="0">
                    <a:pos x="318" y="102"/>
                  </a:cxn>
                  <a:cxn ang="0">
                    <a:pos x="375" y="143"/>
                  </a:cxn>
                  <a:cxn ang="0">
                    <a:pos x="513" y="249"/>
                  </a:cxn>
                  <a:cxn ang="0">
                    <a:pos x="491" y="322"/>
                  </a:cxn>
                  <a:cxn ang="0">
                    <a:pos x="662" y="300"/>
                  </a:cxn>
                </a:cxnLst>
                <a:rect l="0" t="0" r="r" b="b"/>
                <a:pathLst>
                  <a:path w="699" h="569">
                    <a:moveTo>
                      <a:pt x="662" y="300"/>
                    </a:moveTo>
                    <a:lnTo>
                      <a:pt x="699" y="459"/>
                    </a:lnTo>
                    <a:lnTo>
                      <a:pt x="483" y="469"/>
                    </a:lnTo>
                    <a:lnTo>
                      <a:pt x="473" y="469"/>
                    </a:lnTo>
                    <a:lnTo>
                      <a:pt x="401" y="420"/>
                    </a:lnTo>
                    <a:lnTo>
                      <a:pt x="385" y="408"/>
                    </a:lnTo>
                    <a:lnTo>
                      <a:pt x="279" y="444"/>
                    </a:lnTo>
                    <a:lnTo>
                      <a:pt x="230" y="507"/>
                    </a:lnTo>
                    <a:lnTo>
                      <a:pt x="251" y="538"/>
                    </a:lnTo>
                    <a:lnTo>
                      <a:pt x="63" y="569"/>
                    </a:lnTo>
                    <a:lnTo>
                      <a:pt x="29" y="473"/>
                    </a:lnTo>
                    <a:lnTo>
                      <a:pt x="90" y="440"/>
                    </a:lnTo>
                    <a:lnTo>
                      <a:pt x="31" y="414"/>
                    </a:lnTo>
                    <a:lnTo>
                      <a:pt x="0" y="367"/>
                    </a:lnTo>
                    <a:lnTo>
                      <a:pt x="88" y="314"/>
                    </a:lnTo>
                    <a:lnTo>
                      <a:pt x="102" y="214"/>
                    </a:lnTo>
                    <a:lnTo>
                      <a:pt x="192" y="194"/>
                    </a:lnTo>
                    <a:lnTo>
                      <a:pt x="220" y="157"/>
                    </a:lnTo>
                    <a:lnTo>
                      <a:pt x="177" y="98"/>
                    </a:lnTo>
                    <a:lnTo>
                      <a:pt x="283" y="0"/>
                    </a:lnTo>
                    <a:lnTo>
                      <a:pt x="302" y="51"/>
                    </a:lnTo>
                    <a:lnTo>
                      <a:pt x="318" y="102"/>
                    </a:lnTo>
                    <a:lnTo>
                      <a:pt x="375" y="143"/>
                    </a:lnTo>
                    <a:lnTo>
                      <a:pt x="513" y="249"/>
                    </a:lnTo>
                    <a:lnTo>
                      <a:pt x="491" y="322"/>
                    </a:lnTo>
                    <a:lnTo>
                      <a:pt x="662" y="300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lIns="68580" tIns="34290" rIns="68580" bIns="34290"/>
              <a:lstStyle/>
              <a:p>
                <a:pPr>
                  <a:defRPr/>
                </a:pPr>
                <a:endParaRPr lang="nb-NO" sz="675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2" name="Freeform 16"/>
              <p:cNvSpPr>
                <a:spLocks/>
              </p:cNvSpPr>
              <p:nvPr/>
            </p:nvSpPr>
            <p:spPr bwMode="auto">
              <a:xfrm>
                <a:off x="5450162" y="441637"/>
                <a:ext cx="1324470" cy="1486272"/>
              </a:xfrm>
              <a:custGeom>
                <a:avLst/>
                <a:gdLst/>
                <a:ahLst/>
                <a:cxnLst>
                  <a:cxn ang="0">
                    <a:pos x="379" y="646"/>
                  </a:cxn>
                  <a:cxn ang="0">
                    <a:pos x="208" y="668"/>
                  </a:cxn>
                  <a:cxn ang="0">
                    <a:pos x="230" y="595"/>
                  </a:cxn>
                  <a:cxn ang="0">
                    <a:pos x="92" y="489"/>
                  </a:cxn>
                  <a:cxn ang="0">
                    <a:pos x="35" y="448"/>
                  </a:cxn>
                  <a:cxn ang="0">
                    <a:pos x="19" y="397"/>
                  </a:cxn>
                  <a:cxn ang="0">
                    <a:pos x="0" y="346"/>
                  </a:cxn>
                  <a:cxn ang="0">
                    <a:pos x="2" y="344"/>
                  </a:cxn>
                  <a:cxn ang="0">
                    <a:pos x="14" y="361"/>
                  </a:cxn>
                  <a:cxn ang="0">
                    <a:pos x="49" y="393"/>
                  </a:cxn>
                  <a:cxn ang="0">
                    <a:pos x="124" y="328"/>
                  </a:cxn>
                  <a:cxn ang="0">
                    <a:pos x="149" y="306"/>
                  </a:cxn>
                  <a:cxn ang="0">
                    <a:pos x="145" y="296"/>
                  </a:cxn>
                  <a:cxn ang="0">
                    <a:pos x="106" y="200"/>
                  </a:cxn>
                  <a:cxn ang="0">
                    <a:pos x="157" y="163"/>
                  </a:cxn>
                  <a:cxn ang="0">
                    <a:pos x="159" y="159"/>
                  </a:cxn>
                  <a:cxn ang="0">
                    <a:pos x="236" y="239"/>
                  </a:cxn>
                  <a:cxn ang="0">
                    <a:pos x="285" y="198"/>
                  </a:cxn>
                  <a:cxn ang="0">
                    <a:pos x="202" y="98"/>
                  </a:cxn>
                  <a:cxn ang="0">
                    <a:pos x="190" y="98"/>
                  </a:cxn>
                  <a:cxn ang="0">
                    <a:pos x="141" y="108"/>
                  </a:cxn>
                  <a:cxn ang="0">
                    <a:pos x="88" y="55"/>
                  </a:cxn>
                  <a:cxn ang="0">
                    <a:pos x="165" y="0"/>
                  </a:cxn>
                  <a:cxn ang="0">
                    <a:pos x="169" y="0"/>
                  </a:cxn>
                  <a:cxn ang="0">
                    <a:pos x="194" y="29"/>
                  </a:cxn>
                  <a:cxn ang="0">
                    <a:pos x="198" y="33"/>
                  </a:cxn>
                  <a:cxn ang="0">
                    <a:pos x="293" y="145"/>
                  </a:cxn>
                  <a:cxn ang="0">
                    <a:pos x="363" y="133"/>
                  </a:cxn>
                  <a:cxn ang="0">
                    <a:pos x="373" y="151"/>
                  </a:cxn>
                  <a:cxn ang="0">
                    <a:pos x="377" y="161"/>
                  </a:cxn>
                  <a:cxn ang="0">
                    <a:pos x="361" y="224"/>
                  </a:cxn>
                  <a:cxn ang="0">
                    <a:pos x="377" y="251"/>
                  </a:cxn>
                  <a:cxn ang="0">
                    <a:pos x="405" y="306"/>
                  </a:cxn>
                  <a:cxn ang="0">
                    <a:pos x="597" y="401"/>
                  </a:cxn>
                  <a:cxn ang="0">
                    <a:pos x="581" y="448"/>
                  </a:cxn>
                  <a:cxn ang="0">
                    <a:pos x="554" y="528"/>
                  </a:cxn>
                  <a:cxn ang="0">
                    <a:pos x="538" y="581"/>
                  </a:cxn>
                  <a:cxn ang="0">
                    <a:pos x="379" y="646"/>
                  </a:cxn>
                </a:cxnLst>
                <a:rect l="0" t="0" r="r" b="b"/>
                <a:pathLst>
                  <a:path w="597" h="668">
                    <a:moveTo>
                      <a:pt x="379" y="646"/>
                    </a:moveTo>
                    <a:lnTo>
                      <a:pt x="208" y="668"/>
                    </a:lnTo>
                    <a:lnTo>
                      <a:pt x="230" y="595"/>
                    </a:lnTo>
                    <a:lnTo>
                      <a:pt x="92" y="489"/>
                    </a:lnTo>
                    <a:lnTo>
                      <a:pt x="35" y="448"/>
                    </a:lnTo>
                    <a:lnTo>
                      <a:pt x="19" y="397"/>
                    </a:lnTo>
                    <a:lnTo>
                      <a:pt x="0" y="346"/>
                    </a:lnTo>
                    <a:lnTo>
                      <a:pt x="2" y="344"/>
                    </a:lnTo>
                    <a:lnTo>
                      <a:pt x="14" y="361"/>
                    </a:lnTo>
                    <a:lnTo>
                      <a:pt x="49" y="393"/>
                    </a:lnTo>
                    <a:lnTo>
                      <a:pt x="124" y="328"/>
                    </a:lnTo>
                    <a:lnTo>
                      <a:pt x="149" y="306"/>
                    </a:lnTo>
                    <a:lnTo>
                      <a:pt x="145" y="296"/>
                    </a:lnTo>
                    <a:lnTo>
                      <a:pt x="106" y="200"/>
                    </a:lnTo>
                    <a:lnTo>
                      <a:pt x="157" y="163"/>
                    </a:lnTo>
                    <a:lnTo>
                      <a:pt x="159" y="159"/>
                    </a:lnTo>
                    <a:lnTo>
                      <a:pt x="236" y="239"/>
                    </a:lnTo>
                    <a:lnTo>
                      <a:pt x="285" y="198"/>
                    </a:lnTo>
                    <a:lnTo>
                      <a:pt x="202" y="98"/>
                    </a:lnTo>
                    <a:lnTo>
                      <a:pt x="190" y="98"/>
                    </a:lnTo>
                    <a:lnTo>
                      <a:pt x="141" y="108"/>
                    </a:lnTo>
                    <a:lnTo>
                      <a:pt x="88" y="55"/>
                    </a:lnTo>
                    <a:lnTo>
                      <a:pt x="165" y="0"/>
                    </a:lnTo>
                    <a:lnTo>
                      <a:pt x="169" y="0"/>
                    </a:lnTo>
                    <a:lnTo>
                      <a:pt x="194" y="29"/>
                    </a:lnTo>
                    <a:lnTo>
                      <a:pt x="198" y="33"/>
                    </a:lnTo>
                    <a:lnTo>
                      <a:pt x="293" y="145"/>
                    </a:lnTo>
                    <a:lnTo>
                      <a:pt x="363" y="133"/>
                    </a:lnTo>
                    <a:lnTo>
                      <a:pt x="373" y="151"/>
                    </a:lnTo>
                    <a:lnTo>
                      <a:pt x="377" y="161"/>
                    </a:lnTo>
                    <a:lnTo>
                      <a:pt x="361" y="224"/>
                    </a:lnTo>
                    <a:lnTo>
                      <a:pt x="377" y="251"/>
                    </a:lnTo>
                    <a:lnTo>
                      <a:pt x="405" y="306"/>
                    </a:lnTo>
                    <a:lnTo>
                      <a:pt x="597" y="401"/>
                    </a:lnTo>
                    <a:lnTo>
                      <a:pt x="581" y="448"/>
                    </a:lnTo>
                    <a:lnTo>
                      <a:pt x="554" y="528"/>
                    </a:lnTo>
                    <a:lnTo>
                      <a:pt x="538" y="581"/>
                    </a:lnTo>
                    <a:lnTo>
                      <a:pt x="379" y="646"/>
                    </a:ln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 w="9525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lIns="68580" tIns="34290" rIns="68580" bIns="34290"/>
              <a:lstStyle/>
              <a:p>
                <a:pPr>
                  <a:defRPr/>
                </a:pPr>
                <a:endParaRPr lang="nb-NO" sz="675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3" name="Freeform 17"/>
              <p:cNvSpPr>
                <a:spLocks/>
              </p:cNvSpPr>
              <p:nvPr/>
            </p:nvSpPr>
            <p:spPr bwMode="auto">
              <a:xfrm>
                <a:off x="4613" y="4439489"/>
                <a:ext cx="2316665" cy="1128704"/>
              </a:xfrm>
              <a:custGeom>
                <a:avLst/>
                <a:gdLst/>
                <a:ahLst/>
                <a:cxnLst>
                  <a:cxn ang="0">
                    <a:pos x="782" y="21"/>
                  </a:cxn>
                  <a:cxn ang="0">
                    <a:pos x="815" y="112"/>
                  </a:cxn>
                  <a:cxn ang="0">
                    <a:pos x="894" y="145"/>
                  </a:cxn>
                  <a:cxn ang="0">
                    <a:pos x="951" y="167"/>
                  </a:cxn>
                  <a:cxn ang="0">
                    <a:pos x="974" y="178"/>
                  </a:cxn>
                  <a:cxn ang="0">
                    <a:pos x="1043" y="243"/>
                  </a:cxn>
                  <a:cxn ang="0">
                    <a:pos x="896" y="312"/>
                  </a:cxn>
                  <a:cxn ang="0">
                    <a:pos x="754" y="375"/>
                  </a:cxn>
                  <a:cxn ang="0">
                    <a:pos x="682" y="406"/>
                  </a:cxn>
                  <a:cxn ang="0">
                    <a:pos x="642" y="422"/>
                  </a:cxn>
                  <a:cxn ang="0">
                    <a:pos x="448" y="404"/>
                  </a:cxn>
                  <a:cxn ang="0">
                    <a:pos x="420" y="412"/>
                  </a:cxn>
                  <a:cxn ang="0">
                    <a:pos x="281" y="467"/>
                  </a:cxn>
                  <a:cxn ang="0">
                    <a:pos x="244" y="479"/>
                  </a:cxn>
                  <a:cxn ang="0">
                    <a:pos x="167" y="509"/>
                  </a:cxn>
                  <a:cxn ang="0">
                    <a:pos x="161" y="509"/>
                  </a:cxn>
                  <a:cxn ang="0">
                    <a:pos x="0" y="353"/>
                  </a:cxn>
                  <a:cxn ang="0">
                    <a:pos x="193" y="182"/>
                  </a:cxn>
                  <a:cxn ang="0">
                    <a:pos x="301" y="208"/>
                  </a:cxn>
                  <a:cxn ang="0">
                    <a:pos x="377" y="194"/>
                  </a:cxn>
                  <a:cxn ang="0">
                    <a:pos x="448" y="182"/>
                  </a:cxn>
                  <a:cxn ang="0">
                    <a:pos x="430" y="159"/>
                  </a:cxn>
                  <a:cxn ang="0">
                    <a:pos x="342" y="68"/>
                  </a:cxn>
                  <a:cxn ang="0">
                    <a:pos x="615" y="35"/>
                  </a:cxn>
                  <a:cxn ang="0">
                    <a:pos x="629" y="94"/>
                  </a:cxn>
                  <a:cxn ang="0">
                    <a:pos x="690" y="102"/>
                  </a:cxn>
                  <a:cxn ang="0">
                    <a:pos x="723" y="0"/>
                  </a:cxn>
                  <a:cxn ang="0">
                    <a:pos x="754" y="13"/>
                  </a:cxn>
                  <a:cxn ang="0">
                    <a:pos x="782" y="21"/>
                  </a:cxn>
                </a:cxnLst>
                <a:rect l="0" t="0" r="r" b="b"/>
                <a:pathLst>
                  <a:path w="1043" h="509">
                    <a:moveTo>
                      <a:pt x="782" y="21"/>
                    </a:moveTo>
                    <a:lnTo>
                      <a:pt x="815" y="112"/>
                    </a:lnTo>
                    <a:lnTo>
                      <a:pt x="894" y="145"/>
                    </a:lnTo>
                    <a:lnTo>
                      <a:pt x="951" y="167"/>
                    </a:lnTo>
                    <a:lnTo>
                      <a:pt x="974" y="178"/>
                    </a:lnTo>
                    <a:lnTo>
                      <a:pt x="1043" y="243"/>
                    </a:lnTo>
                    <a:lnTo>
                      <a:pt x="896" y="312"/>
                    </a:lnTo>
                    <a:lnTo>
                      <a:pt x="754" y="375"/>
                    </a:lnTo>
                    <a:lnTo>
                      <a:pt x="682" y="406"/>
                    </a:lnTo>
                    <a:lnTo>
                      <a:pt x="642" y="422"/>
                    </a:lnTo>
                    <a:lnTo>
                      <a:pt x="448" y="404"/>
                    </a:lnTo>
                    <a:lnTo>
                      <a:pt x="420" y="412"/>
                    </a:lnTo>
                    <a:lnTo>
                      <a:pt x="281" y="467"/>
                    </a:lnTo>
                    <a:lnTo>
                      <a:pt x="244" y="479"/>
                    </a:lnTo>
                    <a:lnTo>
                      <a:pt x="167" y="509"/>
                    </a:lnTo>
                    <a:lnTo>
                      <a:pt x="161" y="509"/>
                    </a:lnTo>
                    <a:lnTo>
                      <a:pt x="0" y="353"/>
                    </a:lnTo>
                    <a:lnTo>
                      <a:pt x="193" y="182"/>
                    </a:lnTo>
                    <a:lnTo>
                      <a:pt x="301" y="208"/>
                    </a:lnTo>
                    <a:lnTo>
                      <a:pt x="377" y="194"/>
                    </a:lnTo>
                    <a:lnTo>
                      <a:pt x="448" y="182"/>
                    </a:lnTo>
                    <a:lnTo>
                      <a:pt x="430" y="159"/>
                    </a:lnTo>
                    <a:lnTo>
                      <a:pt x="342" y="68"/>
                    </a:lnTo>
                    <a:lnTo>
                      <a:pt x="615" y="35"/>
                    </a:lnTo>
                    <a:lnTo>
                      <a:pt x="629" y="94"/>
                    </a:lnTo>
                    <a:lnTo>
                      <a:pt x="690" y="102"/>
                    </a:lnTo>
                    <a:lnTo>
                      <a:pt x="723" y="0"/>
                    </a:lnTo>
                    <a:lnTo>
                      <a:pt x="754" y="13"/>
                    </a:lnTo>
                    <a:lnTo>
                      <a:pt x="782" y="21"/>
                    </a:lnTo>
                    <a:close/>
                  </a:path>
                </a:pathLst>
              </a:custGeom>
              <a:solidFill>
                <a:srgbClr val="00B050"/>
              </a:solidFill>
              <a:ln w="9525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lIns="68580" tIns="34290" rIns="68580" bIns="34290"/>
              <a:lstStyle/>
              <a:p>
                <a:pPr>
                  <a:defRPr/>
                </a:pPr>
                <a:endParaRPr lang="nb-NO" sz="675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4" name="Freeform 18"/>
              <p:cNvSpPr>
                <a:spLocks/>
              </p:cNvSpPr>
              <p:nvPr/>
            </p:nvSpPr>
            <p:spPr bwMode="auto">
              <a:xfrm>
                <a:off x="3221180" y="4030228"/>
                <a:ext cx="613776" cy="469574"/>
              </a:xfrm>
              <a:custGeom>
                <a:avLst/>
                <a:gdLst/>
                <a:ahLst/>
                <a:cxnLst>
                  <a:cxn ang="0">
                    <a:pos x="275" y="94"/>
                  </a:cxn>
                  <a:cxn ang="0">
                    <a:pos x="208" y="124"/>
                  </a:cxn>
                  <a:cxn ang="0">
                    <a:pos x="145" y="122"/>
                  </a:cxn>
                  <a:cxn ang="0">
                    <a:pos x="96" y="183"/>
                  </a:cxn>
                  <a:cxn ang="0">
                    <a:pos x="0" y="212"/>
                  </a:cxn>
                  <a:cxn ang="0">
                    <a:pos x="18" y="41"/>
                  </a:cxn>
                  <a:cxn ang="0">
                    <a:pos x="151" y="0"/>
                  </a:cxn>
                  <a:cxn ang="0">
                    <a:pos x="175" y="41"/>
                  </a:cxn>
                  <a:cxn ang="0">
                    <a:pos x="251" y="45"/>
                  </a:cxn>
                  <a:cxn ang="0">
                    <a:pos x="275" y="94"/>
                  </a:cxn>
                </a:cxnLst>
                <a:rect l="0" t="0" r="r" b="b"/>
                <a:pathLst>
                  <a:path w="275" h="212">
                    <a:moveTo>
                      <a:pt x="275" y="94"/>
                    </a:moveTo>
                    <a:lnTo>
                      <a:pt x="208" y="124"/>
                    </a:lnTo>
                    <a:lnTo>
                      <a:pt x="145" y="122"/>
                    </a:lnTo>
                    <a:lnTo>
                      <a:pt x="96" y="183"/>
                    </a:lnTo>
                    <a:lnTo>
                      <a:pt x="0" y="212"/>
                    </a:lnTo>
                    <a:lnTo>
                      <a:pt x="18" y="41"/>
                    </a:lnTo>
                    <a:lnTo>
                      <a:pt x="151" y="0"/>
                    </a:lnTo>
                    <a:lnTo>
                      <a:pt x="175" y="41"/>
                    </a:lnTo>
                    <a:lnTo>
                      <a:pt x="251" y="45"/>
                    </a:lnTo>
                    <a:lnTo>
                      <a:pt x="275" y="94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lIns="68580" tIns="34290" rIns="68580" bIns="34290"/>
              <a:lstStyle/>
              <a:p>
                <a:pPr>
                  <a:defRPr/>
                </a:pPr>
                <a:endParaRPr lang="nb-NO" sz="675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5" name="Freeform 19"/>
              <p:cNvSpPr>
                <a:spLocks/>
              </p:cNvSpPr>
              <p:nvPr/>
            </p:nvSpPr>
            <p:spPr bwMode="auto">
              <a:xfrm>
                <a:off x="2487414" y="5762056"/>
                <a:ext cx="1578286" cy="1641358"/>
              </a:xfrm>
              <a:custGeom>
                <a:avLst/>
                <a:gdLst/>
                <a:ahLst/>
                <a:cxnLst>
                  <a:cxn ang="0">
                    <a:pos x="625" y="305"/>
                  </a:cxn>
                  <a:cxn ang="0">
                    <a:pos x="625" y="320"/>
                  </a:cxn>
                  <a:cxn ang="0">
                    <a:pos x="625" y="371"/>
                  </a:cxn>
                  <a:cxn ang="0">
                    <a:pos x="650" y="367"/>
                  </a:cxn>
                  <a:cxn ang="0">
                    <a:pos x="617" y="436"/>
                  </a:cxn>
                  <a:cxn ang="0">
                    <a:pos x="611" y="464"/>
                  </a:cxn>
                  <a:cxn ang="0">
                    <a:pos x="634" y="576"/>
                  </a:cxn>
                  <a:cxn ang="0">
                    <a:pos x="623" y="666"/>
                  </a:cxn>
                  <a:cxn ang="0">
                    <a:pos x="572" y="737"/>
                  </a:cxn>
                  <a:cxn ang="0">
                    <a:pos x="326" y="705"/>
                  </a:cxn>
                  <a:cxn ang="0">
                    <a:pos x="326" y="703"/>
                  </a:cxn>
                  <a:cxn ang="0">
                    <a:pos x="316" y="694"/>
                  </a:cxn>
                  <a:cxn ang="0">
                    <a:pos x="234" y="623"/>
                  </a:cxn>
                  <a:cxn ang="0">
                    <a:pos x="120" y="619"/>
                  </a:cxn>
                  <a:cxn ang="0">
                    <a:pos x="114" y="615"/>
                  </a:cxn>
                  <a:cxn ang="0">
                    <a:pos x="8" y="548"/>
                  </a:cxn>
                  <a:cxn ang="0">
                    <a:pos x="6" y="523"/>
                  </a:cxn>
                  <a:cxn ang="0">
                    <a:pos x="4" y="470"/>
                  </a:cxn>
                  <a:cxn ang="0">
                    <a:pos x="0" y="393"/>
                  </a:cxn>
                  <a:cxn ang="0">
                    <a:pos x="35" y="381"/>
                  </a:cxn>
                  <a:cxn ang="0">
                    <a:pos x="92" y="362"/>
                  </a:cxn>
                  <a:cxn ang="0">
                    <a:pos x="234" y="299"/>
                  </a:cxn>
                  <a:cxn ang="0">
                    <a:pos x="240" y="297"/>
                  </a:cxn>
                  <a:cxn ang="0">
                    <a:pos x="293" y="200"/>
                  </a:cxn>
                  <a:cxn ang="0">
                    <a:pos x="462" y="45"/>
                  </a:cxn>
                  <a:cxn ang="0">
                    <a:pos x="467" y="96"/>
                  </a:cxn>
                  <a:cxn ang="0">
                    <a:pos x="467" y="128"/>
                  </a:cxn>
                  <a:cxn ang="0">
                    <a:pos x="564" y="112"/>
                  </a:cxn>
                  <a:cxn ang="0">
                    <a:pos x="591" y="106"/>
                  </a:cxn>
                  <a:cxn ang="0">
                    <a:pos x="701" y="0"/>
                  </a:cxn>
                  <a:cxn ang="0">
                    <a:pos x="709" y="33"/>
                  </a:cxn>
                  <a:cxn ang="0">
                    <a:pos x="684" y="79"/>
                  </a:cxn>
                  <a:cxn ang="0">
                    <a:pos x="640" y="181"/>
                  </a:cxn>
                  <a:cxn ang="0">
                    <a:pos x="581" y="248"/>
                  </a:cxn>
                  <a:cxn ang="0">
                    <a:pos x="538" y="299"/>
                  </a:cxn>
                  <a:cxn ang="0">
                    <a:pos x="546" y="322"/>
                  </a:cxn>
                  <a:cxn ang="0">
                    <a:pos x="548" y="328"/>
                  </a:cxn>
                  <a:cxn ang="0">
                    <a:pos x="556" y="356"/>
                  </a:cxn>
                  <a:cxn ang="0">
                    <a:pos x="583" y="336"/>
                  </a:cxn>
                  <a:cxn ang="0">
                    <a:pos x="625" y="305"/>
                  </a:cxn>
                </a:cxnLst>
                <a:rect l="0" t="0" r="r" b="b"/>
                <a:pathLst>
                  <a:path w="709" h="737">
                    <a:moveTo>
                      <a:pt x="625" y="305"/>
                    </a:moveTo>
                    <a:lnTo>
                      <a:pt x="625" y="320"/>
                    </a:lnTo>
                    <a:lnTo>
                      <a:pt x="625" y="371"/>
                    </a:lnTo>
                    <a:lnTo>
                      <a:pt x="650" y="367"/>
                    </a:lnTo>
                    <a:lnTo>
                      <a:pt x="617" y="436"/>
                    </a:lnTo>
                    <a:lnTo>
                      <a:pt x="611" y="464"/>
                    </a:lnTo>
                    <a:lnTo>
                      <a:pt x="634" y="576"/>
                    </a:lnTo>
                    <a:lnTo>
                      <a:pt x="623" y="666"/>
                    </a:lnTo>
                    <a:lnTo>
                      <a:pt x="572" y="737"/>
                    </a:lnTo>
                    <a:lnTo>
                      <a:pt x="326" y="705"/>
                    </a:lnTo>
                    <a:lnTo>
                      <a:pt x="326" y="703"/>
                    </a:lnTo>
                    <a:lnTo>
                      <a:pt x="316" y="694"/>
                    </a:lnTo>
                    <a:lnTo>
                      <a:pt x="234" y="623"/>
                    </a:lnTo>
                    <a:lnTo>
                      <a:pt x="120" y="619"/>
                    </a:lnTo>
                    <a:lnTo>
                      <a:pt x="114" y="615"/>
                    </a:lnTo>
                    <a:lnTo>
                      <a:pt x="8" y="548"/>
                    </a:lnTo>
                    <a:lnTo>
                      <a:pt x="6" y="523"/>
                    </a:lnTo>
                    <a:lnTo>
                      <a:pt x="4" y="470"/>
                    </a:lnTo>
                    <a:lnTo>
                      <a:pt x="0" y="393"/>
                    </a:lnTo>
                    <a:lnTo>
                      <a:pt x="35" y="381"/>
                    </a:lnTo>
                    <a:lnTo>
                      <a:pt x="92" y="362"/>
                    </a:lnTo>
                    <a:lnTo>
                      <a:pt x="234" y="299"/>
                    </a:lnTo>
                    <a:lnTo>
                      <a:pt x="240" y="297"/>
                    </a:lnTo>
                    <a:lnTo>
                      <a:pt x="293" y="200"/>
                    </a:lnTo>
                    <a:lnTo>
                      <a:pt x="462" y="45"/>
                    </a:lnTo>
                    <a:lnTo>
                      <a:pt x="467" y="96"/>
                    </a:lnTo>
                    <a:lnTo>
                      <a:pt x="467" y="128"/>
                    </a:lnTo>
                    <a:lnTo>
                      <a:pt x="564" y="112"/>
                    </a:lnTo>
                    <a:lnTo>
                      <a:pt x="591" y="106"/>
                    </a:lnTo>
                    <a:lnTo>
                      <a:pt x="701" y="0"/>
                    </a:lnTo>
                    <a:lnTo>
                      <a:pt x="709" y="33"/>
                    </a:lnTo>
                    <a:lnTo>
                      <a:pt x="684" y="79"/>
                    </a:lnTo>
                    <a:lnTo>
                      <a:pt x="640" y="181"/>
                    </a:lnTo>
                    <a:lnTo>
                      <a:pt x="581" y="248"/>
                    </a:lnTo>
                    <a:lnTo>
                      <a:pt x="538" y="299"/>
                    </a:lnTo>
                    <a:lnTo>
                      <a:pt x="546" y="322"/>
                    </a:lnTo>
                    <a:lnTo>
                      <a:pt x="548" y="328"/>
                    </a:lnTo>
                    <a:lnTo>
                      <a:pt x="556" y="356"/>
                    </a:lnTo>
                    <a:lnTo>
                      <a:pt x="583" y="336"/>
                    </a:lnTo>
                    <a:lnTo>
                      <a:pt x="625" y="305"/>
                    </a:lnTo>
                    <a:close/>
                  </a:path>
                </a:pathLst>
              </a:custGeom>
              <a:solidFill>
                <a:srgbClr val="00B050"/>
              </a:solidFill>
              <a:ln w="9525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lIns="68580" tIns="34290" rIns="68580" bIns="34290"/>
              <a:lstStyle/>
              <a:p>
                <a:pPr>
                  <a:defRPr/>
                </a:pPr>
                <a:endParaRPr lang="nb-NO" sz="675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6" name="Freeform 20"/>
              <p:cNvSpPr>
                <a:spLocks/>
              </p:cNvSpPr>
              <p:nvPr/>
            </p:nvSpPr>
            <p:spPr bwMode="auto">
              <a:xfrm>
                <a:off x="1149102" y="9118009"/>
                <a:ext cx="2856607" cy="3127630"/>
              </a:xfrm>
              <a:custGeom>
                <a:avLst/>
                <a:gdLst/>
                <a:ahLst/>
                <a:cxnLst>
                  <a:cxn ang="0">
                    <a:pos x="1206" y="696"/>
                  </a:cxn>
                  <a:cxn ang="0">
                    <a:pos x="1285" y="1024"/>
                  </a:cxn>
                  <a:cxn ang="0">
                    <a:pos x="1112" y="1087"/>
                  </a:cxn>
                  <a:cxn ang="0">
                    <a:pos x="1084" y="1189"/>
                  </a:cxn>
                  <a:cxn ang="0">
                    <a:pos x="1043" y="1216"/>
                  </a:cxn>
                  <a:cxn ang="0">
                    <a:pos x="976" y="1165"/>
                  </a:cxn>
                  <a:cxn ang="0">
                    <a:pos x="951" y="1212"/>
                  </a:cxn>
                  <a:cxn ang="0">
                    <a:pos x="988" y="1244"/>
                  </a:cxn>
                  <a:cxn ang="0">
                    <a:pos x="907" y="1346"/>
                  </a:cxn>
                  <a:cxn ang="0">
                    <a:pos x="681" y="1407"/>
                  </a:cxn>
                  <a:cxn ang="0">
                    <a:pos x="666" y="1395"/>
                  </a:cxn>
                  <a:cxn ang="0">
                    <a:pos x="634" y="1368"/>
                  </a:cxn>
                  <a:cxn ang="0">
                    <a:pos x="628" y="1364"/>
                  </a:cxn>
                  <a:cxn ang="0">
                    <a:pos x="552" y="1305"/>
                  </a:cxn>
                  <a:cxn ang="0">
                    <a:pos x="495" y="1275"/>
                  </a:cxn>
                  <a:cxn ang="0">
                    <a:pos x="475" y="1265"/>
                  </a:cxn>
                  <a:cxn ang="0">
                    <a:pos x="251" y="1151"/>
                  </a:cxn>
                  <a:cxn ang="0">
                    <a:pos x="239" y="1144"/>
                  </a:cxn>
                  <a:cxn ang="0">
                    <a:pos x="86" y="1061"/>
                  </a:cxn>
                  <a:cxn ang="0">
                    <a:pos x="237" y="941"/>
                  </a:cxn>
                  <a:cxn ang="0">
                    <a:pos x="239" y="931"/>
                  </a:cxn>
                  <a:cxn ang="0">
                    <a:pos x="265" y="800"/>
                  </a:cxn>
                  <a:cxn ang="0">
                    <a:pos x="269" y="782"/>
                  </a:cxn>
                  <a:cxn ang="0">
                    <a:pos x="283" y="717"/>
                  </a:cxn>
                  <a:cxn ang="0">
                    <a:pos x="283" y="711"/>
                  </a:cxn>
                  <a:cxn ang="0">
                    <a:pos x="334" y="627"/>
                  </a:cxn>
                  <a:cxn ang="0">
                    <a:pos x="324" y="605"/>
                  </a:cxn>
                  <a:cxn ang="0">
                    <a:pos x="312" y="578"/>
                  </a:cxn>
                  <a:cxn ang="0">
                    <a:pos x="294" y="576"/>
                  </a:cxn>
                  <a:cxn ang="0">
                    <a:pos x="239" y="574"/>
                  </a:cxn>
                  <a:cxn ang="0">
                    <a:pos x="232" y="574"/>
                  </a:cxn>
                  <a:cxn ang="0">
                    <a:pos x="220" y="558"/>
                  </a:cxn>
                  <a:cxn ang="0">
                    <a:pos x="0" y="208"/>
                  </a:cxn>
                  <a:cxn ang="0">
                    <a:pos x="190" y="106"/>
                  </a:cxn>
                  <a:cxn ang="0">
                    <a:pos x="239" y="114"/>
                  </a:cxn>
                  <a:cxn ang="0">
                    <a:pos x="269" y="120"/>
                  </a:cxn>
                  <a:cxn ang="0">
                    <a:pos x="524" y="51"/>
                  </a:cxn>
                  <a:cxn ang="0">
                    <a:pos x="593" y="0"/>
                  </a:cxn>
                  <a:cxn ang="0">
                    <a:pos x="717" y="63"/>
                  </a:cxn>
                  <a:cxn ang="0">
                    <a:pos x="748" y="77"/>
                  </a:cxn>
                  <a:cxn ang="0">
                    <a:pos x="746" y="112"/>
                  </a:cxn>
                  <a:cxn ang="0">
                    <a:pos x="801" y="167"/>
                  </a:cxn>
                  <a:cxn ang="0">
                    <a:pos x="917" y="283"/>
                  </a:cxn>
                  <a:cxn ang="0">
                    <a:pos x="962" y="224"/>
                  </a:cxn>
                  <a:cxn ang="0">
                    <a:pos x="1017" y="275"/>
                  </a:cxn>
                  <a:cxn ang="0">
                    <a:pos x="1031" y="287"/>
                  </a:cxn>
                  <a:cxn ang="0">
                    <a:pos x="1070" y="289"/>
                  </a:cxn>
                  <a:cxn ang="0">
                    <a:pos x="1108" y="275"/>
                  </a:cxn>
                  <a:cxn ang="0">
                    <a:pos x="1139" y="316"/>
                  </a:cxn>
                  <a:cxn ang="0">
                    <a:pos x="1159" y="346"/>
                  </a:cxn>
                  <a:cxn ang="0">
                    <a:pos x="1149" y="377"/>
                  </a:cxn>
                  <a:cxn ang="0">
                    <a:pos x="1143" y="395"/>
                  </a:cxn>
                  <a:cxn ang="0">
                    <a:pos x="1198" y="442"/>
                  </a:cxn>
                  <a:cxn ang="0">
                    <a:pos x="1190" y="464"/>
                  </a:cxn>
                  <a:cxn ang="0">
                    <a:pos x="1175" y="503"/>
                  </a:cxn>
                  <a:cxn ang="0">
                    <a:pos x="1206" y="696"/>
                  </a:cxn>
                </a:cxnLst>
                <a:rect l="0" t="0" r="r" b="b"/>
                <a:pathLst>
                  <a:path w="1285" h="1407">
                    <a:moveTo>
                      <a:pt x="1206" y="696"/>
                    </a:moveTo>
                    <a:lnTo>
                      <a:pt x="1285" y="1024"/>
                    </a:lnTo>
                    <a:lnTo>
                      <a:pt x="1112" y="1087"/>
                    </a:lnTo>
                    <a:lnTo>
                      <a:pt x="1084" y="1189"/>
                    </a:lnTo>
                    <a:lnTo>
                      <a:pt x="1043" y="1216"/>
                    </a:lnTo>
                    <a:lnTo>
                      <a:pt x="976" y="1165"/>
                    </a:lnTo>
                    <a:lnTo>
                      <a:pt x="951" y="1212"/>
                    </a:lnTo>
                    <a:lnTo>
                      <a:pt x="988" y="1244"/>
                    </a:lnTo>
                    <a:lnTo>
                      <a:pt x="907" y="1346"/>
                    </a:lnTo>
                    <a:lnTo>
                      <a:pt x="681" y="1407"/>
                    </a:lnTo>
                    <a:lnTo>
                      <a:pt x="666" y="1395"/>
                    </a:lnTo>
                    <a:lnTo>
                      <a:pt x="634" y="1368"/>
                    </a:lnTo>
                    <a:lnTo>
                      <a:pt x="628" y="1364"/>
                    </a:lnTo>
                    <a:lnTo>
                      <a:pt x="552" y="1305"/>
                    </a:lnTo>
                    <a:lnTo>
                      <a:pt x="495" y="1275"/>
                    </a:lnTo>
                    <a:lnTo>
                      <a:pt x="475" y="1265"/>
                    </a:lnTo>
                    <a:lnTo>
                      <a:pt x="251" y="1151"/>
                    </a:lnTo>
                    <a:lnTo>
                      <a:pt x="239" y="1144"/>
                    </a:lnTo>
                    <a:lnTo>
                      <a:pt x="86" y="1061"/>
                    </a:lnTo>
                    <a:lnTo>
                      <a:pt x="237" y="941"/>
                    </a:lnTo>
                    <a:lnTo>
                      <a:pt x="239" y="931"/>
                    </a:lnTo>
                    <a:lnTo>
                      <a:pt x="265" y="800"/>
                    </a:lnTo>
                    <a:lnTo>
                      <a:pt x="269" y="782"/>
                    </a:lnTo>
                    <a:lnTo>
                      <a:pt x="283" y="717"/>
                    </a:lnTo>
                    <a:lnTo>
                      <a:pt x="283" y="711"/>
                    </a:lnTo>
                    <a:lnTo>
                      <a:pt x="334" y="627"/>
                    </a:lnTo>
                    <a:lnTo>
                      <a:pt x="324" y="605"/>
                    </a:lnTo>
                    <a:lnTo>
                      <a:pt x="312" y="578"/>
                    </a:lnTo>
                    <a:lnTo>
                      <a:pt x="294" y="576"/>
                    </a:lnTo>
                    <a:lnTo>
                      <a:pt x="239" y="574"/>
                    </a:lnTo>
                    <a:lnTo>
                      <a:pt x="232" y="574"/>
                    </a:lnTo>
                    <a:lnTo>
                      <a:pt x="220" y="558"/>
                    </a:lnTo>
                    <a:lnTo>
                      <a:pt x="0" y="208"/>
                    </a:lnTo>
                    <a:lnTo>
                      <a:pt x="190" y="106"/>
                    </a:lnTo>
                    <a:lnTo>
                      <a:pt x="239" y="114"/>
                    </a:lnTo>
                    <a:lnTo>
                      <a:pt x="269" y="120"/>
                    </a:lnTo>
                    <a:lnTo>
                      <a:pt x="524" y="51"/>
                    </a:lnTo>
                    <a:lnTo>
                      <a:pt x="593" y="0"/>
                    </a:lnTo>
                    <a:lnTo>
                      <a:pt x="717" y="63"/>
                    </a:lnTo>
                    <a:lnTo>
                      <a:pt x="748" y="77"/>
                    </a:lnTo>
                    <a:lnTo>
                      <a:pt x="746" y="112"/>
                    </a:lnTo>
                    <a:lnTo>
                      <a:pt x="801" y="167"/>
                    </a:lnTo>
                    <a:lnTo>
                      <a:pt x="917" y="283"/>
                    </a:lnTo>
                    <a:lnTo>
                      <a:pt x="962" y="224"/>
                    </a:lnTo>
                    <a:lnTo>
                      <a:pt x="1017" y="275"/>
                    </a:lnTo>
                    <a:lnTo>
                      <a:pt x="1031" y="287"/>
                    </a:lnTo>
                    <a:lnTo>
                      <a:pt x="1070" y="289"/>
                    </a:lnTo>
                    <a:lnTo>
                      <a:pt x="1108" y="275"/>
                    </a:lnTo>
                    <a:lnTo>
                      <a:pt x="1139" y="316"/>
                    </a:lnTo>
                    <a:lnTo>
                      <a:pt x="1159" y="346"/>
                    </a:lnTo>
                    <a:lnTo>
                      <a:pt x="1149" y="377"/>
                    </a:lnTo>
                    <a:lnTo>
                      <a:pt x="1143" y="395"/>
                    </a:lnTo>
                    <a:lnTo>
                      <a:pt x="1198" y="442"/>
                    </a:lnTo>
                    <a:lnTo>
                      <a:pt x="1190" y="464"/>
                    </a:lnTo>
                    <a:lnTo>
                      <a:pt x="1175" y="503"/>
                    </a:lnTo>
                    <a:lnTo>
                      <a:pt x="1206" y="696"/>
                    </a:lnTo>
                    <a:close/>
                  </a:path>
                </a:pathLst>
              </a:custGeom>
              <a:solidFill>
                <a:srgbClr val="92D050"/>
              </a:solidFill>
              <a:ln w="9525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lIns="68580" tIns="34290" rIns="68580" bIns="34290"/>
              <a:lstStyle/>
              <a:p>
                <a:pPr>
                  <a:defRPr/>
                </a:pPr>
                <a:endParaRPr lang="nb-NO" sz="675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7" name="Freeform 21"/>
              <p:cNvSpPr>
                <a:spLocks/>
              </p:cNvSpPr>
              <p:nvPr/>
            </p:nvSpPr>
            <p:spPr bwMode="auto">
              <a:xfrm>
                <a:off x="3954943" y="7562812"/>
                <a:ext cx="2565869" cy="2748523"/>
              </a:xfrm>
              <a:custGeom>
                <a:avLst/>
                <a:gdLst/>
                <a:ahLst/>
                <a:cxnLst>
                  <a:cxn ang="0">
                    <a:pos x="1155" y="222"/>
                  </a:cxn>
                  <a:cxn ang="0">
                    <a:pos x="1147" y="251"/>
                  </a:cxn>
                  <a:cxn ang="0">
                    <a:pos x="1098" y="396"/>
                  </a:cxn>
                  <a:cxn ang="0">
                    <a:pos x="1092" y="410"/>
                  </a:cxn>
                  <a:cxn ang="0">
                    <a:pos x="1088" y="426"/>
                  </a:cxn>
                  <a:cxn ang="0">
                    <a:pos x="1082" y="442"/>
                  </a:cxn>
                  <a:cxn ang="0">
                    <a:pos x="1080" y="448"/>
                  </a:cxn>
                  <a:cxn ang="0">
                    <a:pos x="1082" y="514"/>
                  </a:cxn>
                  <a:cxn ang="0">
                    <a:pos x="1084" y="630"/>
                  </a:cxn>
                  <a:cxn ang="0">
                    <a:pos x="1084" y="652"/>
                  </a:cxn>
                  <a:cxn ang="0">
                    <a:pos x="1020" y="738"/>
                  </a:cxn>
                  <a:cxn ang="0">
                    <a:pos x="1053" y="899"/>
                  </a:cxn>
                  <a:cxn ang="0">
                    <a:pos x="1031" y="903"/>
                  </a:cxn>
                  <a:cxn ang="0">
                    <a:pos x="990" y="911"/>
                  </a:cxn>
                  <a:cxn ang="0">
                    <a:pos x="982" y="927"/>
                  </a:cxn>
                  <a:cxn ang="0">
                    <a:pos x="862" y="1157"/>
                  </a:cxn>
                  <a:cxn ang="0">
                    <a:pos x="796" y="1237"/>
                  </a:cxn>
                  <a:cxn ang="0">
                    <a:pos x="725" y="1159"/>
                  </a:cxn>
                  <a:cxn ang="0">
                    <a:pos x="633" y="1180"/>
                  </a:cxn>
                  <a:cxn ang="0">
                    <a:pos x="332" y="1080"/>
                  </a:cxn>
                  <a:cxn ang="0">
                    <a:pos x="330" y="1002"/>
                  </a:cxn>
                  <a:cxn ang="0">
                    <a:pos x="187" y="911"/>
                  </a:cxn>
                  <a:cxn ang="0">
                    <a:pos x="171" y="817"/>
                  </a:cxn>
                  <a:cxn ang="0">
                    <a:pos x="159" y="748"/>
                  </a:cxn>
                  <a:cxn ang="0">
                    <a:pos x="141" y="642"/>
                  </a:cxn>
                  <a:cxn ang="0">
                    <a:pos x="114" y="593"/>
                  </a:cxn>
                  <a:cxn ang="0">
                    <a:pos x="90" y="552"/>
                  </a:cxn>
                  <a:cxn ang="0">
                    <a:pos x="49" y="473"/>
                  </a:cxn>
                  <a:cxn ang="0">
                    <a:pos x="0" y="385"/>
                  </a:cxn>
                  <a:cxn ang="0">
                    <a:pos x="18" y="328"/>
                  </a:cxn>
                  <a:cxn ang="0">
                    <a:pos x="39" y="251"/>
                  </a:cxn>
                  <a:cxn ang="0">
                    <a:pos x="132" y="231"/>
                  </a:cxn>
                  <a:cxn ang="0">
                    <a:pos x="163" y="198"/>
                  </a:cxn>
                  <a:cxn ang="0">
                    <a:pos x="192" y="165"/>
                  </a:cxn>
                  <a:cxn ang="0">
                    <a:pos x="320" y="155"/>
                  </a:cxn>
                  <a:cxn ang="0">
                    <a:pos x="338" y="155"/>
                  </a:cxn>
                  <a:cxn ang="0">
                    <a:pos x="340" y="155"/>
                  </a:cxn>
                  <a:cxn ang="0">
                    <a:pos x="346" y="153"/>
                  </a:cxn>
                  <a:cxn ang="0">
                    <a:pos x="375" y="151"/>
                  </a:cxn>
                  <a:cxn ang="0">
                    <a:pos x="409" y="147"/>
                  </a:cxn>
                  <a:cxn ang="0">
                    <a:pos x="501" y="139"/>
                  </a:cxn>
                  <a:cxn ang="0">
                    <a:pos x="650" y="127"/>
                  </a:cxn>
                  <a:cxn ang="0">
                    <a:pos x="668" y="125"/>
                  </a:cxn>
                  <a:cxn ang="0">
                    <a:pos x="676" y="125"/>
                  </a:cxn>
                  <a:cxn ang="0">
                    <a:pos x="682" y="121"/>
                  </a:cxn>
                  <a:cxn ang="0">
                    <a:pos x="774" y="55"/>
                  </a:cxn>
                  <a:cxn ang="0">
                    <a:pos x="851" y="0"/>
                  </a:cxn>
                  <a:cxn ang="0">
                    <a:pos x="1031" y="165"/>
                  </a:cxn>
                  <a:cxn ang="0">
                    <a:pos x="1065" y="198"/>
                  </a:cxn>
                  <a:cxn ang="0">
                    <a:pos x="1071" y="202"/>
                  </a:cxn>
                  <a:cxn ang="0">
                    <a:pos x="1120" y="214"/>
                  </a:cxn>
                  <a:cxn ang="0">
                    <a:pos x="1155" y="222"/>
                  </a:cxn>
                </a:cxnLst>
                <a:rect l="0" t="0" r="r" b="b"/>
                <a:pathLst>
                  <a:path w="1155" h="1237">
                    <a:moveTo>
                      <a:pt x="1155" y="222"/>
                    </a:moveTo>
                    <a:lnTo>
                      <a:pt x="1147" y="251"/>
                    </a:lnTo>
                    <a:lnTo>
                      <a:pt x="1098" y="396"/>
                    </a:lnTo>
                    <a:lnTo>
                      <a:pt x="1092" y="410"/>
                    </a:lnTo>
                    <a:lnTo>
                      <a:pt x="1088" y="426"/>
                    </a:lnTo>
                    <a:lnTo>
                      <a:pt x="1082" y="442"/>
                    </a:lnTo>
                    <a:lnTo>
                      <a:pt x="1080" y="448"/>
                    </a:lnTo>
                    <a:lnTo>
                      <a:pt x="1082" y="514"/>
                    </a:lnTo>
                    <a:lnTo>
                      <a:pt x="1084" y="630"/>
                    </a:lnTo>
                    <a:lnTo>
                      <a:pt x="1084" y="652"/>
                    </a:lnTo>
                    <a:lnTo>
                      <a:pt x="1020" y="738"/>
                    </a:lnTo>
                    <a:lnTo>
                      <a:pt x="1053" y="899"/>
                    </a:lnTo>
                    <a:lnTo>
                      <a:pt x="1031" y="903"/>
                    </a:lnTo>
                    <a:lnTo>
                      <a:pt x="990" y="911"/>
                    </a:lnTo>
                    <a:lnTo>
                      <a:pt x="982" y="927"/>
                    </a:lnTo>
                    <a:lnTo>
                      <a:pt x="862" y="1157"/>
                    </a:lnTo>
                    <a:lnTo>
                      <a:pt x="796" y="1237"/>
                    </a:lnTo>
                    <a:lnTo>
                      <a:pt x="725" y="1159"/>
                    </a:lnTo>
                    <a:lnTo>
                      <a:pt x="633" y="1180"/>
                    </a:lnTo>
                    <a:lnTo>
                      <a:pt x="332" y="1080"/>
                    </a:lnTo>
                    <a:lnTo>
                      <a:pt x="330" y="1002"/>
                    </a:lnTo>
                    <a:lnTo>
                      <a:pt x="187" y="911"/>
                    </a:lnTo>
                    <a:lnTo>
                      <a:pt x="171" y="817"/>
                    </a:lnTo>
                    <a:lnTo>
                      <a:pt x="159" y="748"/>
                    </a:lnTo>
                    <a:lnTo>
                      <a:pt x="141" y="642"/>
                    </a:lnTo>
                    <a:lnTo>
                      <a:pt x="114" y="593"/>
                    </a:lnTo>
                    <a:lnTo>
                      <a:pt x="90" y="552"/>
                    </a:lnTo>
                    <a:lnTo>
                      <a:pt x="49" y="473"/>
                    </a:lnTo>
                    <a:lnTo>
                      <a:pt x="0" y="385"/>
                    </a:lnTo>
                    <a:lnTo>
                      <a:pt x="18" y="328"/>
                    </a:lnTo>
                    <a:lnTo>
                      <a:pt x="39" y="251"/>
                    </a:lnTo>
                    <a:lnTo>
                      <a:pt x="132" y="231"/>
                    </a:lnTo>
                    <a:lnTo>
                      <a:pt x="163" y="198"/>
                    </a:lnTo>
                    <a:lnTo>
                      <a:pt x="192" y="165"/>
                    </a:lnTo>
                    <a:lnTo>
                      <a:pt x="320" y="155"/>
                    </a:lnTo>
                    <a:lnTo>
                      <a:pt x="338" y="155"/>
                    </a:lnTo>
                    <a:lnTo>
                      <a:pt x="340" y="155"/>
                    </a:lnTo>
                    <a:lnTo>
                      <a:pt x="346" y="153"/>
                    </a:lnTo>
                    <a:lnTo>
                      <a:pt x="375" y="151"/>
                    </a:lnTo>
                    <a:lnTo>
                      <a:pt x="409" y="147"/>
                    </a:lnTo>
                    <a:lnTo>
                      <a:pt x="501" y="139"/>
                    </a:lnTo>
                    <a:lnTo>
                      <a:pt x="650" y="127"/>
                    </a:lnTo>
                    <a:lnTo>
                      <a:pt x="668" y="125"/>
                    </a:lnTo>
                    <a:lnTo>
                      <a:pt x="676" y="125"/>
                    </a:lnTo>
                    <a:lnTo>
                      <a:pt x="682" y="121"/>
                    </a:lnTo>
                    <a:lnTo>
                      <a:pt x="774" y="55"/>
                    </a:lnTo>
                    <a:lnTo>
                      <a:pt x="851" y="0"/>
                    </a:lnTo>
                    <a:lnTo>
                      <a:pt x="1031" y="165"/>
                    </a:lnTo>
                    <a:lnTo>
                      <a:pt x="1065" y="198"/>
                    </a:lnTo>
                    <a:lnTo>
                      <a:pt x="1071" y="202"/>
                    </a:lnTo>
                    <a:lnTo>
                      <a:pt x="1120" y="214"/>
                    </a:lnTo>
                    <a:lnTo>
                      <a:pt x="1155" y="222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lIns="68580" tIns="34290" rIns="68580" bIns="34290"/>
              <a:lstStyle/>
              <a:p>
                <a:pPr>
                  <a:defRPr/>
                </a:pPr>
                <a:endParaRPr lang="nb-NO" sz="675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8" name="Freeform 22"/>
              <p:cNvSpPr>
                <a:spLocks/>
              </p:cNvSpPr>
              <p:nvPr/>
            </p:nvSpPr>
            <p:spPr bwMode="auto">
              <a:xfrm>
                <a:off x="5002521" y="6442724"/>
                <a:ext cx="932204" cy="1029618"/>
              </a:xfrm>
              <a:custGeom>
                <a:avLst/>
                <a:gdLst/>
                <a:ahLst/>
                <a:cxnLst>
                  <a:cxn ang="0">
                    <a:pos x="419" y="102"/>
                  </a:cxn>
                  <a:cxn ang="0">
                    <a:pos x="348" y="98"/>
                  </a:cxn>
                  <a:cxn ang="0">
                    <a:pos x="297" y="151"/>
                  </a:cxn>
                  <a:cxn ang="0">
                    <a:pos x="307" y="163"/>
                  </a:cxn>
                  <a:cxn ang="0">
                    <a:pos x="334" y="194"/>
                  </a:cxn>
                  <a:cxn ang="0">
                    <a:pos x="336" y="216"/>
                  </a:cxn>
                  <a:cxn ang="0">
                    <a:pos x="340" y="261"/>
                  </a:cxn>
                  <a:cxn ang="0">
                    <a:pos x="354" y="398"/>
                  </a:cxn>
                  <a:cxn ang="0">
                    <a:pos x="358" y="463"/>
                  </a:cxn>
                  <a:cxn ang="0">
                    <a:pos x="291" y="451"/>
                  </a:cxn>
                  <a:cxn ang="0">
                    <a:pos x="209" y="336"/>
                  </a:cxn>
                  <a:cxn ang="0">
                    <a:pos x="193" y="310"/>
                  </a:cxn>
                  <a:cxn ang="0">
                    <a:pos x="148" y="284"/>
                  </a:cxn>
                  <a:cxn ang="0">
                    <a:pos x="0" y="184"/>
                  </a:cxn>
                  <a:cxn ang="0">
                    <a:pos x="55" y="88"/>
                  </a:cxn>
                  <a:cxn ang="0">
                    <a:pos x="55" y="33"/>
                  </a:cxn>
                  <a:cxn ang="0">
                    <a:pos x="95" y="19"/>
                  </a:cxn>
                  <a:cxn ang="0">
                    <a:pos x="150" y="0"/>
                  </a:cxn>
                  <a:cxn ang="0">
                    <a:pos x="187" y="5"/>
                  </a:cxn>
                  <a:cxn ang="0">
                    <a:pos x="419" y="102"/>
                  </a:cxn>
                </a:cxnLst>
                <a:rect l="0" t="0" r="r" b="b"/>
                <a:pathLst>
                  <a:path w="419" h="463">
                    <a:moveTo>
                      <a:pt x="419" y="102"/>
                    </a:moveTo>
                    <a:lnTo>
                      <a:pt x="348" y="98"/>
                    </a:lnTo>
                    <a:lnTo>
                      <a:pt x="297" y="151"/>
                    </a:lnTo>
                    <a:lnTo>
                      <a:pt x="307" y="163"/>
                    </a:lnTo>
                    <a:lnTo>
                      <a:pt x="334" y="194"/>
                    </a:lnTo>
                    <a:lnTo>
                      <a:pt x="336" y="216"/>
                    </a:lnTo>
                    <a:lnTo>
                      <a:pt x="340" y="261"/>
                    </a:lnTo>
                    <a:lnTo>
                      <a:pt x="354" y="398"/>
                    </a:lnTo>
                    <a:lnTo>
                      <a:pt x="358" y="463"/>
                    </a:lnTo>
                    <a:lnTo>
                      <a:pt x="291" y="451"/>
                    </a:lnTo>
                    <a:lnTo>
                      <a:pt x="209" y="336"/>
                    </a:lnTo>
                    <a:lnTo>
                      <a:pt x="193" y="310"/>
                    </a:lnTo>
                    <a:lnTo>
                      <a:pt x="148" y="284"/>
                    </a:lnTo>
                    <a:lnTo>
                      <a:pt x="0" y="184"/>
                    </a:lnTo>
                    <a:lnTo>
                      <a:pt x="55" y="88"/>
                    </a:lnTo>
                    <a:lnTo>
                      <a:pt x="55" y="33"/>
                    </a:lnTo>
                    <a:lnTo>
                      <a:pt x="95" y="19"/>
                    </a:lnTo>
                    <a:lnTo>
                      <a:pt x="150" y="0"/>
                    </a:lnTo>
                    <a:lnTo>
                      <a:pt x="187" y="5"/>
                    </a:lnTo>
                    <a:lnTo>
                      <a:pt x="419" y="102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lIns="68580" tIns="34290" rIns="68580" bIns="34290"/>
              <a:lstStyle/>
              <a:p>
                <a:pPr>
                  <a:defRPr/>
                </a:pPr>
                <a:endParaRPr lang="nb-NO" sz="675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9" name="Freeform 23"/>
              <p:cNvSpPr>
                <a:spLocks/>
              </p:cNvSpPr>
              <p:nvPr/>
            </p:nvSpPr>
            <p:spPr bwMode="auto">
              <a:xfrm>
                <a:off x="5870116" y="8058234"/>
                <a:ext cx="2616631" cy="2227253"/>
              </a:xfrm>
              <a:custGeom>
                <a:avLst/>
                <a:gdLst/>
                <a:ahLst/>
                <a:cxnLst>
                  <a:cxn ang="0">
                    <a:pos x="592" y="163"/>
                  </a:cxn>
                  <a:cxn ang="0">
                    <a:pos x="806" y="247"/>
                  </a:cxn>
                  <a:cxn ang="0">
                    <a:pos x="845" y="379"/>
                  </a:cxn>
                  <a:cxn ang="0">
                    <a:pos x="924" y="491"/>
                  </a:cxn>
                  <a:cxn ang="0">
                    <a:pos x="1154" y="465"/>
                  </a:cxn>
                  <a:cxn ang="0">
                    <a:pos x="1173" y="601"/>
                  </a:cxn>
                  <a:cxn ang="0">
                    <a:pos x="1177" y="630"/>
                  </a:cxn>
                  <a:cxn ang="0">
                    <a:pos x="1142" y="658"/>
                  </a:cxn>
                  <a:cxn ang="0">
                    <a:pos x="1014" y="768"/>
                  </a:cxn>
                  <a:cxn ang="0">
                    <a:pos x="884" y="758"/>
                  </a:cxn>
                  <a:cxn ang="0">
                    <a:pos x="780" y="807"/>
                  </a:cxn>
                  <a:cxn ang="0">
                    <a:pos x="717" y="786"/>
                  </a:cxn>
                  <a:cxn ang="0">
                    <a:pos x="696" y="823"/>
                  </a:cxn>
                  <a:cxn ang="0">
                    <a:pos x="674" y="819"/>
                  </a:cxn>
                  <a:cxn ang="0">
                    <a:pos x="664" y="815"/>
                  </a:cxn>
                  <a:cxn ang="0">
                    <a:pos x="637" y="809"/>
                  </a:cxn>
                  <a:cxn ang="0">
                    <a:pos x="631" y="807"/>
                  </a:cxn>
                  <a:cxn ang="0">
                    <a:pos x="594" y="821"/>
                  </a:cxn>
                  <a:cxn ang="0">
                    <a:pos x="588" y="823"/>
                  </a:cxn>
                  <a:cxn ang="0">
                    <a:pos x="576" y="882"/>
                  </a:cxn>
                  <a:cxn ang="0">
                    <a:pos x="497" y="896"/>
                  </a:cxn>
                  <a:cxn ang="0">
                    <a:pos x="452" y="945"/>
                  </a:cxn>
                  <a:cxn ang="0">
                    <a:pos x="429" y="972"/>
                  </a:cxn>
                  <a:cxn ang="0">
                    <a:pos x="387" y="960"/>
                  </a:cxn>
                  <a:cxn ang="0">
                    <a:pos x="387" y="962"/>
                  </a:cxn>
                  <a:cxn ang="0">
                    <a:pos x="378" y="992"/>
                  </a:cxn>
                  <a:cxn ang="0">
                    <a:pos x="376" y="1002"/>
                  </a:cxn>
                  <a:cxn ang="0">
                    <a:pos x="374" y="1002"/>
                  </a:cxn>
                  <a:cxn ang="0">
                    <a:pos x="360" y="996"/>
                  </a:cxn>
                  <a:cxn ang="0">
                    <a:pos x="158" y="903"/>
                  </a:cxn>
                  <a:cxn ang="0">
                    <a:pos x="0" y="935"/>
                  </a:cxn>
                  <a:cxn ang="0">
                    <a:pos x="120" y="705"/>
                  </a:cxn>
                  <a:cxn ang="0">
                    <a:pos x="128" y="689"/>
                  </a:cxn>
                  <a:cxn ang="0">
                    <a:pos x="169" y="681"/>
                  </a:cxn>
                  <a:cxn ang="0">
                    <a:pos x="191" y="677"/>
                  </a:cxn>
                  <a:cxn ang="0">
                    <a:pos x="158" y="516"/>
                  </a:cxn>
                  <a:cxn ang="0">
                    <a:pos x="222" y="430"/>
                  </a:cxn>
                  <a:cxn ang="0">
                    <a:pos x="222" y="408"/>
                  </a:cxn>
                  <a:cxn ang="0">
                    <a:pos x="220" y="292"/>
                  </a:cxn>
                  <a:cxn ang="0">
                    <a:pos x="218" y="226"/>
                  </a:cxn>
                  <a:cxn ang="0">
                    <a:pos x="220" y="220"/>
                  </a:cxn>
                  <a:cxn ang="0">
                    <a:pos x="226" y="204"/>
                  </a:cxn>
                  <a:cxn ang="0">
                    <a:pos x="230" y="188"/>
                  </a:cxn>
                  <a:cxn ang="0">
                    <a:pos x="236" y="174"/>
                  </a:cxn>
                  <a:cxn ang="0">
                    <a:pos x="285" y="29"/>
                  </a:cxn>
                  <a:cxn ang="0">
                    <a:pos x="293" y="0"/>
                  </a:cxn>
                  <a:cxn ang="0">
                    <a:pos x="321" y="2"/>
                  </a:cxn>
                  <a:cxn ang="0">
                    <a:pos x="409" y="5"/>
                  </a:cxn>
                  <a:cxn ang="0">
                    <a:pos x="460" y="9"/>
                  </a:cxn>
                  <a:cxn ang="0">
                    <a:pos x="501" y="137"/>
                  </a:cxn>
                  <a:cxn ang="0">
                    <a:pos x="592" y="163"/>
                  </a:cxn>
                </a:cxnLst>
                <a:rect l="0" t="0" r="r" b="b"/>
                <a:pathLst>
                  <a:path w="1177" h="1002">
                    <a:moveTo>
                      <a:pt x="592" y="163"/>
                    </a:moveTo>
                    <a:lnTo>
                      <a:pt x="806" y="247"/>
                    </a:lnTo>
                    <a:lnTo>
                      <a:pt x="845" y="379"/>
                    </a:lnTo>
                    <a:lnTo>
                      <a:pt x="924" y="491"/>
                    </a:lnTo>
                    <a:lnTo>
                      <a:pt x="1154" y="465"/>
                    </a:lnTo>
                    <a:lnTo>
                      <a:pt x="1173" y="601"/>
                    </a:lnTo>
                    <a:lnTo>
                      <a:pt x="1177" y="630"/>
                    </a:lnTo>
                    <a:lnTo>
                      <a:pt x="1142" y="658"/>
                    </a:lnTo>
                    <a:lnTo>
                      <a:pt x="1014" y="768"/>
                    </a:lnTo>
                    <a:lnTo>
                      <a:pt x="884" y="758"/>
                    </a:lnTo>
                    <a:lnTo>
                      <a:pt x="780" y="807"/>
                    </a:lnTo>
                    <a:lnTo>
                      <a:pt x="717" y="786"/>
                    </a:lnTo>
                    <a:lnTo>
                      <a:pt x="696" y="823"/>
                    </a:lnTo>
                    <a:lnTo>
                      <a:pt x="674" y="819"/>
                    </a:lnTo>
                    <a:lnTo>
                      <a:pt x="664" y="815"/>
                    </a:lnTo>
                    <a:lnTo>
                      <a:pt x="637" y="809"/>
                    </a:lnTo>
                    <a:lnTo>
                      <a:pt x="631" y="807"/>
                    </a:lnTo>
                    <a:lnTo>
                      <a:pt x="594" y="821"/>
                    </a:lnTo>
                    <a:lnTo>
                      <a:pt x="588" y="823"/>
                    </a:lnTo>
                    <a:lnTo>
                      <a:pt x="576" y="882"/>
                    </a:lnTo>
                    <a:lnTo>
                      <a:pt x="497" y="896"/>
                    </a:lnTo>
                    <a:lnTo>
                      <a:pt x="452" y="945"/>
                    </a:lnTo>
                    <a:lnTo>
                      <a:pt x="429" y="972"/>
                    </a:lnTo>
                    <a:lnTo>
                      <a:pt x="387" y="960"/>
                    </a:lnTo>
                    <a:lnTo>
                      <a:pt x="387" y="962"/>
                    </a:lnTo>
                    <a:lnTo>
                      <a:pt x="378" y="992"/>
                    </a:lnTo>
                    <a:lnTo>
                      <a:pt x="376" y="1002"/>
                    </a:lnTo>
                    <a:lnTo>
                      <a:pt x="374" y="1002"/>
                    </a:lnTo>
                    <a:lnTo>
                      <a:pt x="360" y="996"/>
                    </a:lnTo>
                    <a:lnTo>
                      <a:pt x="158" y="903"/>
                    </a:lnTo>
                    <a:lnTo>
                      <a:pt x="0" y="935"/>
                    </a:lnTo>
                    <a:lnTo>
                      <a:pt x="120" y="705"/>
                    </a:lnTo>
                    <a:lnTo>
                      <a:pt x="128" y="689"/>
                    </a:lnTo>
                    <a:lnTo>
                      <a:pt x="169" y="681"/>
                    </a:lnTo>
                    <a:lnTo>
                      <a:pt x="191" y="677"/>
                    </a:lnTo>
                    <a:lnTo>
                      <a:pt x="158" y="516"/>
                    </a:lnTo>
                    <a:lnTo>
                      <a:pt x="222" y="430"/>
                    </a:lnTo>
                    <a:lnTo>
                      <a:pt x="222" y="408"/>
                    </a:lnTo>
                    <a:lnTo>
                      <a:pt x="220" y="292"/>
                    </a:lnTo>
                    <a:lnTo>
                      <a:pt x="218" y="226"/>
                    </a:lnTo>
                    <a:lnTo>
                      <a:pt x="220" y="220"/>
                    </a:lnTo>
                    <a:lnTo>
                      <a:pt x="226" y="204"/>
                    </a:lnTo>
                    <a:lnTo>
                      <a:pt x="230" y="188"/>
                    </a:lnTo>
                    <a:lnTo>
                      <a:pt x="236" y="174"/>
                    </a:lnTo>
                    <a:lnTo>
                      <a:pt x="285" y="29"/>
                    </a:lnTo>
                    <a:lnTo>
                      <a:pt x="293" y="0"/>
                    </a:lnTo>
                    <a:lnTo>
                      <a:pt x="321" y="2"/>
                    </a:lnTo>
                    <a:lnTo>
                      <a:pt x="409" y="5"/>
                    </a:lnTo>
                    <a:lnTo>
                      <a:pt x="460" y="9"/>
                    </a:lnTo>
                    <a:lnTo>
                      <a:pt x="501" y="137"/>
                    </a:lnTo>
                    <a:lnTo>
                      <a:pt x="592" y="163"/>
                    </a:lnTo>
                    <a:close/>
                  </a:path>
                </a:pathLst>
              </a:custGeom>
              <a:solidFill>
                <a:srgbClr val="7030A0"/>
              </a:solidFill>
              <a:ln w="9525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lIns="68580" tIns="34290" rIns="68580" bIns="34290"/>
              <a:lstStyle/>
              <a:p>
                <a:pPr>
                  <a:defRPr/>
                </a:pPr>
                <a:endParaRPr lang="nb-NO" sz="675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10" name="Freeform 24"/>
              <p:cNvSpPr>
                <a:spLocks/>
              </p:cNvSpPr>
              <p:nvPr/>
            </p:nvSpPr>
            <p:spPr bwMode="auto">
              <a:xfrm>
                <a:off x="2132071" y="4982301"/>
                <a:ext cx="1384461" cy="1585355"/>
              </a:xfrm>
              <a:custGeom>
                <a:avLst/>
                <a:gdLst/>
                <a:ahLst/>
                <a:cxnLst>
                  <a:cxn ang="0">
                    <a:pos x="623" y="397"/>
                  </a:cxn>
                  <a:cxn ang="0">
                    <a:pos x="454" y="552"/>
                  </a:cxn>
                  <a:cxn ang="0">
                    <a:pos x="401" y="649"/>
                  </a:cxn>
                  <a:cxn ang="0">
                    <a:pos x="395" y="651"/>
                  </a:cxn>
                  <a:cxn ang="0">
                    <a:pos x="253" y="714"/>
                  </a:cxn>
                  <a:cxn ang="0">
                    <a:pos x="194" y="653"/>
                  </a:cxn>
                  <a:cxn ang="0">
                    <a:pos x="110" y="668"/>
                  </a:cxn>
                  <a:cxn ang="0">
                    <a:pos x="67" y="623"/>
                  </a:cxn>
                  <a:cxn ang="0">
                    <a:pos x="57" y="613"/>
                  </a:cxn>
                  <a:cxn ang="0">
                    <a:pos x="41" y="554"/>
                  </a:cxn>
                  <a:cxn ang="0">
                    <a:pos x="51" y="548"/>
                  </a:cxn>
                  <a:cxn ang="0">
                    <a:pos x="157" y="521"/>
                  </a:cxn>
                  <a:cxn ang="0">
                    <a:pos x="265" y="495"/>
                  </a:cxn>
                  <a:cxn ang="0">
                    <a:pos x="328" y="478"/>
                  </a:cxn>
                  <a:cxn ang="0">
                    <a:pos x="363" y="444"/>
                  </a:cxn>
                  <a:cxn ang="0">
                    <a:pos x="375" y="431"/>
                  </a:cxn>
                  <a:cxn ang="0">
                    <a:pos x="312" y="436"/>
                  </a:cxn>
                  <a:cxn ang="0">
                    <a:pos x="281" y="438"/>
                  </a:cxn>
                  <a:cxn ang="0">
                    <a:pos x="186" y="454"/>
                  </a:cxn>
                  <a:cxn ang="0">
                    <a:pos x="98" y="464"/>
                  </a:cxn>
                  <a:cxn ang="0">
                    <a:pos x="39" y="431"/>
                  </a:cxn>
                  <a:cxn ang="0">
                    <a:pos x="33" y="405"/>
                  </a:cxn>
                  <a:cxn ang="0">
                    <a:pos x="21" y="356"/>
                  </a:cxn>
                  <a:cxn ang="0">
                    <a:pos x="65" y="315"/>
                  </a:cxn>
                  <a:cxn ang="0">
                    <a:pos x="98" y="313"/>
                  </a:cxn>
                  <a:cxn ang="0">
                    <a:pos x="153" y="307"/>
                  </a:cxn>
                  <a:cxn ang="0">
                    <a:pos x="196" y="303"/>
                  </a:cxn>
                  <a:cxn ang="0">
                    <a:pos x="291" y="291"/>
                  </a:cxn>
                  <a:cxn ang="0">
                    <a:pos x="338" y="283"/>
                  </a:cxn>
                  <a:cxn ang="0">
                    <a:pos x="389" y="260"/>
                  </a:cxn>
                  <a:cxn ang="0">
                    <a:pos x="379" y="226"/>
                  </a:cxn>
                  <a:cxn ang="0">
                    <a:pos x="281" y="220"/>
                  </a:cxn>
                  <a:cxn ang="0">
                    <a:pos x="163" y="193"/>
                  </a:cxn>
                  <a:cxn ang="0">
                    <a:pos x="143" y="248"/>
                  </a:cxn>
                  <a:cxn ang="0">
                    <a:pos x="67" y="256"/>
                  </a:cxn>
                  <a:cxn ang="0">
                    <a:pos x="41" y="258"/>
                  </a:cxn>
                  <a:cxn ang="0">
                    <a:pos x="12" y="203"/>
                  </a:cxn>
                  <a:cxn ang="0">
                    <a:pos x="0" y="163"/>
                  </a:cxn>
                  <a:cxn ang="0">
                    <a:pos x="63" y="110"/>
                  </a:cxn>
                  <a:cxn ang="0">
                    <a:pos x="88" y="124"/>
                  </a:cxn>
                  <a:cxn ang="0">
                    <a:pos x="110" y="134"/>
                  </a:cxn>
                  <a:cxn ang="0">
                    <a:pos x="157" y="100"/>
                  </a:cxn>
                  <a:cxn ang="0">
                    <a:pos x="188" y="79"/>
                  </a:cxn>
                  <a:cxn ang="0">
                    <a:pos x="267" y="14"/>
                  </a:cxn>
                  <a:cxn ang="0">
                    <a:pos x="300" y="89"/>
                  </a:cxn>
                  <a:cxn ang="0">
                    <a:pos x="363" y="14"/>
                  </a:cxn>
                  <a:cxn ang="0">
                    <a:pos x="450" y="0"/>
                  </a:cxn>
                  <a:cxn ang="0">
                    <a:pos x="469" y="40"/>
                  </a:cxn>
                  <a:cxn ang="0">
                    <a:pos x="477" y="55"/>
                  </a:cxn>
                  <a:cxn ang="0">
                    <a:pos x="452" y="81"/>
                  </a:cxn>
                  <a:cxn ang="0">
                    <a:pos x="412" y="126"/>
                  </a:cxn>
                  <a:cxn ang="0">
                    <a:pos x="436" y="177"/>
                  </a:cxn>
                  <a:cxn ang="0">
                    <a:pos x="479" y="260"/>
                  </a:cxn>
                  <a:cxn ang="0">
                    <a:pos x="505" y="313"/>
                  </a:cxn>
                  <a:cxn ang="0">
                    <a:pos x="556" y="350"/>
                  </a:cxn>
                  <a:cxn ang="0">
                    <a:pos x="623" y="397"/>
                  </a:cxn>
                </a:cxnLst>
                <a:rect l="0" t="0" r="r" b="b"/>
                <a:pathLst>
                  <a:path w="623" h="714">
                    <a:moveTo>
                      <a:pt x="623" y="397"/>
                    </a:moveTo>
                    <a:lnTo>
                      <a:pt x="454" y="552"/>
                    </a:lnTo>
                    <a:lnTo>
                      <a:pt x="401" y="649"/>
                    </a:lnTo>
                    <a:lnTo>
                      <a:pt x="395" y="651"/>
                    </a:lnTo>
                    <a:lnTo>
                      <a:pt x="253" y="714"/>
                    </a:lnTo>
                    <a:lnTo>
                      <a:pt x="194" y="653"/>
                    </a:lnTo>
                    <a:lnTo>
                      <a:pt x="110" y="668"/>
                    </a:lnTo>
                    <a:lnTo>
                      <a:pt x="67" y="623"/>
                    </a:lnTo>
                    <a:lnTo>
                      <a:pt x="57" y="613"/>
                    </a:lnTo>
                    <a:lnTo>
                      <a:pt x="41" y="554"/>
                    </a:lnTo>
                    <a:lnTo>
                      <a:pt x="51" y="548"/>
                    </a:lnTo>
                    <a:lnTo>
                      <a:pt x="157" y="521"/>
                    </a:lnTo>
                    <a:lnTo>
                      <a:pt x="265" y="495"/>
                    </a:lnTo>
                    <a:lnTo>
                      <a:pt x="328" y="478"/>
                    </a:lnTo>
                    <a:lnTo>
                      <a:pt x="363" y="444"/>
                    </a:lnTo>
                    <a:lnTo>
                      <a:pt x="375" y="431"/>
                    </a:lnTo>
                    <a:lnTo>
                      <a:pt x="312" y="436"/>
                    </a:lnTo>
                    <a:lnTo>
                      <a:pt x="281" y="438"/>
                    </a:lnTo>
                    <a:lnTo>
                      <a:pt x="186" y="454"/>
                    </a:lnTo>
                    <a:lnTo>
                      <a:pt x="98" y="464"/>
                    </a:lnTo>
                    <a:lnTo>
                      <a:pt x="39" y="431"/>
                    </a:lnTo>
                    <a:lnTo>
                      <a:pt x="33" y="405"/>
                    </a:lnTo>
                    <a:lnTo>
                      <a:pt x="21" y="356"/>
                    </a:lnTo>
                    <a:lnTo>
                      <a:pt x="65" y="315"/>
                    </a:lnTo>
                    <a:lnTo>
                      <a:pt x="98" y="313"/>
                    </a:lnTo>
                    <a:lnTo>
                      <a:pt x="153" y="307"/>
                    </a:lnTo>
                    <a:lnTo>
                      <a:pt x="196" y="303"/>
                    </a:lnTo>
                    <a:lnTo>
                      <a:pt x="291" y="291"/>
                    </a:lnTo>
                    <a:lnTo>
                      <a:pt x="338" y="283"/>
                    </a:lnTo>
                    <a:lnTo>
                      <a:pt x="389" y="260"/>
                    </a:lnTo>
                    <a:lnTo>
                      <a:pt x="379" y="226"/>
                    </a:lnTo>
                    <a:lnTo>
                      <a:pt x="281" y="220"/>
                    </a:lnTo>
                    <a:lnTo>
                      <a:pt x="163" y="193"/>
                    </a:lnTo>
                    <a:lnTo>
                      <a:pt x="143" y="248"/>
                    </a:lnTo>
                    <a:lnTo>
                      <a:pt x="67" y="256"/>
                    </a:lnTo>
                    <a:lnTo>
                      <a:pt x="41" y="258"/>
                    </a:lnTo>
                    <a:lnTo>
                      <a:pt x="12" y="203"/>
                    </a:lnTo>
                    <a:lnTo>
                      <a:pt x="0" y="163"/>
                    </a:lnTo>
                    <a:lnTo>
                      <a:pt x="63" y="110"/>
                    </a:lnTo>
                    <a:lnTo>
                      <a:pt x="88" y="124"/>
                    </a:lnTo>
                    <a:lnTo>
                      <a:pt x="110" y="134"/>
                    </a:lnTo>
                    <a:lnTo>
                      <a:pt x="157" y="100"/>
                    </a:lnTo>
                    <a:lnTo>
                      <a:pt x="188" y="79"/>
                    </a:lnTo>
                    <a:lnTo>
                      <a:pt x="267" y="14"/>
                    </a:lnTo>
                    <a:lnTo>
                      <a:pt x="300" y="89"/>
                    </a:lnTo>
                    <a:lnTo>
                      <a:pt x="363" y="14"/>
                    </a:lnTo>
                    <a:lnTo>
                      <a:pt x="450" y="0"/>
                    </a:lnTo>
                    <a:lnTo>
                      <a:pt x="469" y="40"/>
                    </a:lnTo>
                    <a:lnTo>
                      <a:pt x="477" y="55"/>
                    </a:lnTo>
                    <a:lnTo>
                      <a:pt x="452" y="81"/>
                    </a:lnTo>
                    <a:lnTo>
                      <a:pt x="412" y="126"/>
                    </a:lnTo>
                    <a:lnTo>
                      <a:pt x="436" y="177"/>
                    </a:lnTo>
                    <a:lnTo>
                      <a:pt x="479" y="260"/>
                    </a:lnTo>
                    <a:lnTo>
                      <a:pt x="505" y="313"/>
                    </a:lnTo>
                    <a:lnTo>
                      <a:pt x="556" y="350"/>
                    </a:lnTo>
                    <a:lnTo>
                      <a:pt x="623" y="397"/>
                    </a:lnTo>
                    <a:close/>
                  </a:path>
                </a:pathLst>
              </a:custGeom>
              <a:solidFill>
                <a:srgbClr val="00B050"/>
              </a:solidFill>
              <a:ln w="9525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lIns="68580" tIns="34290" rIns="68580" bIns="34290"/>
              <a:lstStyle/>
              <a:p>
                <a:pPr>
                  <a:defRPr/>
                </a:pPr>
                <a:endParaRPr lang="nb-NO" sz="675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11" name="Freeform 25"/>
              <p:cNvSpPr>
                <a:spLocks/>
              </p:cNvSpPr>
              <p:nvPr/>
            </p:nvSpPr>
            <p:spPr bwMode="auto">
              <a:xfrm>
                <a:off x="3844186" y="6304867"/>
                <a:ext cx="867596" cy="969305"/>
              </a:xfrm>
              <a:custGeom>
                <a:avLst/>
                <a:gdLst/>
                <a:ahLst/>
                <a:cxnLst>
                  <a:cxn ang="0">
                    <a:pos x="359" y="74"/>
                  </a:cxn>
                  <a:cxn ang="0">
                    <a:pos x="373" y="88"/>
                  </a:cxn>
                  <a:cxn ang="0">
                    <a:pos x="389" y="104"/>
                  </a:cxn>
                  <a:cxn ang="0">
                    <a:pos x="344" y="186"/>
                  </a:cxn>
                  <a:cxn ang="0">
                    <a:pos x="330" y="216"/>
                  </a:cxn>
                  <a:cxn ang="0">
                    <a:pos x="275" y="355"/>
                  </a:cxn>
                  <a:cxn ang="0">
                    <a:pos x="228" y="379"/>
                  </a:cxn>
                  <a:cxn ang="0">
                    <a:pos x="202" y="363"/>
                  </a:cxn>
                  <a:cxn ang="0">
                    <a:pos x="86" y="436"/>
                  </a:cxn>
                  <a:cxn ang="0">
                    <a:pos x="12" y="422"/>
                  </a:cxn>
                  <a:cxn ang="0">
                    <a:pos x="23" y="332"/>
                  </a:cxn>
                  <a:cxn ang="0">
                    <a:pos x="0" y="220"/>
                  </a:cxn>
                  <a:cxn ang="0">
                    <a:pos x="6" y="192"/>
                  </a:cxn>
                  <a:cxn ang="0">
                    <a:pos x="39" y="123"/>
                  </a:cxn>
                  <a:cxn ang="0">
                    <a:pos x="14" y="127"/>
                  </a:cxn>
                  <a:cxn ang="0">
                    <a:pos x="14" y="76"/>
                  </a:cxn>
                  <a:cxn ang="0">
                    <a:pos x="14" y="61"/>
                  </a:cxn>
                  <a:cxn ang="0">
                    <a:pos x="18" y="57"/>
                  </a:cxn>
                  <a:cxn ang="0">
                    <a:pos x="90" y="19"/>
                  </a:cxn>
                  <a:cxn ang="0">
                    <a:pos x="165" y="0"/>
                  </a:cxn>
                  <a:cxn ang="0">
                    <a:pos x="173" y="21"/>
                  </a:cxn>
                  <a:cxn ang="0">
                    <a:pos x="214" y="57"/>
                  </a:cxn>
                  <a:cxn ang="0">
                    <a:pos x="283" y="88"/>
                  </a:cxn>
                  <a:cxn ang="0">
                    <a:pos x="336" y="80"/>
                  </a:cxn>
                  <a:cxn ang="0">
                    <a:pos x="355" y="76"/>
                  </a:cxn>
                  <a:cxn ang="0">
                    <a:pos x="359" y="74"/>
                  </a:cxn>
                </a:cxnLst>
                <a:rect l="0" t="0" r="r" b="b"/>
                <a:pathLst>
                  <a:path w="389" h="436">
                    <a:moveTo>
                      <a:pt x="359" y="74"/>
                    </a:moveTo>
                    <a:lnTo>
                      <a:pt x="373" y="88"/>
                    </a:lnTo>
                    <a:lnTo>
                      <a:pt x="389" y="104"/>
                    </a:lnTo>
                    <a:lnTo>
                      <a:pt x="344" y="186"/>
                    </a:lnTo>
                    <a:lnTo>
                      <a:pt x="330" y="216"/>
                    </a:lnTo>
                    <a:lnTo>
                      <a:pt x="275" y="355"/>
                    </a:lnTo>
                    <a:lnTo>
                      <a:pt x="228" y="379"/>
                    </a:lnTo>
                    <a:lnTo>
                      <a:pt x="202" y="363"/>
                    </a:lnTo>
                    <a:lnTo>
                      <a:pt x="86" y="436"/>
                    </a:lnTo>
                    <a:lnTo>
                      <a:pt x="12" y="422"/>
                    </a:lnTo>
                    <a:lnTo>
                      <a:pt x="23" y="332"/>
                    </a:lnTo>
                    <a:lnTo>
                      <a:pt x="0" y="220"/>
                    </a:lnTo>
                    <a:lnTo>
                      <a:pt x="6" y="192"/>
                    </a:lnTo>
                    <a:lnTo>
                      <a:pt x="39" y="123"/>
                    </a:lnTo>
                    <a:lnTo>
                      <a:pt x="14" y="127"/>
                    </a:lnTo>
                    <a:lnTo>
                      <a:pt x="14" y="76"/>
                    </a:lnTo>
                    <a:lnTo>
                      <a:pt x="14" y="61"/>
                    </a:lnTo>
                    <a:lnTo>
                      <a:pt x="18" y="57"/>
                    </a:lnTo>
                    <a:lnTo>
                      <a:pt x="90" y="19"/>
                    </a:lnTo>
                    <a:lnTo>
                      <a:pt x="165" y="0"/>
                    </a:lnTo>
                    <a:lnTo>
                      <a:pt x="173" y="21"/>
                    </a:lnTo>
                    <a:lnTo>
                      <a:pt x="214" y="57"/>
                    </a:lnTo>
                    <a:lnTo>
                      <a:pt x="283" y="88"/>
                    </a:lnTo>
                    <a:lnTo>
                      <a:pt x="336" y="80"/>
                    </a:lnTo>
                    <a:lnTo>
                      <a:pt x="355" y="76"/>
                    </a:lnTo>
                    <a:lnTo>
                      <a:pt x="359" y="74"/>
                    </a:lnTo>
                    <a:close/>
                  </a:path>
                </a:pathLst>
              </a:custGeom>
              <a:solidFill>
                <a:srgbClr val="00B050"/>
              </a:solidFill>
              <a:ln w="9525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lIns="68580" tIns="34290" rIns="68580" bIns="34290"/>
              <a:lstStyle/>
              <a:p>
                <a:pPr>
                  <a:defRPr/>
                </a:pPr>
                <a:endParaRPr lang="nb-NO" sz="675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12" name="Freeform 26"/>
              <p:cNvSpPr>
                <a:spLocks/>
              </p:cNvSpPr>
              <p:nvPr/>
            </p:nvSpPr>
            <p:spPr bwMode="auto">
              <a:xfrm>
                <a:off x="6705407" y="9458345"/>
                <a:ext cx="2782769" cy="2899303"/>
              </a:xfrm>
              <a:custGeom>
                <a:avLst/>
                <a:gdLst/>
                <a:ahLst/>
                <a:cxnLst>
                  <a:cxn ang="0">
                    <a:pos x="1137" y="301"/>
                  </a:cxn>
                  <a:cxn ang="0">
                    <a:pos x="1110" y="383"/>
                  </a:cxn>
                  <a:cxn ang="0">
                    <a:pos x="1090" y="448"/>
                  </a:cxn>
                  <a:cxn ang="0">
                    <a:pos x="1076" y="490"/>
                  </a:cxn>
                  <a:cxn ang="0">
                    <a:pos x="1055" y="552"/>
                  </a:cxn>
                  <a:cxn ang="0">
                    <a:pos x="1090" y="674"/>
                  </a:cxn>
                  <a:cxn ang="0">
                    <a:pos x="1141" y="857"/>
                  </a:cxn>
                  <a:cxn ang="0">
                    <a:pos x="1180" y="1000"/>
                  </a:cxn>
                  <a:cxn ang="0">
                    <a:pos x="1220" y="1140"/>
                  </a:cxn>
                  <a:cxn ang="0">
                    <a:pos x="1243" y="1226"/>
                  </a:cxn>
                  <a:cxn ang="0">
                    <a:pos x="1108" y="1305"/>
                  </a:cxn>
                  <a:cxn ang="0">
                    <a:pos x="945" y="1183"/>
                  </a:cxn>
                  <a:cxn ang="0">
                    <a:pos x="854" y="1154"/>
                  </a:cxn>
                  <a:cxn ang="0">
                    <a:pos x="699" y="1105"/>
                  </a:cxn>
                  <a:cxn ang="0">
                    <a:pos x="638" y="1191"/>
                  </a:cxn>
                  <a:cxn ang="0">
                    <a:pos x="589" y="1101"/>
                  </a:cxn>
                  <a:cxn ang="0">
                    <a:pos x="508" y="1114"/>
                  </a:cxn>
                  <a:cxn ang="0">
                    <a:pos x="375" y="938"/>
                  </a:cxn>
                  <a:cxn ang="0">
                    <a:pos x="224" y="751"/>
                  </a:cxn>
                  <a:cxn ang="0">
                    <a:pos x="190" y="735"/>
                  </a:cxn>
                  <a:cxn ang="0">
                    <a:pos x="129" y="702"/>
                  </a:cxn>
                  <a:cxn ang="0">
                    <a:pos x="70" y="588"/>
                  </a:cxn>
                  <a:cxn ang="0">
                    <a:pos x="43" y="448"/>
                  </a:cxn>
                  <a:cxn ang="0">
                    <a:pos x="0" y="372"/>
                  </a:cxn>
                  <a:cxn ang="0">
                    <a:pos x="11" y="332"/>
                  </a:cxn>
                  <a:cxn ang="0">
                    <a:pos x="53" y="342"/>
                  </a:cxn>
                  <a:cxn ang="0">
                    <a:pos x="121" y="266"/>
                  </a:cxn>
                  <a:cxn ang="0">
                    <a:pos x="212" y="193"/>
                  </a:cxn>
                  <a:cxn ang="0">
                    <a:pos x="255" y="177"/>
                  </a:cxn>
                  <a:cxn ang="0">
                    <a:pos x="288" y="185"/>
                  </a:cxn>
                  <a:cxn ang="0">
                    <a:pos x="320" y="193"/>
                  </a:cxn>
                  <a:cxn ang="0">
                    <a:pos x="404" y="177"/>
                  </a:cxn>
                  <a:cxn ang="0">
                    <a:pos x="638" y="138"/>
                  </a:cxn>
                  <a:cxn ang="0">
                    <a:pos x="801" y="0"/>
                  </a:cxn>
                  <a:cxn ang="0">
                    <a:pos x="854" y="32"/>
                  </a:cxn>
                  <a:cxn ang="0">
                    <a:pos x="1163" y="220"/>
                  </a:cxn>
                </a:cxnLst>
                <a:rect l="0" t="0" r="r" b="b"/>
                <a:pathLst>
                  <a:path w="1253" h="1305">
                    <a:moveTo>
                      <a:pt x="1163" y="220"/>
                    </a:moveTo>
                    <a:lnTo>
                      <a:pt x="1137" y="301"/>
                    </a:lnTo>
                    <a:lnTo>
                      <a:pt x="1131" y="319"/>
                    </a:lnTo>
                    <a:lnTo>
                      <a:pt x="1110" y="383"/>
                    </a:lnTo>
                    <a:lnTo>
                      <a:pt x="1104" y="407"/>
                    </a:lnTo>
                    <a:lnTo>
                      <a:pt x="1090" y="448"/>
                    </a:lnTo>
                    <a:lnTo>
                      <a:pt x="1080" y="480"/>
                    </a:lnTo>
                    <a:lnTo>
                      <a:pt x="1076" y="490"/>
                    </a:lnTo>
                    <a:lnTo>
                      <a:pt x="1070" y="513"/>
                    </a:lnTo>
                    <a:lnTo>
                      <a:pt x="1055" y="552"/>
                    </a:lnTo>
                    <a:lnTo>
                      <a:pt x="1070" y="598"/>
                    </a:lnTo>
                    <a:lnTo>
                      <a:pt x="1090" y="674"/>
                    </a:lnTo>
                    <a:lnTo>
                      <a:pt x="1106" y="731"/>
                    </a:lnTo>
                    <a:lnTo>
                      <a:pt x="1141" y="857"/>
                    </a:lnTo>
                    <a:lnTo>
                      <a:pt x="1165" y="940"/>
                    </a:lnTo>
                    <a:lnTo>
                      <a:pt x="1180" y="1000"/>
                    </a:lnTo>
                    <a:lnTo>
                      <a:pt x="1204" y="1083"/>
                    </a:lnTo>
                    <a:lnTo>
                      <a:pt x="1220" y="1140"/>
                    </a:lnTo>
                    <a:lnTo>
                      <a:pt x="1227" y="1162"/>
                    </a:lnTo>
                    <a:lnTo>
                      <a:pt x="1243" y="1226"/>
                    </a:lnTo>
                    <a:lnTo>
                      <a:pt x="1253" y="1258"/>
                    </a:lnTo>
                    <a:lnTo>
                      <a:pt x="1108" y="1305"/>
                    </a:lnTo>
                    <a:lnTo>
                      <a:pt x="1019" y="1205"/>
                    </a:lnTo>
                    <a:lnTo>
                      <a:pt x="945" y="1183"/>
                    </a:lnTo>
                    <a:lnTo>
                      <a:pt x="933" y="1179"/>
                    </a:lnTo>
                    <a:lnTo>
                      <a:pt x="854" y="1154"/>
                    </a:lnTo>
                    <a:lnTo>
                      <a:pt x="778" y="1128"/>
                    </a:lnTo>
                    <a:lnTo>
                      <a:pt x="699" y="1105"/>
                    </a:lnTo>
                    <a:lnTo>
                      <a:pt x="654" y="1171"/>
                    </a:lnTo>
                    <a:lnTo>
                      <a:pt x="638" y="1191"/>
                    </a:lnTo>
                    <a:lnTo>
                      <a:pt x="603" y="1181"/>
                    </a:lnTo>
                    <a:lnTo>
                      <a:pt x="589" y="1101"/>
                    </a:lnTo>
                    <a:lnTo>
                      <a:pt x="579" y="1101"/>
                    </a:lnTo>
                    <a:lnTo>
                      <a:pt x="508" y="1114"/>
                    </a:lnTo>
                    <a:lnTo>
                      <a:pt x="455" y="1120"/>
                    </a:lnTo>
                    <a:lnTo>
                      <a:pt x="375" y="938"/>
                    </a:lnTo>
                    <a:lnTo>
                      <a:pt x="324" y="875"/>
                    </a:lnTo>
                    <a:lnTo>
                      <a:pt x="224" y="751"/>
                    </a:lnTo>
                    <a:lnTo>
                      <a:pt x="212" y="747"/>
                    </a:lnTo>
                    <a:lnTo>
                      <a:pt x="190" y="735"/>
                    </a:lnTo>
                    <a:lnTo>
                      <a:pt x="153" y="714"/>
                    </a:lnTo>
                    <a:lnTo>
                      <a:pt x="129" y="702"/>
                    </a:lnTo>
                    <a:lnTo>
                      <a:pt x="114" y="611"/>
                    </a:lnTo>
                    <a:lnTo>
                      <a:pt x="70" y="588"/>
                    </a:lnTo>
                    <a:lnTo>
                      <a:pt x="66" y="568"/>
                    </a:lnTo>
                    <a:lnTo>
                      <a:pt x="43" y="448"/>
                    </a:lnTo>
                    <a:lnTo>
                      <a:pt x="39" y="411"/>
                    </a:lnTo>
                    <a:lnTo>
                      <a:pt x="0" y="372"/>
                    </a:lnTo>
                    <a:lnTo>
                      <a:pt x="2" y="362"/>
                    </a:lnTo>
                    <a:lnTo>
                      <a:pt x="11" y="332"/>
                    </a:lnTo>
                    <a:lnTo>
                      <a:pt x="11" y="330"/>
                    </a:lnTo>
                    <a:lnTo>
                      <a:pt x="53" y="342"/>
                    </a:lnTo>
                    <a:lnTo>
                      <a:pt x="76" y="315"/>
                    </a:lnTo>
                    <a:lnTo>
                      <a:pt x="121" y="266"/>
                    </a:lnTo>
                    <a:lnTo>
                      <a:pt x="200" y="252"/>
                    </a:lnTo>
                    <a:lnTo>
                      <a:pt x="212" y="193"/>
                    </a:lnTo>
                    <a:lnTo>
                      <a:pt x="218" y="191"/>
                    </a:lnTo>
                    <a:lnTo>
                      <a:pt x="255" y="177"/>
                    </a:lnTo>
                    <a:lnTo>
                      <a:pt x="261" y="179"/>
                    </a:lnTo>
                    <a:lnTo>
                      <a:pt x="288" y="185"/>
                    </a:lnTo>
                    <a:lnTo>
                      <a:pt x="298" y="189"/>
                    </a:lnTo>
                    <a:lnTo>
                      <a:pt x="320" y="193"/>
                    </a:lnTo>
                    <a:lnTo>
                      <a:pt x="341" y="156"/>
                    </a:lnTo>
                    <a:lnTo>
                      <a:pt x="404" y="177"/>
                    </a:lnTo>
                    <a:lnTo>
                      <a:pt x="508" y="128"/>
                    </a:lnTo>
                    <a:lnTo>
                      <a:pt x="638" y="138"/>
                    </a:lnTo>
                    <a:lnTo>
                      <a:pt x="766" y="28"/>
                    </a:lnTo>
                    <a:lnTo>
                      <a:pt x="801" y="0"/>
                    </a:lnTo>
                    <a:lnTo>
                      <a:pt x="815" y="8"/>
                    </a:lnTo>
                    <a:lnTo>
                      <a:pt x="854" y="32"/>
                    </a:lnTo>
                    <a:lnTo>
                      <a:pt x="903" y="61"/>
                    </a:lnTo>
                    <a:lnTo>
                      <a:pt x="1163" y="220"/>
                    </a:lnTo>
                    <a:close/>
                  </a:path>
                </a:pathLst>
              </a:custGeom>
              <a:solidFill>
                <a:srgbClr val="7030A0"/>
              </a:solidFill>
              <a:ln w="9525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lIns="68580" tIns="34290" rIns="68580" bIns="34290"/>
              <a:lstStyle/>
              <a:p>
                <a:pPr>
                  <a:defRPr/>
                </a:pPr>
                <a:endParaRPr lang="nb-NO" sz="675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13" name="Freeform 27"/>
              <p:cNvSpPr>
                <a:spLocks/>
              </p:cNvSpPr>
              <p:nvPr/>
            </p:nvSpPr>
            <p:spPr bwMode="auto">
              <a:xfrm>
                <a:off x="2556639" y="7140625"/>
                <a:ext cx="1485989" cy="1576739"/>
              </a:xfrm>
              <a:custGeom>
                <a:avLst/>
                <a:gdLst/>
                <a:ahLst/>
                <a:cxnLst>
                  <a:cxn ang="0">
                    <a:pos x="541" y="118"/>
                  </a:cxn>
                  <a:cxn ang="0">
                    <a:pos x="562" y="273"/>
                  </a:cxn>
                  <a:cxn ang="0">
                    <a:pos x="590" y="251"/>
                  </a:cxn>
                  <a:cxn ang="0">
                    <a:pos x="619" y="279"/>
                  </a:cxn>
                  <a:cxn ang="0">
                    <a:pos x="651" y="389"/>
                  </a:cxn>
                  <a:cxn ang="0">
                    <a:pos x="668" y="442"/>
                  </a:cxn>
                  <a:cxn ang="0">
                    <a:pos x="647" y="519"/>
                  </a:cxn>
                  <a:cxn ang="0">
                    <a:pos x="629" y="576"/>
                  </a:cxn>
                  <a:cxn ang="0">
                    <a:pos x="452" y="546"/>
                  </a:cxn>
                  <a:cxn ang="0">
                    <a:pos x="401" y="538"/>
                  </a:cxn>
                  <a:cxn ang="0">
                    <a:pos x="393" y="536"/>
                  </a:cxn>
                  <a:cxn ang="0">
                    <a:pos x="163" y="703"/>
                  </a:cxn>
                  <a:cxn ang="0">
                    <a:pos x="91" y="662"/>
                  </a:cxn>
                  <a:cxn ang="0">
                    <a:pos x="77" y="654"/>
                  </a:cxn>
                  <a:cxn ang="0">
                    <a:pos x="6" y="711"/>
                  </a:cxn>
                  <a:cxn ang="0">
                    <a:pos x="2" y="585"/>
                  </a:cxn>
                  <a:cxn ang="0">
                    <a:pos x="0" y="550"/>
                  </a:cxn>
                  <a:cxn ang="0">
                    <a:pos x="75" y="456"/>
                  </a:cxn>
                  <a:cxn ang="0">
                    <a:pos x="93" y="452"/>
                  </a:cxn>
                  <a:cxn ang="0">
                    <a:pos x="183" y="428"/>
                  </a:cxn>
                  <a:cxn ang="0">
                    <a:pos x="116" y="413"/>
                  </a:cxn>
                  <a:cxn ang="0">
                    <a:pos x="79" y="405"/>
                  </a:cxn>
                  <a:cxn ang="0">
                    <a:pos x="77" y="389"/>
                  </a:cxn>
                  <a:cxn ang="0">
                    <a:pos x="69" y="344"/>
                  </a:cxn>
                  <a:cxn ang="0">
                    <a:pos x="20" y="316"/>
                  </a:cxn>
                  <a:cxn ang="0">
                    <a:pos x="38" y="204"/>
                  </a:cxn>
                  <a:cxn ang="0">
                    <a:pos x="47" y="187"/>
                  </a:cxn>
                  <a:cxn ang="0">
                    <a:pos x="77" y="116"/>
                  </a:cxn>
                  <a:cxn ang="0">
                    <a:pos x="65" y="41"/>
                  </a:cxn>
                  <a:cxn ang="0">
                    <a:pos x="89" y="12"/>
                  </a:cxn>
                  <a:cxn ang="0">
                    <a:pos x="89" y="0"/>
                  </a:cxn>
                  <a:cxn ang="0">
                    <a:pos x="203" y="4"/>
                  </a:cxn>
                  <a:cxn ang="0">
                    <a:pos x="285" y="75"/>
                  </a:cxn>
                  <a:cxn ang="0">
                    <a:pos x="295" y="84"/>
                  </a:cxn>
                  <a:cxn ang="0">
                    <a:pos x="295" y="86"/>
                  </a:cxn>
                  <a:cxn ang="0">
                    <a:pos x="541" y="118"/>
                  </a:cxn>
                </a:cxnLst>
                <a:rect l="0" t="0" r="r" b="b"/>
                <a:pathLst>
                  <a:path w="668" h="711">
                    <a:moveTo>
                      <a:pt x="541" y="118"/>
                    </a:moveTo>
                    <a:lnTo>
                      <a:pt x="562" y="273"/>
                    </a:lnTo>
                    <a:lnTo>
                      <a:pt x="590" y="251"/>
                    </a:lnTo>
                    <a:lnTo>
                      <a:pt x="619" y="279"/>
                    </a:lnTo>
                    <a:lnTo>
                      <a:pt x="651" y="389"/>
                    </a:lnTo>
                    <a:lnTo>
                      <a:pt x="668" y="442"/>
                    </a:lnTo>
                    <a:lnTo>
                      <a:pt x="647" y="519"/>
                    </a:lnTo>
                    <a:lnTo>
                      <a:pt x="629" y="576"/>
                    </a:lnTo>
                    <a:lnTo>
                      <a:pt x="452" y="546"/>
                    </a:lnTo>
                    <a:lnTo>
                      <a:pt x="401" y="538"/>
                    </a:lnTo>
                    <a:lnTo>
                      <a:pt x="393" y="536"/>
                    </a:lnTo>
                    <a:lnTo>
                      <a:pt x="163" y="703"/>
                    </a:lnTo>
                    <a:lnTo>
                      <a:pt x="91" y="662"/>
                    </a:lnTo>
                    <a:lnTo>
                      <a:pt x="77" y="654"/>
                    </a:lnTo>
                    <a:lnTo>
                      <a:pt x="6" y="711"/>
                    </a:lnTo>
                    <a:lnTo>
                      <a:pt x="2" y="585"/>
                    </a:lnTo>
                    <a:lnTo>
                      <a:pt x="0" y="550"/>
                    </a:lnTo>
                    <a:lnTo>
                      <a:pt x="75" y="456"/>
                    </a:lnTo>
                    <a:lnTo>
                      <a:pt x="93" y="452"/>
                    </a:lnTo>
                    <a:lnTo>
                      <a:pt x="183" y="428"/>
                    </a:lnTo>
                    <a:lnTo>
                      <a:pt x="116" y="413"/>
                    </a:lnTo>
                    <a:lnTo>
                      <a:pt x="79" y="405"/>
                    </a:lnTo>
                    <a:lnTo>
                      <a:pt x="77" y="389"/>
                    </a:lnTo>
                    <a:lnTo>
                      <a:pt x="69" y="344"/>
                    </a:lnTo>
                    <a:lnTo>
                      <a:pt x="20" y="316"/>
                    </a:lnTo>
                    <a:lnTo>
                      <a:pt x="38" y="204"/>
                    </a:lnTo>
                    <a:lnTo>
                      <a:pt x="47" y="187"/>
                    </a:lnTo>
                    <a:lnTo>
                      <a:pt x="77" y="116"/>
                    </a:lnTo>
                    <a:lnTo>
                      <a:pt x="65" y="41"/>
                    </a:lnTo>
                    <a:lnTo>
                      <a:pt x="89" y="12"/>
                    </a:lnTo>
                    <a:lnTo>
                      <a:pt x="89" y="0"/>
                    </a:lnTo>
                    <a:lnTo>
                      <a:pt x="203" y="4"/>
                    </a:lnTo>
                    <a:lnTo>
                      <a:pt x="285" y="75"/>
                    </a:lnTo>
                    <a:lnTo>
                      <a:pt x="295" y="84"/>
                    </a:lnTo>
                    <a:lnTo>
                      <a:pt x="295" y="86"/>
                    </a:lnTo>
                    <a:lnTo>
                      <a:pt x="541" y="118"/>
                    </a:lnTo>
                    <a:close/>
                  </a:path>
                </a:pathLst>
              </a:custGeom>
              <a:solidFill>
                <a:srgbClr val="00B050"/>
              </a:solidFill>
              <a:ln w="9525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lIns="68580" tIns="34290" rIns="68580" bIns="34290"/>
              <a:lstStyle/>
              <a:p>
                <a:pPr>
                  <a:defRPr/>
                </a:pPr>
                <a:endParaRPr lang="nb-NO" sz="675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14" name="Freeform 28"/>
              <p:cNvSpPr>
                <a:spLocks/>
              </p:cNvSpPr>
              <p:nvPr/>
            </p:nvSpPr>
            <p:spPr bwMode="auto">
              <a:xfrm>
                <a:off x="4333363" y="5753439"/>
                <a:ext cx="1601362" cy="913302"/>
              </a:xfrm>
              <a:custGeom>
                <a:avLst/>
                <a:gdLst/>
                <a:ahLst/>
                <a:cxnLst>
                  <a:cxn ang="0">
                    <a:pos x="566" y="81"/>
                  </a:cxn>
                  <a:cxn ang="0">
                    <a:pos x="570" y="94"/>
                  </a:cxn>
                  <a:cxn ang="0">
                    <a:pos x="583" y="128"/>
                  </a:cxn>
                  <a:cxn ang="0">
                    <a:pos x="593" y="157"/>
                  </a:cxn>
                  <a:cxn ang="0">
                    <a:pos x="613" y="220"/>
                  </a:cxn>
                  <a:cxn ang="0">
                    <a:pos x="654" y="267"/>
                  </a:cxn>
                  <a:cxn ang="0">
                    <a:pos x="627" y="291"/>
                  </a:cxn>
                  <a:cxn ang="0">
                    <a:pos x="666" y="269"/>
                  </a:cxn>
                  <a:cxn ang="0">
                    <a:pos x="695" y="307"/>
                  </a:cxn>
                  <a:cxn ang="0">
                    <a:pos x="680" y="358"/>
                  </a:cxn>
                  <a:cxn ang="0">
                    <a:pos x="719" y="411"/>
                  </a:cxn>
                  <a:cxn ang="0">
                    <a:pos x="487" y="314"/>
                  </a:cxn>
                  <a:cxn ang="0">
                    <a:pos x="450" y="309"/>
                  </a:cxn>
                  <a:cxn ang="0">
                    <a:pos x="395" y="328"/>
                  </a:cxn>
                  <a:cxn ang="0">
                    <a:pos x="355" y="342"/>
                  </a:cxn>
                  <a:cxn ang="0">
                    <a:pos x="355" y="397"/>
                  </a:cxn>
                  <a:cxn ang="0">
                    <a:pos x="334" y="373"/>
                  </a:cxn>
                  <a:cxn ang="0">
                    <a:pos x="308" y="342"/>
                  </a:cxn>
                  <a:cxn ang="0">
                    <a:pos x="247" y="383"/>
                  </a:cxn>
                  <a:cxn ang="0">
                    <a:pos x="245" y="379"/>
                  </a:cxn>
                  <a:cxn ang="0">
                    <a:pos x="224" y="336"/>
                  </a:cxn>
                  <a:cxn ang="0">
                    <a:pos x="200" y="293"/>
                  </a:cxn>
                  <a:cxn ang="0">
                    <a:pos x="196" y="291"/>
                  </a:cxn>
                  <a:cxn ang="0">
                    <a:pos x="167" y="281"/>
                  </a:cxn>
                  <a:cxn ang="0">
                    <a:pos x="126" y="265"/>
                  </a:cxn>
                  <a:cxn ang="0">
                    <a:pos x="49" y="252"/>
                  </a:cxn>
                  <a:cxn ang="0">
                    <a:pos x="0" y="167"/>
                  </a:cxn>
                  <a:cxn ang="0">
                    <a:pos x="14" y="85"/>
                  </a:cxn>
                  <a:cxn ang="0">
                    <a:pos x="96" y="33"/>
                  </a:cxn>
                  <a:cxn ang="0">
                    <a:pos x="104" y="28"/>
                  </a:cxn>
                  <a:cxn ang="0">
                    <a:pos x="198" y="4"/>
                  </a:cxn>
                  <a:cxn ang="0">
                    <a:pos x="218" y="0"/>
                  </a:cxn>
                  <a:cxn ang="0">
                    <a:pos x="285" y="30"/>
                  </a:cxn>
                  <a:cxn ang="0">
                    <a:pos x="312" y="61"/>
                  </a:cxn>
                  <a:cxn ang="0">
                    <a:pos x="318" y="69"/>
                  </a:cxn>
                  <a:cxn ang="0">
                    <a:pos x="395" y="51"/>
                  </a:cxn>
                  <a:cxn ang="0">
                    <a:pos x="438" y="22"/>
                  </a:cxn>
                  <a:cxn ang="0">
                    <a:pos x="485" y="45"/>
                  </a:cxn>
                  <a:cxn ang="0">
                    <a:pos x="530" y="88"/>
                  </a:cxn>
                  <a:cxn ang="0">
                    <a:pos x="566" y="81"/>
                  </a:cxn>
                </a:cxnLst>
                <a:rect l="0" t="0" r="r" b="b"/>
                <a:pathLst>
                  <a:path w="719" h="411">
                    <a:moveTo>
                      <a:pt x="566" y="81"/>
                    </a:moveTo>
                    <a:lnTo>
                      <a:pt x="570" y="94"/>
                    </a:lnTo>
                    <a:lnTo>
                      <a:pt x="583" y="128"/>
                    </a:lnTo>
                    <a:lnTo>
                      <a:pt x="593" y="157"/>
                    </a:lnTo>
                    <a:lnTo>
                      <a:pt x="613" y="220"/>
                    </a:lnTo>
                    <a:lnTo>
                      <a:pt x="654" y="267"/>
                    </a:lnTo>
                    <a:lnTo>
                      <a:pt x="627" y="291"/>
                    </a:lnTo>
                    <a:lnTo>
                      <a:pt x="666" y="269"/>
                    </a:lnTo>
                    <a:lnTo>
                      <a:pt x="695" y="307"/>
                    </a:lnTo>
                    <a:lnTo>
                      <a:pt x="680" y="358"/>
                    </a:lnTo>
                    <a:lnTo>
                      <a:pt x="719" y="411"/>
                    </a:lnTo>
                    <a:lnTo>
                      <a:pt x="487" y="314"/>
                    </a:lnTo>
                    <a:lnTo>
                      <a:pt x="450" y="309"/>
                    </a:lnTo>
                    <a:lnTo>
                      <a:pt x="395" y="328"/>
                    </a:lnTo>
                    <a:lnTo>
                      <a:pt x="355" y="342"/>
                    </a:lnTo>
                    <a:lnTo>
                      <a:pt x="355" y="397"/>
                    </a:lnTo>
                    <a:lnTo>
                      <a:pt x="334" y="373"/>
                    </a:lnTo>
                    <a:lnTo>
                      <a:pt x="308" y="342"/>
                    </a:lnTo>
                    <a:lnTo>
                      <a:pt x="247" y="383"/>
                    </a:lnTo>
                    <a:lnTo>
                      <a:pt x="245" y="379"/>
                    </a:lnTo>
                    <a:lnTo>
                      <a:pt x="224" y="336"/>
                    </a:lnTo>
                    <a:lnTo>
                      <a:pt x="200" y="293"/>
                    </a:lnTo>
                    <a:lnTo>
                      <a:pt x="196" y="291"/>
                    </a:lnTo>
                    <a:lnTo>
                      <a:pt x="167" y="281"/>
                    </a:lnTo>
                    <a:lnTo>
                      <a:pt x="126" y="265"/>
                    </a:lnTo>
                    <a:lnTo>
                      <a:pt x="49" y="252"/>
                    </a:lnTo>
                    <a:lnTo>
                      <a:pt x="0" y="167"/>
                    </a:lnTo>
                    <a:lnTo>
                      <a:pt x="14" y="85"/>
                    </a:lnTo>
                    <a:lnTo>
                      <a:pt x="96" y="33"/>
                    </a:lnTo>
                    <a:lnTo>
                      <a:pt x="104" y="28"/>
                    </a:lnTo>
                    <a:lnTo>
                      <a:pt x="198" y="4"/>
                    </a:lnTo>
                    <a:lnTo>
                      <a:pt x="218" y="0"/>
                    </a:lnTo>
                    <a:lnTo>
                      <a:pt x="285" y="30"/>
                    </a:lnTo>
                    <a:lnTo>
                      <a:pt x="312" y="61"/>
                    </a:lnTo>
                    <a:lnTo>
                      <a:pt x="318" y="69"/>
                    </a:lnTo>
                    <a:lnTo>
                      <a:pt x="395" y="51"/>
                    </a:lnTo>
                    <a:lnTo>
                      <a:pt x="438" y="22"/>
                    </a:lnTo>
                    <a:lnTo>
                      <a:pt x="485" y="45"/>
                    </a:lnTo>
                    <a:lnTo>
                      <a:pt x="530" y="88"/>
                    </a:lnTo>
                    <a:lnTo>
                      <a:pt x="566" y="81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lIns="68580" tIns="34290" rIns="68580" bIns="34290"/>
              <a:lstStyle/>
              <a:p>
                <a:pPr>
                  <a:defRPr/>
                </a:pPr>
                <a:endParaRPr lang="nb-NO" sz="675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15" name="Freeform 29"/>
              <p:cNvSpPr>
                <a:spLocks/>
              </p:cNvSpPr>
              <p:nvPr/>
            </p:nvSpPr>
            <p:spPr bwMode="auto">
              <a:xfrm>
                <a:off x="7185353" y="7459419"/>
                <a:ext cx="2372044" cy="2485732"/>
              </a:xfrm>
              <a:custGeom>
                <a:avLst/>
                <a:gdLst/>
                <a:ahLst/>
                <a:cxnLst>
                  <a:cxn ang="0">
                    <a:pos x="947" y="1120"/>
                  </a:cxn>
                  <a:cxn ang="0">
                    <a:pos x="687" y="961"/>
                  </a:cxn>
                  <a:cxn ang="0">
                    <a:pos x="638" y="932"/>
                  </a:cxn>
                  <a:cxn ang="0">
                    <a:pos x="599" y="908"/>
                  </a:cxn>
                  <a:cxn ang="0">
                    <a:pos x="585" y="900"/>
                  </a:cxn>
                  <a:cxn ang="0">
                    <a:pos x="581" y="871"/>
                  </a:cxn>
                  <a:cxn ang="0">
                    <a:pos x="562" y="735"/>
                  </a:cxn>
                  <a:cxn ang="0">
                    <a:pos x="332" y="761"/>
                  </a:cxn>
                  <a:cxn ang="0">
                    <a:pos x="253" y="649"/>
                  </a:cxn>
                  <a:cxn ang="0">
                    <a:pos x="214" y="517"/>
                  </a:cxn>
                  <a:cxn ang="0">
                    <a:pos x="0" y="433"/>
                  </a:cxn>
                  <a:cxn ang="0">
                    <a:pos x="53" y="340"/>
                  </a:cxn>
                  <a:cxn ang="0">
                    <a:pos x="106" y="246"/>
                  </a:cxn>
                  <a:cxn ang="0">
                    <a:pos x="139" y="185"/>
                  </a:cxn>
                  <a:cxn ang="0">
                    <a:pos x="143" y="181"/>
                  </a:cxn>
                  <a:cxn ang="0">
                    <a:pos x="173" y="181"/>
                  </a:cxn>
                  <a:cxn ang="0">
                    <a:pos x="257" y="183"/>
                  </a:cxn>
                  <a:cxn ang="0">
                    <a:pos x="257" y="181"/>
                  </a:cxn>
                  <a:cxn ang="0">
                    <a:pos x="424" y="108"/>
                  </a:cxn>
                  <a:cxn ang="0">
                    <a:pos x="428" y="18"/>
                  </a:cxn>
                  <a:cxn ang="0">
                    <a:pos x="518" y="14"/>
                  </a:cxn>
                  <a:cxn ang="0">
                    <a:pos x="766" y="0"/>
                  </a:cxn>
                  <a:cxn ang="0">
                    <a:pos x="829" y="16"/>
                  </a:cxn>
                  <a:cxn ang="0">
                    <a:pos x="901" y="34"/>
                  </a:cxn>
                  <a:cxn ang="0">
                    <a:pos x="923" y="89"/>
                  </a:cxn>
                  <a:cxn ang="0">
                    <a:pos x="943" y="150"/>
                  </a:cxn>
                  <a:cxn ang="0">
                    <a:pos x="949" y="169"/>
                  </a:cxn>
                  <a:cxn ang="0">
                    <a:pos x="968" y="215"/>
                  </a:cxn>
                  <a:cxn ang="0">
                    <a:pos x="978" y="246"/>
                  </a:cxn>
                  <a:cxn ang="0">
                    <a:pos x="990" y="279"/>
                  </a:cxn>
                  <a:cxn ang="0">
                    <a:pos x="1021" y="360"/>
                  </a:cxn>
                  <a:cxn ang="0">
                    <a:pos x="1049" y="444"/>
                  </a:cxn>
                  <a:cxn ang="0">
                    <a:pos x="1068" y="496"/>
                  </a:cxn>
                  <a:cxn ang="0">
                    <a:pos x="1011" y="576"/>
                  </a:cxn>
                  <a:cxn ang="0">
                    <a:pos x="986" y="608"/>
                  </a:cxn>
                  <a:cxn ang="0">
                    <a:pos x="966" y="635"/>
                  </a:cxn>
                  <a:cxn ang="0">
                    <a:pos x="923" y="696"/>
                  </a:cxn>
                  <a:cxn ang="0">
                    <a:pos x="894" y="733"/>
                  </a:cxn>
                  <a:cxn ang="0">
                    <a:pos x="909" y="839"/>
                  </a:cxn>
                  <a:cxn ang="0">
                    <a:pos x="915" y="881"/>
                  </a:cxn>
                  <a:cxn ang="0">
                    <a:pos x="921" y="916"/>
                  </a:cxn>
                  <a:cxn ang="0">
                    <a:pos x="931" y="1002"/>
                  </a:cxn>
                  <a:cxn ang="0">
                    <a:pos x="947" y="1120"/>
                  </a:cxn>
                </a:cxnLst>
                <a:rect l="0" t="0" r="r" b="b"/>
                <a:pathLst>
                  <a:path w="1068" h="1120">
                    <a:moveTo>
                      <a:pt x="947" y="1120"/>
                    </a:moveTo>
                    <a:lnTo>
                      <a:pt x="687" y="961"/>
                    </a:lnTo>
                    <a:lnTo>
                      <a:pt x="638" y="932"/>
                    </a:lnTo>
                    <a:lnTo>
                      <a:pt x="599" y="908"/>
                    </a:lnTo>
                    <a:lnTo>
                      <a:pt x="585" y="900"/>
                    </a:lnTo>
                    <a:lnTo>
                      <a:pt x="581" y="871"/>
                    </a:lnTo>
                    <a:lnTo>
                      <a:pt x="562" y="735"/>
                    </a:lnTo>
                    <a:lnTo>
                      <a:pt x="332" y="761"/>
                    </a:lnTo>
                    <a:lnTo>
                      <a:pt x="253" y="649"/>
                    </a:lnTo>
                    <a:lnTo>
                      <a:pt x="214" y="517"/>
                    </a:lnTo>
                    <a:lnTo>
                      <a:pt x="0" y="433"/>
                    </a:lnTo>
                    <a:lnTo>
                      <a:pt x="53" y="340"/>
                    </a:lnTo>
                    <a:lnTo>
                      <a:pt x="106" y="246"/>
                    </a:lnTo>
                    <a:lnTo>
                      <a:pt x="139" y="185"/>
                    </a:lnTo>
                    <a:lnTo>
                      <a:pt x="143" y="181"/>
                    </a:lnTo>
                    <a:lnTo>
                      <a:pt x="173" y="181"/>
                    </a:lnTo>
                    <a:lnTo>
                      <a:pt x="257" y="183"/>
                    </a:lnTo>
                    <a:lnTo>
                      <a:pt x="257" y="181"/>
                    </a:lnTo>
                    <a:lnTo>
                      <a:pt x="424" y="108"/>
                    </a:lnTo>
                    <a:lnTo>
                      <a:pt x="428" y="18"/>
                    </a:lnTo>
                    <a:lnTo>
                      <a:pt x="518" y="14"/>
                    </a:lnTo>
                    <a:lnTo>
                      <a:pt x="766" y="0"/>
                    </a:lnTo>
                    <a:lnTo>
                      <a:pt x="829" y="16"/>
                    </a:lnTo>
                    <a:lnTo>
                      <a:pt x="901" y="34"/>
                    </a:lnTo>
                    <a:lnTo>
                      <a:pt x="923" y="89"/>
                    </a:lnTo>
                    <a:lnTo>
                      <a:pt x="943" y="150"/>
                    </a:lnTo>
                    <a:lnTo>
                      <a:pt x="949" y="169"/>
                    </a:lnTo>
                    <a:lnTo>
                      <a:pt x="968" y="215"/>
                    </a:lnTo>
                    <a:lnTo>
                      <a:pt x="978" y="246"/>
                    </a:lnTo>
                    <a:lnTo>
                      <a:pt x="990" y="279"/>
                    </a:lnTo>
                    <a:lnTo>
                      <a:pt x="1021" y="360"/>
                    </a:lnTo>
                    <a:lnTo>
                      <a:pt x="1049" y="444"/>
                    </a:lnTo>
                    <a:lnTo>
                      <a:pt x="1068" y="496"/>
                    </a:lnTo>
                    <a:lnTo>
                      <a:pt x="1011" y="576"/>
                    </a:lnTo>
                    <a:lnTo>
                      <a:pt x="986" y="608"/>
                    </a:lnTo>
                    <a:lnTo>
                      <a:pt x="966" y="635"/>
                    </a:lnTo>
                    <a:lnTo>
                      <a:pt x="923" y="696"/>
                    </a:lnTo>
                    <a:lnTo>
                      <a:pt x="894" y="733"/>
                    </a:lnTo>
                    <a:lnTo>
                      <a:pt x="909" y="839"/>
                    </a:lnTo>
                    <a:lnTo>
                      <a:pt x="915" y="881"/>
                    </a:lnTo>
                    <a:lnTo>
                      <a:pt x="921" y="916"/>
                    </a:lnTo>
                    <a:lnTo>
                      <a:pt x="931" y="1002"/>
                    </a:lnTo>
                    <a:lnTo>
                      <a:pt x="947" y="112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lIns="68580" tIns="34290" rIns="68580" bIns="34290"/>
              <a:lstStyle/>
              <a:p>
                <a:pPr>
                  <a:defRPr/>
                </a:pPr>
                <a:endParaRPr lang="nb-NO" sz="675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1" name="Rectangle 78"/>
              <p:cNvSpPr>
                <a:spLocks noChangeArrowheads="1"/>
              </p:cNvSpPr>
              <p:nvPr/>
            </p:nvSpPr>
            <p:spPr bwMode="auto">
              <a:xfrm>
                <a:off x="5879345" y="1199851"/>
                <a:ext cx="450850" cy="281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nb-NO" sz="675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itchFamily="34" charset="0"/>
                  </a:rPr>
                  <a:t>Osen</a:t>
                </a:r>
                <a:endParaRPr lang="nb-NO" sz="675" dirty="0">
                  <a:solidFill>
                    <a:prstClr val="black"/>
                  </a:solidFill>
                  <a:latin typeface="Arial" panose="020B0604020202020204" pitchFamily="34" charset="0"/>
                  <a:cs typeface="Arial" pitchFamily="34" charset="0"/>
                </a:endParaRPr>
              </a:p>
            </p:txBody>
          </p:sp>
          <p:sp>
            <p:nvSpPr>
              <p:cNvPr id="142" name="Rectangle 79"/>
              <p:cNvSpPr>
                <a:spLocks noChangeArrowheads="1"/>
              </p:cNvSpPr>
              <p:nvPr/>
            </p:nvSpPr>
            <p:spPr bwMode="auto">
              <a:xfrm>
                <a:off x="5233264" y="1699582"/>
                <a:ext cx="450850" cy="281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nb-NO" sz="675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itchFamily="34" charset="0"/>
                  </a:rPr>
                  <a:t>Roan</a:t>
                </a:r>
                <a:endParaRPr lang="nb-NO" sz="675" dirty="0">
                  <a:solidFill>
                    <a:prstClr val="black"/>
                  </a:solidFill>
                  <a:latin typeface="Arial" panose="020B0604020202020204" pitchFamily="34" charset="0"/>
                  <a:cs typeface="Arial" pitchFamily="34" charset="0"/>
                </a:endParaRPr>
              </a:p>
            </p:txBody>
          </p:sp>
          <p:sp>
            <p:nvSpPr>
              <p:cNvPr id="143" name="Rectangle 81"/>
              <p:cNvSpPr>
                <a:spLocks noChangeArrowheads="1"/>
              </p:cNvSpPr>
              <p:nvPr/>
            </p:nvSpPr>
            <p:spPr bwMode="auto">
              <a:xfrm>
                <a:off x="5233264" y="2729203"/>
                <a:ext cx="492790" cy="281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nb-NO" sz="675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itchFamily="34" charset="0"/>
                  </a:rPr>
                  <a:t>Åfjord</a:t>
                </a:r>
                <a:endParaRPr lang="nb-NO" sz="675" dirty="0">
                  <a:solidFill>
                    <a:prstClr val="black"/>
                  </a:solidFill>
                  <a:latin typeface="Arial" panose="020B0604020202020204" pitchFamily="34" charset="0"/>
                  <a:cs typeface="Arial" pitchFamily="34" charset="0"/>
                </a:endParaRPr>
              </a:p>
            </p:txBody>
          </p:sp>
          <p:sp>
            <p:nvSpPr>
              <p:cNvPr id="144" name="Rectangle 84"/>
              <p:cNvSpPr>
                <a:spLocks noChangeArrowheads="1"/>
              </p:cNvSpPr>
              <p:nvPr/>
            </p:nvSpPr>
            <p:spPr bwMode="auto">
              <a:xfrm>
                <a:off x="4019551" y="3577883"/>
                <a:ext cx="482303" cy="281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nb-NO" sz="675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itchFamily="34" charset="0"/>
                  </a:rPr>
                  <a:t>Bjugn</a:t>
                </a:r>
                <a:endParaRPr lang="nb-NO" sz="675" dirty="0">
                  <a:solidFill>
                    <a:prstClr val="black"/>
                  </a:solidFill>
                  <a:latin typeface="Arial" panose="020B0604020202020204" pitchFamily="34" charset="0"/>
                  <a:cs typeface="Arial" pitchFamily="34" charset="0"/>
                </a:endParaRPr>
              </a:p>
            </p:txBody>
          </p:sp>
          <p:sp>
            <p:nvSpPr>
              <p:cNvPr id="146" name="Rectangle 86"/>
              <p:cNvSpPr>
                <a:spLocks noChangeArrowheads="1"/>
              </p:cNvSpPr>
              <p:nvPr/>
            </p:nvSpPr>
            <p:spPr bwMode="auto">
              <a:xfrm>
                <a:off x="2704315" y="4008686"/>
                <a:ext cx="566181" cy="281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nb-NO" sz="675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itchFamily="34" charset="0"/>
                  </a:rPr>
                  <a:t>Ørland</a:t>
                </a:r>
                <a:endParaRPr lang="nb-NO" sz="675" dirty="0">
                  <a:solidFill>
                    <a:prstClr val="black"/>
                  </a:solidFill>
                  <a:latin typeface="Arial" panose="020B0604020202020204" pitchFamily="34" charset="0"/>
                  <a:cs typeface="Arial" pitchFamily="34" charset="0"/>
                </a:endParaRPr>
              </a:p>
            </p:txBody>
          </p:sp>
          <p:sp>
            <p:nvSpPr>
              <p:cNvPr id="147" name="Rectangle 87"/>
              <p:cNvSpPr>
                <a:spLocks noChangeArrowheads="1"/>
              </p:cNvSpPr>
              <p:nvPr/>
            </p:nvSpPr>
            <p:spPr bwMode="auto">
              <a:xfrm>
                <a:off x="3138114" y="5163238"/>
                <a:ext cx="744426" cy="281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nb-NO" sz="675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itchFamily="34" charset="0"/>
                  </a:rPr>
                  <a:t>Agdenes</a:t>
                </a:r>
                <a:endParaRPr lang="nb-NO" sz="675" dirty="0">
                  <a:solidFill>
                    <a:prstClr val="black"/>
                  </a:solidFill>
                  <a:latin typeface="Arial" panose="020B0604020202020204" pitchFamily="34" charset="0"/>
                  <a:cs typeface="Arial" pitchFamily="34" charset="0"/>
                </a:endParaRPr>
              </a:p>
            </p:txBody>
          </p:sp>
          <p:sp>
            <p:nvSpPr>
              <p:cNvPr id="148" name="Rectangle 90"/>
              <p:cNvSpPr>
                <a:spLocks noChangeArrowheads="1"/>
              </p:cNvSpPr>
              <p:nvPr/>
            </p:nvSpPr>
            <p:spPr bwMode="auto">
              <a:xfrm>
                <a:off x="761452" y="3870829"/>
                <a:ext cx="492790" cy="281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nb-NO" sz="675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itchFamily="34" charset="0"/>
                  </a:rPr>
                  <a:t>Frøya</a:t>
                </a:r>
                <a:endParaRPr lang="nb-NO" sz="675" dirty="0">
                  <a:solidFill>
                    <a:prstClr val="black"/>
                  </a:solidFill>
                  <a:latin typeface="Arial" panose="020B0604020202020204" pitchFamily="34" charset="0"/>
                  <a:cs typeface="Arial" pitchFamily="34" charset="0"/>
                </a:endParaRPr>
              </a:p>
            </p:txBody>
          </p:sp>
          <p:sp>
            <p:nvSpPr>
              <p:cNvPr id="149" name="Rectangle 95"/>
              <p:cNvSpPr>
                <a:spLocks noChangeArrowheads="1"/>
              </p:cNvSpPr>
              <p:nvPr/>
            </p:nvSpPr>
            <p:spPr bwMode="auto">
              <a:xfrm>
                <a:off x="1172177" y="4801364"/>
                <a:ext cx="398424" cy="281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nb-NO" sz="675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itchFamily="34" charset="0"/>
                  </a:rPr>
                  <a:t>Hitra</a:t>
                </a:r>
                <a:endParaRPr lang="nb-NO" sz="675" dirty="0">
                  <a:solidFill>
                    <a:prstClr val="black"/>
                  </a:solidFill>
                  <a:latin typeface="Arial" panose="020B0604020202020204" pitchFamily="34" charset="0"/>
                  <a:cs typeface="Arial" pitchFamily="34" charset="0"/>
                </a:endParaRPr>
              </a:p>
            </p:txBody>
          </p:sp>
          <p:sp>
            <p:nvSpPr>
              <p:cNvPr id="150" name="Rectangle 98"/>
              <p:cNvSpPr>
                <a:spLocks noChangeArrowheads="1"/>
              </p:cNvSpPr>
              <p:nvPr/>
            </p:nvSpPr>
            <p:spPr bwMode="auto">
              <a:xfrm>
                <a:off x="2422805" y="5710359"/>
                <a:ext cx="723456" cy="281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nb-NO" sz="675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itchFamily="34" charset="0"/>
                  </a:rPr>
                  <a:t>Snillfjord</a:t>
                </a:r>
                <a:endParaRPr lang="nb-NO" sz="675" dirty="0">
                  <a:solidFill>
                    <a:prstClr val="black"/>
                  </a:solidFill>
                  <a:latin typeface="Arial" panose="020B0604020202020204" pitchFamily="34" charset="0"/>
                  <a:cs typeface="Arial" pitchFamily="34" charset="0"/>
                </a:endParaRPr>
              </a:p>
            </p:txBody>
          </p:sp>
          <p:sp>
            <p:nvSpPr>
              <p:cNvPr id="151" name="Rectangle 101"/>
              <p:cNvSpPr>
                <a:spLocks noChangeArrowheads="1"/>
              </p:cNvSpPr>
              <p:nvPr/>
            </p:nvSpPr>
            <p:spPr bwMode="auto">
              <a:xfrm>
                <a:off x="1550597" y="6507344"/>
                <a:ext cx="608123" cy="281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nb-NO" sz="675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itchFamily="34" charset="0"/>
                  </a:rPr>
                  <a:t>Hemne</a:t>
                </a:r>
                <a:endParaRPr lang="nb-NO" sz="675" dirty="0">
                  <a:solidFill>
                    <a:prstClr val="black"/>
                  </a:solidFill>
                  <a:latin typeface="Arial" panose="020B0604020202020204" pitchFamily="34" charset="0"/>
                  <a:cs typeface="Arial" pitchFamily="34" charset="0"/>
                </a:endParaRPr>
              </a:p>
            </p:txBody>
          </p:sp>
          <p:sp>
            <p:nvSpPr>
              <p:cNvPr id="152" name="Rectangle 102"/>
              <p:cNvSpPr>
                <a:spLocks noChangeArrowheads="1"/>
              </p:cNvSpPr>
              <p:nvPr/>
            </p:nvSpPr>
            <p:spPr bwMode="auto">
              <a:xfrm>
                <a:off x="2962747" y="6589197"/>
                <a:ext cx="555699" cy="281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nb-NO" sz="675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itchFamily="34" charset="0"/>
                  </a:rPr>
                  <a:t>Orkdal</a:t>
                </a:r>
                <a:endParaRPr lang="nb-NO" sz="675" dirty="0">
                  <a:solidFill>
                    <a:prstClr val="black"/>
                  </a:solidFill>
                  <a:latin typeface="Arial" panose="020B0604020202020204" pitchFamily="34" charset="0"/>
                  <a:cs typeface="Arial" pitchFamily="34" charset="0"/>
                </a:endParaRPr>
              </a:p>
            </p:txBody>
          </p:sp>
          <p:sp>
            <p:nvSpPr>
              <p:cNvPr id="153" name="Rectangle 105"/>
              <p:cNvSpPr>
                <a:spLocks noChangeArrowheads="1"/>
              </p:cNvSpPr>
              <p:nvPr/>
            </p:nvSpPr>
            <p:spPr bwMode="auto">
              <a:xfrm>
                <a:off x="3978020" y="6589197"/>
                <a:ext cx="534729" cy="281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nb-NO" sz="675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itchFamily="34" charset="0"/>
                  </a:rPr>
                  <a:t>Skaun</a:t>
                </a:r>
                <a:endParaRPr lang="nb-NO" sz="675" dirty="0">
                  <a:solidFill>
                    <a:prstClr val="black"/>
                  </a:solidFill>
                  <a:latin typeface="Arial" panose="020B0604020202020204" pitchFamily="34" charset="0"/>
                  <a:cs typeface="Arial" pitchFamily="34" charset="0"/>
                </a:endParaRPr>
              </a:p>
            </p:txBody>
          </p:sp>
          <p:sp>
            <p:nvSpPr>
              <p:cNvPr id="154" name="Rectangle 108"/>
              <p:cNvSpPr>
                <a:spLocks noChangeArrowheads="1"/>
              </p:cNvSpPr>
              <p:nvPr/>
            </p:nvSpPr>
            <p:spPr bwMode="auto">
              <a:xfrm>
                <a:off x="4402587" y="5904219"/>
                <a:ext cx="901699" cy="281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nb-NO" sz="675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itchFamily="34" charset="0"/>
                  </a:rPr>
                  <a:t>Trondheim</a:t>
                </a:r>
                <a:endParaRPr lang="nb-NO" sz="675" dirty="0">
                  <a:solidFill>
                    <a:prstClr val="black"/>
                  </a:solidFill>
                  <a:latin typeface="Arial" panose="020B0604020202020204" pitchFamily="34" charset="0"/>
                  <a:cs typeface="Arial" pitchFamily="34" charset="0"/>
                </a:endParaRPr>
              </a:p>
            </p:txBody>
          </p:sp>
          <p:sp>
            <p:nvSpPr>
              <p:cNvPr id="155" name="Rectangle 111"/>
              <p:cNvSpPr>
                <a:spLocks noChangeArrowheads="1"/>
              </p:cNvSpPr>
              <p:nvPr/>
            </p:nvSpPr>
            <p:spPr bwMode="auto">
              <a:xfrm>
                <a:off x="5717823" y="5986073"/>
                <a:ext cx="534729" cy="281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nb-NO" sz="675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itchFamily="34" charset="0"/>
                  </a:rPr>
                  <a:t>Malvik</a:t>
                </a:r>
                <a:endParaRPr lang="nb-NO" sz="675" dirty="0">
                  <a:solidFill>
                    <a:prstClr val="black"/>
                  </a:solidFill>
                  <a:latin typeface="Arial" panose="020B0604020202020204" pitchFamily="34" charset="0"/>
                  <a:cs typeface="Arial" pitchFamily="34" charset="0"/>
                </a:endParaRPr>
              </a:p>
            </p:txBody>
          </p:sp>
          <p:sp>
            <p:nvSpPr>
              <p:cNvPr id="156" name="Rectangle 112"/>
              <p:cNvSpPr>
                <a:spLocks noChangeArrowheads="1"/>
              </p:cNvSpPr>
              <p:nvPr/>
            </p:nvSpPr>
            <p:spPr bwMode="auto">
              <a:xfrm>
                <a:off x="5039439" y="6675358"/>
                <a:ext cx="545212" cy="281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nb-NO" sz="675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itchFamily="34" charset="0"/>
                  </a:rPr>
                  <a:t>Klæbu</a:t>
                </a:r>
                <a:endParaRPr lang="nb-NO" sz="675" dirty="0">
                  <a:solidFill>
                    <a:prstClr val="black"/>
                  </a:solidFill>
                  <a:latin typeface="Arial" panose="020B0604020202020204" pitchFamily="34" charset="0"/>
                  <a:cs typeface="Arial" pitchFamily="34" charset="0"/>
                </a:endParaRPr>
              </a:p>
            </p:txBody>
          </p:sp>
          <p:sp>
            <p:nvSpPr>
              <p:cNvPr id="157" name="Rectangle 113"/>
              <p:cNvSpPr>
                <a:spLocks noChangeArrowheads="1"/>
              </p:cNvSpPr>
              <p:nvPr/>
            </p:nvSpPr>
            <p:spPr bwMode="auto">
              <a:xfrm>
                <a:off x="4490268" y="7248325"/>
                <a:ext cx="608123" cy="281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nb-NO" sz="675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itchFamily="34" charset="0"/>
                  </a:rPr>
                  <a:t>Melhus</a:t>
                </a:r>
                <a:endParaRPr lang="nb-NO" sz="675" dirty="0">
                  <a:solidFill>
                    <a:prstClr val="black"/>
                  </a:solidFill>
                  <a:latin typeface="Arial" panose="020B0604020202020204" pitchFamily="34" charset="0"/>
                  <a:cs typeface="Arial" pitchFamily="34" charset="0"/>
                </a:endParaRPr>
              </a:p>
            </p:txBody>
          </p:sp>
          <p:sp>
            <p:nvSpPr>
              <p:cNvPr id="158" name="Rectangle 114"/>
              <p:cNvSpPr>
                <a:spLocks noChangeArrowheads="1"/>
              </p:cNvSpPr>
              <p:nvPr/>
            </p:nvSpPr>
            <p:spPr bwMode="auto">
              <a:xfrm>
                <a:off x="6673104" y="7179396"/>
                <a:ext cx="482303" cy="281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nb-NO" sz="675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itchFamily="34" charset="0"/>
                  </a:rPr>
                  <a:t>Selbu</a:t>
                </a:r>
                <a:endParaRPr lang="nb-NO" sz="675" dirty="0">
                  <a:solidFill>
                    <a:prstClr val="black"/>
                  </a:solidFill>
                  <a:latin typeface="Arial" panose="020B0604020202020204" pitchFamily="34" charset="0"/>
                  <a:cs typeface="Arial" pitchFamily="34" charset="0"/>
                </a:endParaRPr>
              </a:p>
            </p:txBody>
          </p:sp>
          <p:sp>
            <p:nvSpPr>
              <p:cNvPr id="159" name="Rectangle 115"/>
              <p:cNvSpPr>
                <a:spLocks noChangeArrowheads="1"/>
              </p:cNvSpPr>
              <p:nvPr/>
            </p:nvSpPr>
            <p:spPr bwMode="auto">
              <a:xfrm>
                <a:off x="3073504" y="7700669"/>
                <a:ext cx="555699" cy="281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nb-NO" sz="675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itchFamily="34" charset="0"/>
                  </a:rPr>
                  <a:t>Meldal</a:t>
                </a:r>
                <a:endParaRPr lang="nb-NO" sz="675" dirty="0">
                  <a:solidFill>
                    <a:prstClr val="black"/>
                  </a:solidFill>
                  <a:latin typeface="Arial" panose="020B0604020202020204" pitchFamily="34" charset="0"/>
                  <a:cs typeface="Arial" pitchFamily="34" charset="0"/>
                </a:endParaRPr>
              </a:p>
            </p:txBody>
          </p:sp>
          <p:sp>
            <p:nvSpPr>
              <p:cNvPr id="160" name="Rectangle 116"/>
              <p:cNvSpPr>
                <a:spLocks noChangeArrowheads="1"/>
              </p:cNvSpPr>
              <p:nvPr/>
            </p:nvSpPr>
            <p:spPr bwMode="auto">
              <a:xfrm>
                <a:off x="3184261" y="9031849"/>
                <a:ext cx="765396" cy="281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nb-NO" sz="675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itchFamily="34" charset="0"/>
                  </a:rPr>
                  <a:t>Rennebu</a:t>
                </a:r>
                <a:endParaRPr lang="nb-NO" sz="675" dirty="0">
                  <a:solidFill>
                    <a:prstClr val="black"/>
                  </a:solidFill>
                  <a:latin typeface="Arial" panose="020B0604020202020204" pitchFamily="34" charset="0"/>
                  <a:cs typeface="Arial" pitchFamily="34" charset="0"/>
                </a:endParaRPr>
              </a:p>
            </p:txBody>
          </p:sp>
          <p:sp>
            <p:nvSpPr>
              <p:cNvPr id="161" name="Rectangle 118"/>
              <p:cNvSpPr>
                <a:spLocks noChangeArrowheads="1"/>
              </p:cNvSpPr>
              <p:nvPr/>
            </p:nvSpPr>
            <p:spPr bwMode="auto">
              <a:xfrm>
                <a:off x="2450494" y="10371648"/>
                <a:ext cx="608123" cy="281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nb-NO" sz="675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itchFamily="34" charset="0"/>
                  </a:rPr>
                  <a:t>Oppdal</a:t>
                </a:r>
                <a:endParaRPr lang="nb-NO" sz="675" dirty="0">
                  <a:solidFill>
                    <a:prstClr val="black"/>
                  </a:solidFill>
                  <a:latin typeface="Arial" panose="020B0604020202020204" pitchFamily="34" charset="0"/>
                  <a:cs typeface="Arial" pitchFamily="34" charset="0"/>
                </a:endParaRPr>
              </a:p>
            </p:txBody>
          </p:sp>
          <p:sp>
            <p:nvSpPr>
              <p:cNvPr id="162" name="Rectangle 119"/>
              <p:cNvSpPr>
                <a:spLocks noChangeArrowheads="1"/>
              </p:cNvSpPr>
              <p:nvPr/>
            </p:nvSpPr>
            <p:spPr bwMode="auto">
              <a:xfrm>
                <a:off x="4610254" y="8575198"/>
                <a:ext cx="1226731" cy="281888"/>
              </a:xfrm>
              <a:prstGeom prst="rect">
                <a:avLst/>
              </a:prstGeom>
              <a:solidFill>
                <a:srgbClr val="FFC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nb-NO" sz="675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itchFamily="34" charset="0"/>
                  </a:rPr>
                  <a:t>Midtre Gauldal</a:t>
                </a:r>
                <a:endParaRPr lang="nb-NO" sz="675" dirty="0">
                  <a:solidFill>
                    <a:prstClr val="black"/>
                  </a:solidFill>
                  <a:latin typeface="Arial" panose="020B0604020202020204" pitchFamily="34" charset="0"/>
                  <a:cs typeface="Arial" pitchFamily="34" charset="0"/>
                </a:endParaRPr>
              </a:p>
            </p:txBody>
          </p:sp>
          <p:sp>
            <p:nvSpPr>
              <p:cNvPr id="163" name="Rectangle 122"/>
              <p:cNvSpPr>
                <a:spLocks noChangeArrowheads="1"/>
              </p:cNvSpPr>
              <p:nvPr/>
            </p:nvSpPr>
            <p:spPr bwMode="auto">
              <a:xfrm>
                <a:off x="6733096" y="9087855"/>
                <a:ext cx="692002" cy="281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nb-NO" sz="675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itchFamily="34" charset="0"/>
                  </a:rPr>
                  <a:t>Holtålen</a:t>
                </a:r>
                <a:endParaRPr lang="nb-NO" sz="675" dirty="0">
                  <a:solidFill>
                    <a:prstClr val="black"/>
                  </a:solidFill>
                  <a:latin typeface="Arial" panose="020B0604020202020204" pitchFamily="34" charset="0"/>
                  <a:cs typeface="Arial" pitchFamily="34" charset="0"/>
                </a:endParaRPr>
              </a:p>
            </p:txBody>
          </p:sp>
          <p:sp>
            <p:nvSpPr>
              <p:cNvPr id="164" name="Rectangle 125"/>
              <p:cNvSpPr>
                <a:spLocks noChangeArrowheads="1"/>
              </p:cNvSpPr>
              <p:nvPr/>
            </p:nvSpPr>
            <p:spPr bwMode="auto">
              <a:xfrm>
                <a:off x="8274463" y="8312409"/>
                <a:ext cx="461333" cy="281888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nb-NO" sz="675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itchFamily="34" charset="0"/>
                  </a:rPr>
                  <a:t>Tydal</a:t>
                </a:r>
                <a:endParaRPr lang="nb-NO" sz="675" dirty="0">
                  <a:solidFill>
                    <a:prstClr val="black"/>
                  </a:solidFill>
                  <a:latin typeface="Arial" panose="020B0604020202020204" pitchFamily="34" charset="0"/>
                  <a:cs typeface="Arial" pitchFamily="34" charset="0"/>
                </a:endParaRPr>
              </a:p>
            </p:txBody>
          </p:sp>
          <p:sp>
            <p:nvSpPr>
              <p:cNvPr id="165" name="Rectangle 128"/>
              <p:cNvSpPr>
                <a:spLocks noChangeArrowheads="1"/>
              </p:cNvSpPr>
              <p:nvPr/>
            </p:nvSpPr>
            <p:spPr bwMode="auto">
              <a:xfrm>
                <a:off x="7822207" y="10565508"/>
                <a:ext cx="513759" cy="281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nb-NO" sz="675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itchFamily="34" charset="0"/>
                  </a:rPr>
                  <a:t>Røros</a:t>
                </a:r>
                <a:endParaRPr lang="nb-NO" sz="675" dirty="0">
                  <a:solidFill>
                    <a:prstClr val="black"/>
                  </a:solidFill>
                  <a:latin typeface="Arial" panose="020B0604020202020204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3321" name="Gruppe 165"/>
            <p:cNvGrpSpPr>
              <a:grpSpLocks/>
            </p:cNvGrpSpPr>
            <p:nvPr/>
          </p:nvGrpSpPr>
          <p:grpSpPr bwMode="auto">
            <a:xfrm>
              <a:off x="2358887" y="722368"/>
              <a:ext cx="7535426" cy="7936007"/>
              <a:chOff x="-103733" y="930275"/>
              <a:chExt cx="6961733" cy="7282456"/>
            </a:xfrm>
          </p:grpSpPr>
          <p:sp>
            <p:nvSpPr>
              <p:cNvPr id="167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-190" y="930275"/>
                <a:ext cx="6858190" cy="72824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68580" tIns="34290" rIns="68580" bIns="34290"/>
              <a:lstStyle/>
              <a:p>
                <a:pPr>
                  <a:defRPr/>
                </a:pPr>
                <a:endParaRPr lang="nb-NO" sz="675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68" name="Freeform 5"/>
              <p:cNvSpPr>
                <a:spLocks/>
              </p:cNvSpPr>
              <p:nvPr/>
            </p:nvSpPr>
            <p:spPr bwMode="auto">
              <a:xfrm>
                <a:off x="1799627" y="4039226"/>
                <a:ext cx="1894225" cy="1666013"/>
              </a:xfrm>
              <a:custGeom>
                <a:avLst/>
                <a:gdLst/>
                <a:ahLst/>
                <a:cxnLst>
                  <a:cxn ang="0">
                    <a:pos x="809" y="160"/>
                  </a:cxn>
                  <a:cxn ang="0">
                    <a:pos x="803" y="233"/>
                  </a:cxn>
                  <a:cxn ang="0">
                    <a:pos x="849" y="275"/>
                  </a:cxn>
                  <a:cxn ang="0">
                    <a:pos x="863" y="291"/>
                  </a:cxn>
                  <a:cxn ang="0">
                    <a:pos x="853" y="403"/>
                  </a:cxn>
                  <a:cxn ang="0">
                    <a:pos x="871" y="411"/>
                  </a:cxn>
                  <a:cxn ang="0">
                    <a:pos x="891" y="518"/>
                  </a:cxn>
                  <a:cxn ang="0">
                    <a:pos x="984" y="586"/>
                  </a:cxn>
                  <a:cxn ang="0">
                    <a:pos x="1078" y="709"/>
                  </a:cxn>
                  <a:cxn ang="0">
                    <a:pos x="1100" y="731"/>
                  </a:cxn>
                  <a:cxn ang="0">
                    <a:pos x="1191" y="871"/>
                  </a:cxn>
                  <a:cxn ang="0">
                    <a:pos x="1187" y="875"/>
                  </a:cxn>
                  <a:cxn ang="0">
                    <a:pos x="1090" y="883"/>
                  </a:cxn>
                  <a:cxn ang="0">
                    <a:pos x="901" y="934"/>
                  </a:cxn>
                  <a:cxn ang="0">
                    <a:pos x="815" y="962"/>
                  </a:cxn>
                  <a:cxn ang="0">
                    <a:pos x="552" y="964"/>
                  </a:cxn>
                  <a:cxn ang="0">
                    <a:pos x="474" y="994"/>
                  </a:cxn>
                  <a:cxn ang="0">
                    <a:pos x="325" y="1050"/>
                  </a:cxn>
                  <a:cxn ang="0">
                    <a:pos x="251" y="1026"/>
                  </a:cxn>
                  <a:cxn ang="0">
                    <a:pos x="239" y="998"/>
                  </a:cxn>
                  <a:cxn ang="0">
                    <a:pos x="213" y="978"/>
                  </a:cxn>
                  <a:cxn ang="0">
                    <a:pos x="181" y="984"/>
                  </a:cxn>
                  <a:cxn ang="0">
                    <a:pos x="205" y="851"/>
                  </a:cxn>
                  <a:cxn ang="0">
                    <a:pos x="177" y="845"/>
                  </a:cxn>
                  <a:cxn ang="0">
                    <a:pos x="289" y="723"/>
                  </a:cxn>
                  <a:cxn ang="0">
                    <a:pos x="301" y="717"/>
                  </a:cxn>
                  <a:cxn ang="0">
                    <a:pos x="325" y="684"/>
                  </a:cxn>
                  <a:cxn ang="0">
                    <a:pos x="283" y="672"/>
                  </a:cxn>
                  <a:cxn ang="0">
                    <a:pos x="243" y="660"/>
                  </a:cxn>
                  <a:cxn ang="0">
                    <a:pos x="78" y="646"/>
                  </a:cxn>
                  <a:cxn ang="0">
                    <a:pos x="156" y="536"/>
                  </a:cxn>
                  <a:cxn ang="0">
                    <a:pos x="179" y="522"/>
                  </a:cxn>
                  <a:cxn ang="0">
                    <a:pos x="183" y="460"/>
                  </a:cxn>
                  <a:cxn ang="0">
                    <a:pos x="170" y="453"/>
                  </a:cxn>
                  <a:cxn ang="0">
                    <a:pos x="132" y="470"/>
                  </a:cxn>
                  <a:cxn ang="0">
                    <a:pos x="32" y="453"/>
                  </a:cxn>
                  <a:cxn ang="0">
                    <a:pos x="0" y="403"/>
                  </a:cxn>
                  <a:cxn ang="0">
                    <a:pos x="64" y="397"/>
                  </a:cxn>
                  <a:cxn ang="0">
                    <a:pos x="82" y="347"/>
                  </a:cxn>
                  <a:cxn ang="0">
                    <a:pos x="90" y="369"/>
                  </a:cxn>
                  <a:cxn ang="0">
                    <a:pos x="148" y="357"/>
                  </a:cxn>
                  <a:cxn ang="0">
                    <a:pos x="213" y="295"/>
                  </a:cxn>
                  <a:cxn ang="0">
                    <a:pos x="510" y="170"/>
                  </a:cxn>
                  <a:cxn ang="0">
                    <a:pos x="612" y="100"/>
                  </a:cxn>
                  <a:cxn ang="0">
                    <a:pos x="711" y="44"/>
                  </a:cxn>
                  <a:cxn ang="0">
                    <a:pos x="789" y="0"/>
                  </a:cxn>
                  <a:cxn ang="0">
                    <a:pos x="807" y="70"/>
                  </a:cxn>
                </a:cxnLst>
                <a:rect l="0" t="0" r="r" b="b"/>
                <a:pathLst>
                  <a:path w="1193" h="1050">
                    <a:moveTo>
                      <a:pt x="807" y="70"/>
                    </a:moveTo>
                    <a:lnTo>
                      <a:pt x="809" y="160"/>
                    </a:lnTo>
                    <a:lnTo>
                      <a:pt x="809" y="200"/>
                    </a:lnTo>
                    <a:lnTo>
                      <a:pt x="803" y="233"/>
                    </a:lnTo>
                    <a:lnTo>
                      <a:pt x="813" y="241"/>
                    </a:lnTo>
                    <a:lnTo>
                      <a:pt x="849" y="275"/>
                    </a:lnTo>
                    <a:lnTo>
                      <a:pt x="863" y="289"/>
                    </a:lnTo>
                    <a:lnTo>
                      <a:pt x="863" y="291"/>
                    </a:lnTo>
                    <a:lnTo>
                      <a:pt x="855" y="377"/>
                    </a:lnTo>
                    <a:lnTo>
                      <a:pt x="853" y="403"/>
                    </a:lnTo>
                    <a:lnTo>
                      <a:pt x="869" y="407"/>
                    </a:lnTo>
                    <a:lnTo>
                      <a:pt x="871" y="411"/>
                    </a:lnTo>
                    <a:lnTo>
                      <a:pt x="871" y="419"/>
                    </a:lnTo>
                    <a:lnTo>
                      <a:pt x="891" y="518"/>
                    </a:lnTo>
                    <a:lnTo>
                      <a:pt x="1002" y="544"/>
                    </a:lnTo>
                    <a:lnTo>
                      <a:pt x="984" y="586"/>
                    </a:lnTo>
                    <a:lnTo>
                      <a:pt x="962" y="638"/>
                    </a:lnTo>
                    <a:lnTo>
                      <a:pt x="1078" y="709"/>
                    </a:lnTo>
                    <a:lnTo>
                      <a:pt x="1094" y="719"/>
                    </a:lnTo>
                    <a:lnTo>
                      <a:pt x="1100" y="731"/>
                    </a:lnTo>
                    <a:lnTo>
                      <a:pt x="1171" y="839"/>
                    </a:lnTo>
                    <a:lnTo>
                      <a:pt x="1191" y="871"/>
                    </a:lnTo>
                    <a:lnTo>
                      <a:pt x="1193" y="873"/>
                    </a:lnTo>
                    <a:lnTo>
                      <a:pt x="1187" y="875"/>
                    </a:lnTo>
                    <a:lnTo>
                      <a:pt x="1096" y="883"/>
                    </a:lnTo>
                    <a:lnTo>
                      <a:pt x="1090" y="883"/>
                    </a:lnTo>
                    <a:lnTo>
                      <a:pt x="1044" y="887"/>
                    </a:lnTo>
                    <a:lnTo>
                      <a:pt x="901" y="934"/>
                    </a:lnTo>
                    <a:lnTo>
                      <a:pt x="821" y="958"/>
                    </a:lnTo>
                    <a:lnTo>
                      <a:pt x="815" y="962"/>
                    </a:lnTo>
                    <a:lnTo>
                      <a:pt x="795" y="962"/>
                    </a:lnTo>
                    <a:lnTo>
                      <a:pt x="552" y="964"/>
                    </a:lnTo>
                    <a:lnTo>
                      <a:pt x="522" y="976"/>
                    </a:lnTo>
                    <a:lnTo>
                      <a:pt x="474" y="994"/>
                    </a:lnTo>
                    <a:lnTo>
                      <a:pt x="381" y="1030"/>
                    </a:lnTo>
                    <a:lnTo>
                      <a:pt x="325" y="1050"/>
                    </a:lnTo>
                    <a:lnTo>
                      <a:pt x="293" y="1018"/>
                    </a:lnTo>
                    <a:lnTo>
                      <a:pt x="251" y="1026"/>
                    </a:lnTo>
                    <a:lnTo>
                      <a:pt x="239" y="1026"/>
                    </a:lnTo>
                    <a:lnTo>
                      <a:pt x="239" y="998"/>
                    </a:lnTo>
                    <a:lnTo>
                      <a:pt x="237" y="970"/>
                    </a:lnTo>
                    <a:lnTo>
                      <a:pt x="213" y="978"/>
                    </a:lnTo>
                    <a:lnTo>
                      <a:pt x="195" y="984"/>
                    </a:lnTo>
                    <a:lnTo>
                      <a:pt x="181" y="984"/>
                    </a:lnTo>
                    <a:lnTo>
                      <a:pt x="207" y="934"/>
                    </a:lnTo>
                    <a:lnTo>
                      <a:pt x="205" y="851"/>
                    </a:lnTo>
                    <a:lnTo>
                      <a:pt x="181" y="845"/>
                    </a:lnTo>
                    <a:lnTo>
                      <a:pt x="177" y="845"/>
                    </a:lnTo>
                    <a:lnTo>
                      <a:pt x="213" y="753"/>
                    </a:lnTo>
                    <a:lnTo>
                      <a:pt x="289" y="723"/>
                    </a:lnTo>
                    <a:lnTo>
                      <a:pt x="295" y="719"/>
                    </a:lnTo>
                    <a:lnTo>
                      <a:pt x="301" y="717"/>
                    </a:lnTo>
                    <a:lnTo>
                      <a:pt x="309" y="705"/>
                    </a:lnTo>
                    <a:lnTo>
                      <a:pt x="325" y="684"/>
                    </a:lnTo>
                    <a:lnTo>
                      <a:pt x="299" y="678"/>
                    </a:lnTo>
                    <a:lnTo>
                      <a:pt x="283" y="672"/>
                    </a:lnTo>
                    <a:lnTo>
                      <a:pt x="269" y="668"/>
                    </a:lnTo>
                    <a:lnTo>
                      <a:pt x="243" y="660"/>
                    </a:lnTo>
                    <a:lnTo>
                      <a:pt x="172" y="650"/>
                    </a:lnTo>
                    <a:lnTo>
                      <a:pt x="78" y="646"/>
                    </a:lnTo>
                    <a:lnTo>
                      <a:pt x="80" y="572"/>
                    </a:lnTo>
                    <a:lnTo>
                      <a:pt x="156" y="536"/>
                    </a:lnTo>
                    <a:lnTo>
                      <a:pt x="168" y="530"/>
                    </a:lnTo>
                    <a:lnTo>
                      <a:pt x="179" y="522"/>
                    </a:lnTo>
                    <a:lnTo>
                      <a:pt x="213" y="496"/>
                    </a:lnTo>
                    <a:lnTo>
                      <a:pt x="183" y="460"/>
                    </a:lnTo>
                    <a:lnTo>
                      <a:pt x="176" y="451"/>
                    </a:lnTo>
                    <a:lnTo>
                      <a:pt x="170" y="453"/>
                    </a:lnTo>
                    <a:lnTo>
                      <a:pt x="142" y="466"/>
                    </a:lnTo>
                    <a:lnTo>
                      <a:pt x="132" y="470"/>
                    </a:lnTo>
                    <a:lnTo>
                      <a:pt x="124" y="474"/>
                    </a:lnTo>
                    <a:lnTo>
                      <a:pt x="32" y="453"/>
                    </a:lnTo>
                    <a:lnTo>
                      <a:pt x="12" y="421"/>
                    </a:lnTo>
                    <a:lnTo>
                      <a:pt x="0" y="403"/>
                    </a:lnTo>
                    <a:lnTo>
                      <a:pt x="12" y="403"/>
                    </a:lnTo>
                    <a:lnTo>
                      <a:pt x="64" y="397"/>
                    </a:lnTo>
                    <a:lnTo>
                      <a:pt x="82" y="353"/>
                    </a:lnTo>
                    <a:lnTo>
                      <a:pt x="82" y="347"/>
                    </a:lnTo>
                    <a:lnTo>
                      <a:pt x="88" y="367"/>
                    </a:lnTo>
                    <a:lnTo>
                      <a:pt x="90" y="369"/>
                    </a:lnTo>
                    <a:lnTo>
                      <a:pt x="112" y="363"/>
                    </a:lnTo>
                    <a:lnTo>
                      <a:pt x="148" y="357"/>
                    </a:lnTo>
                    <a:lnTo>
                      <a:pt x="197" y="345"/>
                    </a:lnTo>
                    <a:lnTo>
                      <a:pt x="213" y="295"/>
                    </a:lnTo>
                    <a:lnTo>
                      <a:pt x="389" y="204"/>
                    </a:lnTo>
                    <a:lnTo>
                      <a:pt x="510" y="170"/>
                    </a:lnTo>
                    <a:lnTo>
                      <a:pt x="560" y="136"/>
                    </a:lnTo>
                    <a:lnTo>
                      <a:pt x="612" y="100"/>
                    </a:lnTo>
                    <a:lnTo>
                      <a:pt x="618" y="96"/>
                    </a:lnTo>
                    <a:lnTo>
                      <a:pt x="711" y="44"/>
                    </a:lnTo>
                    <a:lnTo>
                      <a:pt x="731" y="32"/>
                    </a:lnTo>
                    <a:lnTo>
                      <a:pt x="789" y="0"/>
                    </a:lnTo>
                    <a:lnTo>
                      <a:pt x="803" y="54"/>
                    </a:lnTo>
                    <a:lnTo>
                      <a:pt x="807" y="7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lIns="68580" tIns="34290" rIns="68580" bIns="34290"/>
              <a:lstStyle/>
              <a:p>
                <a:pPr>
                  <a:defRPr/>
                </a:pPr>
                <a:endParaRPr lang="nb-NO" sz="675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69" name="Freeform 6"/>
              <p:cNvSpPr>
                <a:spLocks/>
              </p:cNvSpPr>
              <p:nvPr/>
            </p:nvSpPr>
            <p:spPr bwMode="auto">
              <a:xfrm>
                <a:off x="2564018" y="2788303"/>
                <a:ext cx="980612" cy="1409053"/>
              </a:xfrm>
              <a:custGeom>
                <a:avLst/>
                <a:gdLst/>
                <a:ahLst/>
                <a:cxnLst>
                  <a:cxn ang="0">
                    <a:pos x="618" y="352"/>
                  </a:cxn>
                  <a:cxn ang="0">
                    <a:pos x="568" y="368"/>
                  </a:cxn>
                  <a:cxn ang="0">
                    <a:pos x="538" y="380"/>
                  </a:cxn>
                  <a:cxn ang="0">
                    <a:pos x="500" y="426"/>
                  </a:cxn>
                  <a:cxn ang="0">
                    <a:pos x="466" y="466"/>
                  </a:cxn>
                  <a:cxn ang="0">
                    <a:pos x="460" y="472"/>
                  </a:cxn>
                  <a:cxn ang="0">
                    <a:pos x="468" y="476"/>
                  </a:cxn>
                  <a:cxn ang="0">
                    <a:pos x="512" y="502"/>
                  </a:cxn>
                  <a:cxn ang="0">
                    <a:pos x="506" y="524"/>
                  </a:cxn>
                  <a:cxn ang="0">
                    <a:pos x="498" y="567"/>
                  </a:cxn>
                  <a:cxn ang="0">
                    <a:pos x="504" y="583"/>
                  </a:cxn>
                  <a:cxn ang="0">
                    <a:pos x="538" y="693"/>
                  </a:cxn>
                  <a:cxn ang="0">
                    <a:pos x="496" y="792"/>
                  </a:cxn>
                  <a:cxn ang="0">
                    <a:pos x="484" y="798"/>
                  </a:cxn>
                  <a:cxn ang="0">
                    <a:pos x="325" y="858"/>
                  </a:cxn>
                  <a:cxn ang="0">
                    <a:pos x="321" y="842"/>
                  </a:cxn>
                  <a:cxn ang="0">
                    <a:pos x="307" y="788"/>
                  </a:cxn>
                  <a:cxn ang="0">
                    <a:pos x="249" y="820"/>
                  </a:cxn>
                  <a:cxn ang="0">
                    <a:pos x="229" y="832"/>
                  </a:cxn>
                  <a:cxn ang="0">
                    <a:pos x="136" y="884"/>
                  </a:cxn>
                  <a:cxn ang="0">
                    <a:pos x="130" y="888"/>
                  </a:cxn>
                  <a:cxn ang="0">
                    <a:pos x="124" y="884"/>
                  </a:cxn>
                  <a:cxn ang="0">
                    <a:pos x="96" y="858"/>
                  </a:cxn>
                  <a:cxn ang="0">
                    <a:pos x="30" y="798"/>
                  </a:cxn>
                  <a:cxn ang="0">
                    <a:pos x="30" y="792"/>
                  </a:cxn>
                  <a:cxn ang="0">
                    <a:pos x="38" y="737"/>
                  </a:cxn>
                  <a:cxn ang="0">
                    <a:pos x="50" y="625"/>
                  </a:cxn>
                  <a:cxn ang="0">
                    <a:pos x="22" y="579"/>
                  </a:cxn>
                  <a:cxn ang="0">
                    <a:pos x="24" y="474"/>
                  </a:cxn>
                  <a:cxn ang="0">
                    <a:pos x="26" y="442"/>
                  </a:cxn>
                  <a:cxn ang="0">
                    <a:pos x="26" y="408"/>
                  </a:cxn>
                  <a:cxn ang="0">
                    <a:pos x="26" y="392"/>
                  </a:cxn>
                  <a:cxn ang="0">
                    <a:pos x="0" y="376"/>
                  </a:cxn>
                  <a:cxn ang="0">
                    <a:pos x="60" y="319"/>
                  </a:cxn>
                  <a:cxn ang="0">
                    <a:pos x="114" y="267"/>
                  </a:cxn>
                  <a:cxn ang="0">
                    <a:pos x="148" y="293"/>
                  </a:cxn>
                  <a:cxn ang="0">
                    <a:pos x="289" y="245"/>
                  </a:cxn>
                  <a:cxn ang="0">
                    <a:pos x="313" y="201"/>
                  </a:cxn>
                  <a:cxn ang="0">
                    <a:pos x="289" y="90"/>
                  </a:cxn>
                  <a:cxn ang="0">
                    <a:pos x="432" y="0"/>
                  </a:cxn>
                  <a:cxn ang="0">
                    <a:pos x="462" y="119"/>
                  </a:cxn>
                  <a:cxn ang="0">
                    <a:pos x="504" y="299"/>
                  </a:cxn>
                  <a:cxn ang="0">
                    <a:pos x="554" y="289"/>
                  </a:cxn>
                  <a:cxn ang="0">
                    <a:pos x="566" y="311"/>
                  </a:cxn>
                  <a:cxn ang="0">
                    <a:pos x="588" y="352"/>
                  </a:cxn>
                  <a:cxn ang="0">
                    <a:pos x="590" y="354"/>
                  </a:cxn>
                  <a:cxn ang="0">
                    <a:pos x="618" y="352"/>
                  </a:cxn>
                </a:cxnLst>
                <a:rect l="0" t="0" r="r" b="b"/>
                <a:pathLst>
                  <a:path w="618" h="888">
                    <a:moveTo>
                      <a:pt x="618" y="352"/>
                    </a:moveTo>
                    <a:lnTo>
                      <a:pt x="568" y="368"/>
                    </a:lnTo>
                    <a:lnTo>
                      <a:pt x="538" y="380"/>
                    </a:lnTo>
                    <a:lnTo>
                      <a:pt x="500" y="426"/>
                    </a:lnTo>
                    <a:lnTo>
                      <a:pt x="466" y="466"/>
                    </a:lnTo>
                    <a:lnTo>
                      <a:pt x="460" y="472"/>
                    </a:lnTo>
                    <a:lnTo>
                      <a:pt x="468" y="476"/>
                    </a:lnTo>
                    <a:lnTo>
                      <a:pt x="512" y="502"/>
                    </a:lnTo>
                    <a:lnTo>
                      <a:pt x="506" y="524"/>
                    </a:lnTo>
                    <a:lnTo>
                      <a:pt x="498" y="567"/>
                    </a:lnTo>
                    <a:lnTo>
                      <a:pt x="504" y="583"/>
                    </a:lnTo>
                    <a:lnTo>
                      <a:pt x="538" y="693"/>
                    </a:lnTo>
                    <a:lnTo>
                      <a:pt x="496" y="792"/>
                    </a:lnTo>
                    <a:lnTo>
                      <a:pt x="484" y="798"/>
                    </a:lnTo>
                    <a:lnTo>
                      <a:pt x="325" y="858"/>
                    </a:lnTo>
                    <a:lnTo>
                      <a:pt x="321" y="842"/>
                    </a:lnTo>
                    <a:lnTo>
                      <a:pt x="307" y="788"/>
                    </a:lnTo>
                    <a:lnTo>
                      <a:pt x="249" y="820"/>
                    </a:lnTo>
                    <a:lnTo>
                      <a:pt x="229" y="832"/>
                    </a:lnTo>
                    <a:lnTo>
                      <a:pt x="136" y="884"/>
                    </a:lnTo>
                    <a:lnTo>
                      <a:pt x="130" y="888"/>
                    </a:lnTo>
                    <a:lnTo>
                      <a:pt x="124" y="884"/>
                    </a:lnTo>
                    <a:lnTo>
                      <a:pt x="96" y="858"/>
                    </a:lnTo>
                    <a:lnTo>
                      <a:pt x="30" y="798"/>
                    </a:lnTo>
                    <a:lnTo>
                      <a:pt x="30" y="792"/>
                    </a:lnTo>
                    <a:lnTo>
                      <a:pt x="38" y="737"/>
                    </a:lnTo>
                    <a:lnTo>
                      <a:pt x="50" y="625"/>
                    </a:lnTo>
                    <a:lnTo>
                      <a:pt x="22" y="579"/>
                    </a:lnTo>
                    <a:lnTo>
                      <a:pt x="24" y="474"/>
                    </a:lnTo>
                    <a:lnTo>
                      <a:pt x="26" y="442"/>
                    </a:lnTo>
                    <a:lnTo>
                      <a:pt x="26" y="408"/>
                    </a:lnTo>
                    <a:lnTo>
                      <a:pt x="26" y="392"/>
                    </a:lnTo>
                    <a:lnTo>
                      <a:pt x="0" y="376"/>
                    </a:lnTo>
                    <a:lnTo>
                      <a:pt x="60" y="319"/>
                    </a:lnTo>
                    <a:lnTo>
                      <a:pt x="114" y="267"/>
                    </a:lnTo>
                    <a:lnTo>
                      <a:pt x="148" y="293"/>
                    </a:lnTo>
                    <a:lnTo>
                      <a:pt x="289" y="245"/>
                    </a:lnTo>
                    <a:lnTo>
                      <a:pt x="313" y="201"/>
                    </a:lnTo>
                    <a:lnTo>
                      <a:pt x="289" y="90"/>
                    </a:lnTo>
                    <a:lnTo>
                      <a:pt x="432" y="0"/>
                    </a:lnTo>
                    <a:lnTo>
                      <a:pt x="462" y="119"/>
                    </a:lnTo>
                    <a:lnTo>
                      <a:pt x="504" y="299"/>
                    </a:lnTo>
                    <a:lnTo>
                      <a:pt x="554" y="289"/>
                    </a:lnTo>
                    <a:lnTo>
                      <a:pt x="566" y="311"/>
                    </a:lnTo>
                    <a:lnTo>
                      <a:pt x="588" y="352"/>
                    </a:lnTo>
                    <a:lnTo>
                      <a:pt x="590" y="354"/>
                    </a:lnTo>
                    <a:lnTo>
                      <a:pt x="618" y="352"/>
                    </a:ln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 w="9525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lIns="68580" tIns="34290" rIns="68580" bIns="34290"/>
              <a:lstStyle/>
              <a:p>
                <a:pPr>
                  <a:defRPr/>
                </a:pPr>
                <a:endParaRPr lang="nb-NO" sz="675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0" name="Freeform 7"/>
              <p:cNvSpPr>
                <a:spLocks noEditPoints="1"/>
              </p:cNvSpPr>
              <p:nvPr/>
            </p:nvSpPr>
            <p:spPr bwMode="auto">
              <a:xfrm>
                <a:off x="1988441" y="1334072"/>
                <a:ext cx="2168309" cy="1270688"/>
              </a:xfrm>
              <a:custGeom>
                <a:avLst/>
                <a:gdLst/>
                <a:ahLst/>
                <a:cxnLst>
                  <a:cxn ang="0">
                    <a:pos x="976" y="633"/>
                  </a:cxn>
                  <a:cxn ang="0">
                    <a:pos x="902" y="561"/>
                  </a:cxn>
                  <a:cxn ang="0">
                    <a:pos x="767" y="655"/>
                  </a:cxn>
                  <a:cxn ang="0">
                    <a:pos x="699" y="689"/>
                  </a:cxn>
                  <a:cxn ang="0">
                    <a:pos x="476" y="783"/>
                  </a:cxn>
                  <a:cxn ang="0">
                    <a:pos x="438" y="798"/>
                  </a:cxn>
                  <a:cxn ang="0">
                    <a:pos x="374" y="737"/>
                  </a:cxn>
                  <a:cxn ang="0">
                    <a:pos x="402" y="693"/>
                  </a:cxn>
                  <a:cxn ang="0">
                    <a:pos x="615" y="657"/>
                  </a:cxn>
                  <a:cxn ang="0">
                    <a:pos x="450" y="554"/>
                  </a:cxn>
                  <a:cxn ang="0">
                    <a:pos x="571" y="442"/>
                  </a:cxn>
                  <a:cxn ang="0">
                    <a:pos x="761" y="346"/>
                  </a:cxn>
                  <a:cxn ang="0">
                    <a:pos x="916" y="307"/>
                  </a:cxn>
                  <a:cxn ang="0">
                    <a:pos x="964" y="328"/>
                  </a:cxn>
                  <a:cxn ang="0">
                    <a:pos x="1107" y="378"/>
                  </a:cxn>
                  <a:cxn ang="0">
                    <a:pos x="1091" y="420"/>
                  </a:cxn>
                  <a:cxn ang="0">
                    <a:pos x="890" y="183"/>
                  </a:cxn>
                  <a:cxn ang="0">
                    <a:pos x="954" y="143"/>
                  </a:cxn>
                  <a:cxn ang="0">
                    <a:pos x="974" y="195"/>
                  </a:cxn>
                  <a:cxn ang="0">
                    <a:pos x="1069" y="283"/>
                  </a:cxn>
                  <a:cxn ang="0">
                    <a:pos x="1296" y="253"/>
                  </a:cxn>
                  <a:cxn ang="0">
                    <a:pos x="1223" y="394"/>
                  </a:cxn>
                  <a:cxn ang="0">
                    <a:pos x="1179" y="384"/>
                  </a:cxn>
                  <a:cxn ang="0">
                    <a:pos x="1014" y="309"/>
                  </a:cxn>
                  <a:cxn ang="0">
                    <a:pos x="864" y="261"/>
                  </a:cxn>
                  <a:cxn ang="0">
                    <a:pos x="675" y="338"/>
                  </a:cxn>
                  <a:cxn ang="0">
                    <a:pos x="510" y="412"/>
                  </a:cxn>
                  <a:cxn ang="0">
                    <a:pos x="428" y="516"/>
                  </a:cxn>
                  <a:cxn ang="0">
                    <a:pos x="275" y="577"/>
                  </a:cxn>
                  <a:cxn ang="0">
                    <a:pos x="191" y="695"/>
                  </a:cxn>
                  <a:cxn ang="0">
                    <a:pos x="0" y="729"/>
                  </a:cxn>
                  <a:cxn ang="0">
                    <a:pos x="193" y="589"/>
                  </a:cxn>
                  <a:cxn ang="0">
                    <a:pos x="119" y="510"/>
                  </a:cxn>
                  <a:cxn ang="0">
                    <a:pos x="289" y="432"/>
                  </a:cxn>
                  <a:cxn ang="0">
                    <a:pos x="93" y="466"/>
                  </a:cxn>
                  <a:cxn ang="0">
                    <a:pos x="213" y="344"/>
                  </a:cxn>
                  <a:cxn ang="0">
                    <a:pos x="310" y="366"/>
                  </a:cxn>
                  <a:cxn ang="0">
                    <a:pos x="328" y="287"/>
                  </a:cxn>
                  <a:cxn ang="0">
                    <a:pos x="444" y="261"/>
                  </a:cxn>
                  <a:cxn ang="0">
                    <a:pos x="510" y="205"/>
                  </a:cxn>
                  <a:cxn ang="0">
                    <a:pos x="412" y="211"/>
                  </a:cxn>
                  <a:cxn ang="0">
                    <a:pos x="468" y="131"/>
                  </a:cxn>
                  <a:cxn ang="0">
                    <a:pos x="516" y="129"/>
                  </a:cxn>
                  <a:cxn ang="0">
                    <a:pos x="649" y="129"/>
                  </a:cxn>
                  <a:cxn ang="0">
                    <a:pos x="667" y="68"/>
                  </a:cxn>
                  <a:cxn ang="0">
                    <a:pos x="557" y="97"/>
                  </a:cxn>
                  <a:cxn ang="0">
                    <a:pos x="569" y="78"/>
                  </a:cxn>
                  <a:cxn ang="0">
                    <a:pos x="735" y="10"/>
                  </a:cxn>
                  <a:cxn ang="0">
                    <a:pos x="854" y="28"/>
                  </a:cxn>
                </a:cxnLst>
                <a:rect l="0" t="0" r="r" b="b"/>
                <a:pathLst>
                  <a:path w="1366" h="800">
                    <a:moveTo>
                      <a:pt x="1091" y="420"/>
                    </a:moveTo>
                    <a:lnTo>
                      <a:pt x="1022" y="619"/>
                    </a:lnTo>
                    <a:lnTo>
                      <a:pt x="976" y="633"/>
                    </a:lnTo>
                    <a:lnTo>
                      <a:pt x="956" y="613"/>
                    </a:lnTo>
                    <a:lnTo>
                      <a:pt x="928" y="587"/>
                    </a:lnTo>
                    <a:lnTo>
                      <a:pt x="902" y="561"/>
                    </a:lnTo>
                    <a:lnTo>
                      <a:pt x="796" y="597"/>
                    </a:lnTo>
                    <a:lnTo>
                      <a:pt x="792" y="597"/>
                    </a:lnTo>
                    <a:lnTo>
                      <a:pt x="767" y="655"/>
                    </a:lnTo>
                    <a:lnTo>
                      <a:pt x="759" y="675"/>
                    </a:lnTo>
                    <a:lnTo>
                      <a:pt x="741" y="679"/>
                    </a:lnTo>
                    <a:lnTo>
                      <a:pt x="699" y="689"/>
                    </a:lnTo>
                    <a:lnTo>
                      <a:pt x="687" y="693"/>
                    </a:lnTo>
                    <a:lnTo>
                      <a:pt x="553" y="723"/>
                    </a:lnTo>
                    <a:lnTo>
                      <a:pt x="476" y="783"/>
                    </a:lnTo>
                    <a:lnTo>
                      <a:pt x="470" y="786"/>
                    </a:lnTo>
                    <a:lnTo>
                      <a:pt x="464" y="800"/>
                    </a:lnTo>
                    <a:lnTo>
                      <a:pt x="438" y="798"/>
                    </a:lnTo>
                    <a:lnTo>
                      <a:pt x="293" y="753"/>
                    </a:lnTo>
                    <a:lnTo>
                      <a:pt x="332" y="727"/>
                    </a:lnTo>
                    <a:lnTo>
                      <a:pt x="374" y="737"/>
                    </a:lnTo>
                    <a:lnTo>
                      <a:pt x="396" y="741"/>
                    </a:lnTo>
                    <a:lnTo>
                      <a:pt x="398" y="723"/>
                    </a:lnTo>
                    <a:lnTo>
                      <a:pt x="402" y="693"/>
                    </a:lnTo>
                    <a:lnTo>
                      <a:pt x="442" y="689"/>
                    </a:lnTo>
                    <a:lnTo>
                      <a:pt x="540" y="679"/>
                    </a:lnTo>
                    <a:lnTo>
                      <a:pt x="615" y="657"/>
                    </a:lnTo>
                    <a:lnTo>
                      <a:pt x="635" y="617"/>
                    </a:lnTo>
                    <a:lnTo>
                      <a:pt x="540" y="605"/>
                    </a:lnTo>
                    <a:lnTo>
                      <a:pt x="450" y="554"/>
                    </a:lnTo>
                    <a:lnTo>
                      <a:pt x="541" y="546"/>
                    </a:lnTo>
                    <a:lnTo>
                      <a:pt x="518" y="494"/>
                    </a:lnTo>
                    <a:lnTo>
                      <a:pt x="571" y="442"/>
                    </a:lnTo>
                    <a:lnTo>
                      <a:pt x="611" y="420"/>
                    </a:lnTo>
                    <a:lnTo>
                      <a:pt x="717" y="370"/>
                    </a:lnTo>
                    <a:lnTo>
                      <a:pt x="761" y="346"/>
                    </a:lnTo>
                    <a:lnTo>
                      <a:pt x="830" y="344"/>
                    </a:lnTo>
                    <a:lnTo>
                      <a:pt x="864" y="307"/>
                    </a:lnTo>
                    <a:lnTo>
                      <a:pt x="916" y="307"/>
                    </a:lnTo>
                    <a:lnTo>
                      <a:pt x="922" y="311"/>
                    </a:lnTo>
                    <a:lnTo>
                      <a:pt x="962" y="328"/>
                    </a:lnTo>
                    <a:lnTo>
                      <a:pt x="964" y="328"/>
                    </a:lnTo>
                    <a:lnTo>
                      <a:pt x="1016" y="350"/>
                    </a:lnTo>
                    <a:lnTo>
                      <a:pt x="1073" y="356"/>
                    </a:lnTo>
                    <a:lnTo>
                      <a:pt x="1107" y="378"/>
                    </a:lnTo>
                    <a:lnTo>
                      <a:pt x="1107" y="380"/>
                    </a:lnTo>
                    <a:lnTo>
                      <a:pt x="1099" y="402"/>
                    </a:lnTo>
                    <a:lnTo>
                      <a:pt x="1091" y="420"/>
                    </a:lnTo>
                    <a:close/>
                    <a:moveTo>
                      <a:pt x="860" y="46"/>
                    </a:moveTo>
                    <a:lnTo>
                      <a:pt x="856" y="145"/>
                    </a:lnTo>
                    <a:lnTo>
                      <a:pt x="890" y="183"/>
                    </a:lnTo>
                    <a:lnTo>
                      <a:pt x="934" y="187"/>
                    </a:lnTo>
                    <a:lnTo>
                      <a:pt x="928" y="155"/>
                    </a:lnTo>
                    <a:lnTo>
                      <a:pt x="954" y="143"/>
                    </a:lnTo>
                    <a:lnTo>
                      <a:pt x="974" y="169"/>
                    </a:lnTo>
                    <a:lnTo>
                      <a:pt x="980" y="175"/>
                    </a:lnTo>
                    <a:lnTo>
                      <a:pt x="974" y="195"/>
                    </a:lnTo>
                    <a:lnTo>
                      <a:pt x="992" y="199"/>
                    </a:lnTo>
                    <a:lnTo>
                      <a:pt x="986" y="237"/>
                    </a:lnTo>
                    <a:lnTo>
                      <a:pt x="1069" y="283"/>
                    </a:lnTo>
                    <a:lnTo>
                      <a:pt x="1083" y="275"/>
                    </a:lnTo>
                    <a:lnTo>
                      <a:pt x="1189" y="215"/>
                    </a:lnTo>
                    <a:lnTo>
                      <a:pt x="1296" y="253"/>
                    </a:lnTo>
                    <a:lnTo>
                      <a:pt x="1366" y="233"/>
                    </a:lnTo>
                    <a:lnTo>
                      <a:pt x="1298" y="342"/>
                    </a:lnTo>
                    <a:lnTo>
                      <a:pt x="1223" y="394"/>
                    </a:lnTo>
                    <a:lnTo>
                      <a:pt x="1197" y="412"/>
                    </a:lnTo>
                    <a:lnTo>
                      <a:pt x="1177" y="396"/>
                    </a:lnTo>
                    <a:lnTo>
                      <a:pt x="1179" y="384"/>
                    </a:lnTo>
                    <a:lnTo>
                      <a:pt x="1123" y="336"/>
                    </a:lnTo>
                    <a:lnTo>
                      <a:pt x="1067" y="299"/>
                    </a:lnTo>
                    <a:lnTo>
                      <a:pt x="1014" y="309"/>
                    </a:lnTo>
                    <a:lnTo>
                      <a:pt x="988" y="293"/>
                    </a:lnTo>
                    <a:lnTo>
                      <a:pt x="916" y="245"/>
                    </a:lnTo>
                    <a:lnTo>
                      <a:pt x="864" y="261"/>
                    </a:lnTo>
                    <a:lnTo>
                      <a:pt x="800" y="295"/>
                    </a:lnTo>
                    <a:lnTo>
                      <a:pt x="753" y="305"/>
                    </a:lnTo>
                    <a:lnTo>
                      <a:pt x="675" y="338"/>
                    </a:lnTo>
                    <a:lnTo>
                      <a:pt x="613" y="360"/>
                    </a:lnTo>
                    <a:lnTo>
                      <a:pt x="561" y="386"/>
                    </a:lnTo>
                    <a:lnTo>
                      <a:pt x="510" y="412"/>
                    </a:lnTo>
                    <a:lnTo>
                      <a:pt x="492" y="420"/>
                    </a:lnTo>
                    <a:lnTo>
                      <a:pt x="434" y="448"/>
                    </a:lnTo>
                    <a:lnTo>
                      <a:pt x="428" y="516"/>
                    </a:lnTo>
                    <a:lnTo>
                      <a:pt x="368" y="554"/>
                    </a:lnTo>
                    <a:lnTo>
                      <a:pt x="285" y="575"/>
                    </a:lnTo>
                    <a:lnTo>
                      <a:pt x="275" y="577"/>
                    </a:lnTo>
                    <a:lnTo>
                      <a:pt x="269" y="593"/>
                    </a:lnTo>
                    <a:lnTo>
                      <a:pt x="249" y="645"/>
                    </a:lnTo>
                    <a:lnTo>
                      <a:pt x="191" y="695"/>
                    </a:lnTo>
                    <a:lnTo>
                      <a:pt x="77" y="737"/>
                    </a:lnTo>
                    <a:lnTo>
                      <a:pt x="61" y="741"/>
                    </a:lnTo>
                    <a:lnTo>
                      <a:pt x="0" y="729"/>
                    </a:lnTo>
                    <a:lnTo>
                      <a:pt x="54" y="701"/>
                    </a:lnTo>
                    <a:lnTo>
                      <a:pt x="183" y="641"/>
                    </a:lnTo>
                    <a:lnTo>
                      <a:pt x="193" y="589"/>
                    </a:lnTo>
                    <a:lnTo>
                      <a:pt x="65" y="575"/>
                    </a:lnTo>
                    <a:lnTo>
                      <a:pt x="93" y="516"/>
                    </a:lnTo>
                    <a:lnTo>
                      <a:pt x="119" y="510"/>
                    </a:lnTo>
                    <a:lnTo>
                      <a:pt x="275" y="466"/>
                    </a:lnTo>
                    <a:lnTo>
                      <a:pt x="356" y="434"/>
                    </a:lnTo>
                    <a:lnTo>
                      <a:pt x="289" y="432"/>
                    </a:lnTo>
                    <a:lnTo>
                      <a:pt x="213" y="436"/>
                    </a:lnTo>
                    <a:lnTo>
                      <a:pt x="115" y="462"/>
                    </a:lnTo>
                    <a:lnTo>
                      <a:pt x="93" y="466"/>
                    </a:lnTo>
                    <a:lnTo>
                      <a:pt x="121" y="420"/>
                    </a:lnTo>
                    <a:lnTo>
                      <a:pt x="125" y="414"/>
                    </a:lnTo>
                    <a:lnTo>
                      <a:pt x="213" y="344"/>
                    </a:lnTo>
                    <a:lnTo>
                      <a:pt x="263" y="313"/>
                    </a:lnTo>
                    <a:lnTo>
                      <a:pt x="279" y="332"/>
                    </a:lnTo>
                    <a:lnTo>
                      <a:pt x="310" y="366"/>
                    </a:lnTo>
                    <a:lnTo>
                      <a:pt x="360" y="354"/>
                    </a:lnTo>
                    <a:lnTo>
                      <a:pt x="332" y="295"/>
                    </a:lnTo>
                    <a:lnTo>
                      <a:pt x="328" y="287"/>
                    </a:lnTo>
                    <a:lnTo>
                      <a:pt x="364" y="271"/>
                    </a:lnTo>
                    <a:lnTo>
                      <a:pt x="376" y="263"/>
                    </a:lnTo>
                    <a:lnTo>
                      <a:pt x="444" y="261"/>
                    </a:lnTo>
                    <a:lnTo>
                      <a:pt x="510" y="265"/>
                    </a:lnTo>
                    <a:lnTo>
                      <a:pt x="567" y="219"/>
                    </a:lnTo>
                    <a:lnTo>
                      <a:pt x="510" y="205"/>
                    </a:lnTo>
                    <a:lnTo>
                      <a:pt x="434" y="205"/>
                    </a:lnTo>
                    <a:lnTo>
                      <a:pt x="416" y="205"/>
                    </a:lnTo>
                    <a:lnTo>
                      <a:pt x="412" y="211"/>
                    </a:lnTo>
                    <a:lnTo>
                      <a:pt x="426" y="187"/>
                    </a:lnTo>
                    <a:lnTo>
                      <a:pt x="442" y="153"/>
                    </a:lnTo>
                    <a:lnTo>
                      <a:pt x="468" y="131"/>
                    </a:lnTo>
                    <a:lnTo>
                      <a:pt x="510" y="129"/>
                    </a:lnTo>
                    <a:lnTo>
                      <a:pt x="514" y="129"/>
                    </a:lnTo>
                    <a:lnTo>
                      <a:pt x="516" y="129"/>
                    </a:lnTo>
                    <a:lnTo>
                      <a:pt x="599" y="169"/>
                    </a:lnTo>
                    <a:lnTo>
                      <a:pt x="625" y="149"/>
                    </a:lnTo>
                    <a:lnTo>
                      <a:pt x="649" y="129"/>
                    </a:lnTo>
                    <a:lnTo>
                      <a:pt x="695" y="88"/>
                    </a:lnTo>
                    <a:lnTo>
                      <a:pt x="679" y="64"/>
                    </a:lnTo>
                    <a:lnTo>
                      <a:pt x="667" y="68"/>
                    </a:lnTo>
                    <a:lnTo>
                      <a:pt x="625" y="90"/>
                    </a:lnTo>
                    <a:lnTo>
                      <a:pt x="583" y="121"/>
                    </a:lnTo>
                    <a:lnTo>
                      <a:pt x="557" y="97"/>
                    </a:lnTo>
                    <a:lnTo>
                      <a:pt x="563" y="84"/>
                    </a:lnTo>
                    <a:lnTo>
                      <a:pt x="567" y="80"/>
                    </a:lnTo>
                    <a:lnTo>
                      <a:pt x="569" y="78"/>
                    </a:lnTo>
                    <a:lnTo>
                      <a:pt x="613" y="74"/>
                    </a:lnTo>
                    <a:lnTo>
                      <a:pt x="699" y="16"/>
                    </a:lnTo>
                    <a:lnTo>
                      <a:pt x="735" y="10"/>
                    </a:lnTo>
                    <a:lnTo>
                      <a:pt x="775" y="0"/>
                    </a:lnTo>
                    <a:lnTo>
                      <a:pt x="802" y="10"/>
                    </a:lnTo>
                    <a:lnTo>
                      <a:pt x="854" y="28"/>
                    </a:lnTo>
                    <a:lnTo>
                      <a:pt x="860" y="30"/>
                    </a:lnTo>
                    <a:lnTo>
                      <a:pt x="860" y="46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 w="9525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lIns="68580" tIns="34290" rIns="68580" bIns="34290"/>
              <a:lstStyle/>
              <a:p>
                <a:pPr>
                  <a:defRPr/>
                </a:pPr>
                <a:endParaRPr lang="nb-NO" sz="675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1" name="Freeform 8"/>
              <p:cNvSpPr>
                <a:spLocks/>
              </p:cNvSpPr>
              <p:nvPr/>
            </p:nvSpPr>
            <p:spPr bwMode="auto">
              <a:xfrm>
                <a:off x="4835869" y="1215475"/>
                <a:ext cx="2006903" cy="2273119"/>
              </a:xfrm>
              <a:custGeom>
                <a:avLst/>
                <a:gdLst/>
                <a:ahLst/>
                <a:cxnLst>
                  <a:cxn ang="0">
                    <a:pos x="873" y="721"/>
                  </a:cxn>
                  <a:cxn ang="0">
                    <a:pos x="817" y="737"/>
                  </a:cxn>
                  <a:cxn ang="0">
                    <a:pos x="691" y="779"/>
                  </a:cxn>
                  <a:cxn ang="0">
                    <a:pos x="600" y="805"/>
                  </a:cxn>
                  <a:cxn ang="0">
                    <a:pos x="492" y="837"/>
                  </a:cxn>
                  <a:cxn ang="0">
                    <a:pos x="474" y="845"/>
                  </a:cxn>
                  <a:cxn ang="0">
                    <a:pos x="407" y="882"/>
                  </a:cxn>
                  <a:cxn ang="0">
                    <a:pos x="343" y="920"/>
                  </a:cxn>
                  <a:cxn ang="0">
                    <a:pos x="327" y="928"/>
                  </a:cxn>
                  <a:cxn ang="0">
                    <a:pos x="329" y="954"/>
                  </a:cxn>
                  <a:cxn ang="0">
                    <a:pos x="333" y="996"/>
                  </a:cxn>
                  <a:cxn ang="0">
                    <a:pos x="327" y="1006"/>
                  </a:cxn>
                  <a:cxn ang="0">
                    <a:pos x="295" y="1072"/>
                  </a:cxn>
                  <a:cxn ang="0">
                    <a:pos x="211" y="1241"/>
                  </a:cxn>
                  <a:cxn ang="0">
                    <a:pos x="44" y="1420"/>
                  </a:cxn>
                  <a:cxn ang="0">
                    <a:pos x="32" y="1432"/>
                  </a:cxn>
                  <a:cxn ang="0">
                    <a:pos x="34" y="1422"/>
                  </a:cxn>
                  <a:cxn ang="0">
                    <a:pos x="68" y="1143"/>
                  </a:cxn>
                  <a:cxn ang="0">
                    <a:pos x="72" y="1111"/>
                  </a:cxn>
                  <a:cxn ang="0">
                    <a:pos x="66" y="1089"/>
                  </a:cxn>
                  <a:cxn ang="0">
                    <a:pos x="52" y="1038"/>
                  </a:cxn>
                  <a:cxn ang="0">
                    <a:pos x="40" y="1002"/>
                  </a:cxn>
                  <a:cxn ang="0">
                    <a:pos x="10" y="902"/>
                  </a:cxn>
                  <a:cxn ang="0">
                    <a:pos x="0" y="862"/>
                  </a:cxn>
                  <a:cxn ang="0">
                    <a:pos x="138" y="870"/>
                  </a:cxn>
                  <a:cxn ang="0">
                    <a:pos x="132" y="791"/>
                  </a:cxn>
                  <a:cxn ang="0">
                    <a:pos x="301" y="496"/>
                  </a:cxn>
                  <a:cxn ang="0">
                    <a:pos x="315" y="472"/>
                  </a:cxn>
                  <a:cxn ang="0">
                    <a:pos x="395" y="205"/>
                  </a:cxn>
                  <a:cxn ang="0">
                    <a:pos x="425" y="185"/>
                  </a:cxn>
                  <a:cxn ang="0">
                    <a:pos x="427" y="183"/>
                  </a:cxn>
                  <a:cxn ang="0">
                    <a:pos x="592" y="70"/>
                  </a:cxn>
                  <a:cxn ang="0">
                    <a:pos x="624" y="64"/>
                  </a:cxn>
                  <a:cxn ang="0">
                    <a:pos x="962" y="22"/>
                  </a:cxn>
                  <a:cxn ang="0">
                    <a:pos x="1012" y="40"/>
                  </a:cxn>
                  <a:cxn ang="0">
                    <a:pos x="1108" y="0"/>
                  </a:cxn>
                  <a:cxn ang="0">
                    <a:pos x="1263" y="48"/>
                  </a:cxn>
                  <a:cxn ang="0">
                    <a:pos x="1231" y="102"/>
                  </a:cxn>
                  <a:cxn ang="0">
                    <a:pos x="1185" y="179"/>
                  </a:cxn>
                  <a:cxn ang="0">
                    <a:pos x="1165" y="207"/>
                  </a:cxn>
                  <a:cxn ang="0">
                    <a:pos x="1116" y="289"/>
                  </a:cxn>
                  <a:cxn ang="0">
                    <a:pos x="1070" y="367"/>
                  </a:cxn>
                  <a:cxn ang="0">
                    <a:pos x="1062" y="381"/>
                  </a:cxn>
                  <a:cxn ang="0">
                    <a:pos x="1034" y="430"/>
                  </a:cxn>
                  <a:cxn ang="0">
                    <a:pos x="1018" y="456"/>
                  </a:cxn>
                  <a:cxn ang="0">
                    <a:pos x="998" y="492"/>
                  </a:cxn>
                  <a:cxn ang="0">
                    <a:pos x="996" y="496"/>
                  </a:cxn>
                  <a:cxn ang="0">
                    <a:pos x="988" y="512"/>
                  </a:cxn>
                  <a:cxn ang="0">
                    <a:pos x="956" y="570"/>
                  </a:cxn>
                  <a:cxn ang="0">
                    <a:pos x="919" y="637"/>
                  </a:cxn>
                  <a:cxn ang="0">
                    <a:pos x="873" y="721"/>
                  </a:cxn>
                </a:cxnLst>
                <a:rect l="0" t="0" r="r" b="b"/>
                <a:pathLst>
                  <a:path w="1263" h="1432">
                    <a:moveTo>
                      <a:pt x="873" y="721"/>
                    </a:moveTo>
                    <a:lnTo>
                      <a:pt x="817" y="737"/>
                    </a:lnTo>
                    <a:lnTo>
                      <a:pt x="691" y="779"/>
                    </a:lnTo>
                    <a:lnTo>
                      <a:pt x="600" y="805"/>
                    </a:lnTo>
                    <a:lnTo>
                      <a:pt x="492" y="837"/>
                    </a:lnTo>
                    <a:lnTo>
                      <a:pt x="474" y="845"/>
                    </a:lnTo>
                    <a:lnTo>
                      <a:pt x="407" y="882"/>
                    </a:lnTo>
                    <a:lnTo>
                      <a:pt x="343" y="920"/>
                    </a:lnTo>
                    <a:lnTo>
                      <a:pt x="327" y="928"/>
                    </a:lnTo>
                    <a:lnTo>
                      <a:pt x="329" y="954"/>
                    </a:lnTo>
                    <a:lnTo>
                      <a:pt x="333" y="996"/>
                    </a:lnTo>
                    <a:lnTo>
                      <a:pt x="327" y="1006"/>
                    </a:lnTo>
                    <a:lnTo>
                      <a:pt x="295" y="1072"/>
                    </a:lnTo>
                    <a:lnTo>
                      <a:pt x="211" y="1241"/>
                    </a:lnTo>
                    <a:lnTo>
                      <a:pt x="44" y="1420"/>
                    </a:lnTo>
                    <a:lnTo>
                      <a:pt x="32" y="1432"/>
                    </a:lnTo>
                    <a:lnTo>
                      <a:pt x="34" y="1422"/>
                    </a:lnTo>
                    <a:lnTo>
                      <a:pt x="68" y="1143"/>
                    </a:lnTo>
                    <a:lnTo>
                      <a:pt x="72" y="1111"/>
                    </a:lnTo>
                    <a:lnTo>
                      <a:pt x="66" y="1089"/>
                    </a:lnTo>
                    <a:lnTo>
                      <a:pt x="52" y="1038"/>
                    </a:lnTo>
                    <a:lnTo>
                      <a:pt x="40" y="1002"/>
                    </a:lnTo>
                    <a:lnTo>
                      <a:pt x="10" y="902"/>
                    </a:lnTo>
                    <a:lnTo>
                      <a:pt x="0" y="862"/>
                    </a:lnTo>
                    <a:lnTo>
                      <a:pt x="138" y="870"/>
                    </a:lnTo>
                    <a:lnTo>
                      <a:pt x="132" y="791"/>
                    </a:lnTo>
                    <a:lnTo>
                      <a:pt x="301" y="496"/>
                    </a:lnTo>
                    <a:lnTo>
                      <a:pt x="315" y="472"/>
                    </a:lnTo>
                    <a:lnTo>
                      <a:pt x="395" y="205"/>
                    </a:lnTo>
                    <a:lnTo>
                      <a:pt x="425" y="185"/>
                    </a:lnTo>
                    <a:lnTo>
                      <a:pt x="427" y="183"/>
                    </a:lnTo>
                    <a:lnTo>
                      <a:pt x="592" y="70"/>
                    </a:lnTo>
                    <a:lnTo>
                      <a:pt x="624" y="64"/>
                    </a:lnTo>
                    <a:lnTo>
                      <a:pt x="962" y="22"/>
                    </a:lnTo>
                    <a:lnTo>
                      <a:pt x="1012" y="40"/>
                    </a:lnTo>
                    <a:lnTo>
                      <a:pt x="1108" y="0"/>
                    </a:lnTo>
                    <a:lnTo>
                      <a:pt x="1263" y="48"/>
                    </a:lnTo>
                    <a:lnTo>
                      <a:pt x="1231" y="102"/>
                    </a:lnTo>
                    <a:lnTo>
                      <a:pt x="1185" y="179"/>
                    </a:lnTo>
                    <a:lnTo>
                      <a:pt x="1165" y="207"/>
                    </a:lnTo>
                    <a:lnTo>
                      <a:pt x="1116" y="289"/>
                    </a:lnTo>
                    <a:lnTo>
                      <a:pt x="1070" y="367"/>
                    </a:lnTo>
                    <a:lnTo>
                      <a:pt x="1062" y="381"/>
                    </a:lnTo>
                    <a:lnTo>
                      <a:pt x="1034" y="430"/>
                    </a:lnTo>
                    <a:lnTo>
                      <a:pt x="1018" y="456"/>
                    </a:lnTo>
                    <a:lnTo>
                      <a:pt x="998" y="492"/>
                    </a:lnTo>
                    <a:lnTo>
                      <a:pt x="996" y="496"/>
                    </a:lnTo>
                    <a:lnTo>
                      <a:pt x="988" y="512"/>
                    </a:lnTo>
                    <a:lnTo>
                      <a:pt x="956" y="570"/>
                    </a:lnTo>
                    <a:lnTo>
                      <a:pt x="919" y="637"/>
                    </a:lnTo>
                    <a:lnTo>
                      <a:pt x="873" y="721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9525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lIns="68580" tIns="34290" rIns="68580" bIns="34290"/>
              <a:lstStyle/>
              <a:p>
                <a:pPr>
                  <a:defRPr/>
                </a:pPr>
                <a:endParaRPr lang="nb-NO" sz="675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2" name="Freeform 9"/>
              <p:cNvSpPr>
                <a:spLocks/>
              </p:cNvSpPr>
              <p:nvPr/>
            </p:nvSpPr>
            <p:spPr bwMode="auto">
              <a:xfrm>
                <a:off x="15036" y="5866193"/>
                <a:ext cx="1193788" cy="895130"/>
              </a:xfrm>
              <a:custGeom>
                <a:avLst/>
                <a:gdLst/>
                <a:ahLst/>
                <a:cxnLst>
                  <a:cxn ang="0">
                    <a:pos x="751" y="154"/>
                  </a:cxn>
                  <a:cxn ang="0">
                    <a:pos x="723" y="168"/>
                  </a:cxn>
                  <a:cxn ang="0">
                    <a:pos x="639" y="196"/>
                  </a:cxn>
                  <a:cxn ang="0">
                    <a:pos x="589" y="223"/>
                  </a:cxn>
                  <a:cxn ang="0">
                    <a:pos x="581" y="229"/>
                  </a:cxn>
                  <a:cxn ang="0">
                    <a:pos x="522" y="271"/>
                  </a:cxn>
                  <a:cxn ang="0">
                    <a:pos x="456" y="329"/>
                  </a:cxn>
                  <a:cxn ang="0">
                    <a:pos x="440" y="341"/>
                  </a:cxn>
                  <a:cxn ang="0">
                    <a:pos x="416" y="363"/>
                  </a:cxn>
                  <a:cxn ang="0">
                    <a:pos x="358" y="411"/>
                  </a:cxn>
                  <a:cxn ang="0">
                    <a:pos x="309" y="441"/>
                  </a:cxn>
                  <a:cxn ang="0">
                    <a:pos x="209" y="474"/>
                  </a:cxn>
                  <a:cxn ang="0">
                    <a:pos x="88" y="514"/>
                  </a:cxn>
                  <a:cxn ang="0">
                    <a:pos x="84" y="514"/>
                  </a:cxn>
                  <a:cxn ang="0">
                    <a:pos x="26" y="564"/>
                  </a:cxn>
                  <a:cxn ang="0">
                    <a:pos x="0" y="449"/>
                  </a:cxn>
                  <a:cxn ang="0">
                    <a:pos x="84" y="337"/>
                  </a:cxn>
                  <a:cxn ang="0">
                    <a:pos x="133" y="257"/>
                  </a:cxn>
                  <a:cxn ang="0">
                    <a:pos x="340" y="108"/>
                  </a:cxn>
                  <a:cxn ang="0">
                    <a:pos x="566" y="0"/>
                  </a:cxn>
                  <a:cxn ang="0">
                    <a:pos x="739" y="98"/>
                  </a:cxn>
                  <a:cxn ang="0">
                    <a:pos x="751" y="154"/>
                  </a:cxn>
                </a:cxnLst>
                <a:rect l="0" t="0" r="r" b="b"/>
                <a:pathLst>
                  <a:path w="751" h="564">
                    <a:moveTo>
                      <a:pt x="751" y="154"/>
                    </a:moveTo>
                    <a:lnTo>
                      <a:pt x="723" y="168"/>
                    </a:lnTo>
                    <a:lnTo>
                      <a:pt x="639" y="196"/>
                    </a:lnTo>
                    <a:lnTo>
                      <a:pt x="589" y="223"/>
                    </a:lnTo>
                    <a:lnTo>
                      <a:pt x="581" y="229"/>
                    </a:lnTo>
                    <a:lnTo>
                      <a:pt x="522" y="271"/>
                    </a:lnTo>
                    <a:lnTo>
                      <a:pt x="456" y="329"/>
                    </a:lnTo>
                    <a:lnTo>
                      <a:pt x="440" y="341"/>
                    </a:lnTo>
                    <a:lnTo>
                      <a:pt x="416" y="363"/>
                    </a:lnTo>
                    <a:lnTo>
                      <a:pt x="358" y="411"/>
                    </a:lnTo>
                    <a:lnTo>
                      <a:pt x="309" y="441"/>
                    </a:lnTo>
                    <a:lnTo>
                      <a:pt x="209" y="474"/>
                    </a:lnTo>
                    <a:lnTo>
                      <a:pt x="88" y="514"/>
                    </a:lnTo>
                    <a:lnTo>
                      <a:pt x="84" y="514"/>
                    </a:lnTo>
                    <a:lnTo>
                      <a:pt x="26" y="564"/>
                    </a:lnTo>
                    <a:lnTo>
                      <a:pt x="0" y="449"/>
                    </a:lnTo>
                    <a:lnTo>
                      <a:pt x="84" y="337"/>
                    </a:lnTo>
                    <a:lnTo>
                      <a:pt x="133" y="257"/>
                    </a:lnTo>
                    <a:lnTo>
                      <a:pt x="340" y="108"/>
                    </a:lnTo>
                    <a:lnTo>
                      <a:pt x="566" y="0"/>
                    </a:lnTo>
                    <a:lnTo>
                      <a:pt x="739" y="98"/>
                    </a:lnTo>
                    <a:lnTo>
                      <a:pt x="751" y="154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lIns="68580" tIns="34290" rIns="68580" bIns="34290"/>
              <a:lstStyle/>
              <a:p>
                <a:pPr>
                  <a:defRPr/>
                </a:pPr>
                <a:endParaRPr lang="nb-NO" sz="675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3" name="Freeform 10"/>
              <p:cNvSpPr>
                <a:spLocks/>
              </p:cNvSpPr>
              <p:nvPr/>
            </p:nvSpPr>
            <p:spPr bwMode="auto">
              <a:xfrm>
                <a:off x="1007829" y="6656843"/>
                <a:ext cx="1580552" cy="982665"/>
              </a:xfrm>
              <a:custGeom>
                <a:avLst/>
                <a:gdLst/>
                <a:ahLst/>
                <a:cxnLst>
                  <a:cxn ang="0">
                    <a:pos x="996" y="24"/>
                  </a:cxn>
                  <a:cxn ang="0">
                    <a:pos x="996" y="24"/>
                  </a:cxn>
                  <a:cxn ang="0">
                    <a:pos x="795" y="283"/>
                  </a:cxn>
                  <a:cxn ang="0">
                    <a:pos x="785" y="295"/>
                  </a:cxn>
                  <a:cxn ang="0">
                    <a:pos x="779" y="305"/>
                  </a:cxn>
                  <a:cxn ang="0">
                    <a:pos x="775" y="313"/>
                  </a:cxn>
                  <a:cxn ang="0">
                    <a:pos x="771" y="331"/>
                  </a:cxn>
                  <a:cxn ang="0">
                    <a:pos x="761" y="363"/>
                  </a:cxn>
                  <a:cxn ang="0">
                    <a:pos x="735" y="448"/>
                  </a:cxn>
                  <a:cxn ang="0">
                    <a:pos x="685" y="618"/>
                  </a:cxn>
                  <a:cxn ang="0">
                    <a:pos x="558" y="588"/>
                  </a:cxn>
                  <a:cxn ang="0">
                    <a:pos x="415" y="554"/>
                  </a:cxn>
                  <a:cxn ang="0">
                    <a:pos x="182" y="582"/>
                  </a:cxn>
                  <a:cxn ang="0">
                    <a:pos x="72" y="540"/>
                  </a:cxn>
                  <a:cxn ang="0">
                    <a:pos x="72" y="403"/>
                  </a:cxn>
                  <a:cxn ang="0">
                    <a:pos x="72" y="351"/>
                  </a:cxn>
                  <a:cxn ang="0">
                    <a:pos x="72" y="339"/>
                  </a:cxn>
                  <a:cxn ang="0">
                    <a:pos x="116" y="313"/>
                  </a:cxn>
                  <a:cxn ang="0">
                    <a:pos x="140" y="299"/>
                  </a:cxn>
                  <a:cxn ang="0">
                    <a:pos x="156" y="251"/>
                  </a:cxn>
                  <a:cxn ang="0">
                    <a:pos x="46" y="219"/>
                  </a:cxn>
                  <a:cxn ang="0">
                    <a:pos x="0" y="187"/>
                  </a:cxn>
                  <a:cxn ang="0">
                    <a:pos x="6" y="122"/>
                  </a:cxn>
                  <a:cxn ang="0">
                    <a:pos x="66" y="74"/>
                  </a:cxn>
                  <a:cxn ang="0">
                    <a:pos x="122" y="68"/>
                  </a:cxn>
                  <a:cxn ang="0">
                    <a:pos x="126" y="68"/>
                  </a:cxn>
                  <a:cxn ang="0">
                    <a:pos x="148" y="48"/>
                  </a:cxn>
                  <a:cxn ang="0">
                    <a:pos x="176" y="48"/>
                  </a:cxn>
                  <a:cxn ang="0">
                    <a:pos x="247" y="46"/>
                  </a:cxn>
                  <a:cxn ang="0">
                    <a:pos x="630" y="36"/>
                  </a:cxn>
                  <a:cxn ang="0">
                    <a:pos x="646" y="44"/>
                  </a:cxn>
                  <a:cxn ang="0">
                    <a:pos x="683" y="60"/>
                  </a:cxn>
                  <a:cxn ang="0">
                    <a:pos x="791" y="8"/>
                  </a:cxn>
                  <a:cxn ang="0">
                    <a:pos x="795" y="8"/>
                  </a:cxn>
                  <a:cxn ang="0">
                    <a:pos x="819" y="0"/>
                  </a:cxn>
                  <a:cxn ang="0">
                    <a:pos x="821" y="0"/>
                  </a:cxn>
                  <a:cxn ang="0">
                    <a:pos x="825" y="4"/>
                  </a:cxn>
                  <a:cxn ang="0">
                    <a:pos x="839" y="34"/>
                  </a:cxn>
                  <a:cxn ang="0">
                    <a:pos x="861" y="24"/>
                  </a:cxn>
                  <a:cxn ang="0">
                    <a:pos x="895" y="8"/>
                  </a:cxn>
                  <a:cxn ang="0">
                    <a:pos x="907" y="8"/>
                  </a:cxn>
                  <a:cxn ang="0">
                    <a:pos x="970" y="18"/>
                  </a:cxn>
                  <a:cxn ang="0">
                    <a:pos x="986" y="22"/>
                  </a:cxn>
                  <a:cxn ang="0">
                    <a:pos x="996" y="24"/>
                  </a:cxn>
                </a:cxnLst>
                <a:rect l="0" t="0" r="r" b="b"/>
                <a:pathLst>
                  <a:path w="996" h="618">
                    <a:moveTo>
                      <a:pt x="996" y="24"/>
                    </a:moveTo>
                    <a:lnTo>
                      <a:pt x="996" y="24"/>
                    </a:lnTo>
                    <a:lnTo>
                      <a:pt x="795" y="283"/>
                    </a:lnTo>
                    <a:lnTo>
                      <a:pt x="785" y="295"/>
                    </a:lnTo>
                    <a:lnTo>
                      <a:pt x="779" y="305"/>
                    </a:lnTo>
                    <a:lnTo>
                      <a:pt x="775" y="313"/>
                    </a:lnTo>
                    <a:lnTo>
                      <a:pt x="771" y="331"/>
                    </a:lnTo>
                    <a:lnTo>
                      <a:pt x="761" y="363"/>
                    </a:lnTo>
                    <a:lnTo>
                      <a:pt x="735" y="448"/>
                    </a:lnTo>
                    <a:lnTo>
                      <a:pt x="685" y="618"/>
                    </a:lnTo>
                    <a:lnTo>
                      <a:pt x="558" y="588"/>
                    </a:lnTo>
                    <a:lnTo>
                      <a:pt x="415" y="554"/>
                    </a:lnTo>
                    <a:lnTo>
                      <a:pt x="182" y="582"/>
                    </a:lnTo>
                    <a:lnTo>
                      <a:pt x="72" y="540"/>
                    </a:lnTo>
                    <a:lnTo>
                      <a:pt x="72" y="403"/>
                    </a:lnTo>
                    <a:lnTo>
                      <a:pt x="72" y="351"/>
                    </a:lnTo>
                    <a:lnTo>
                      <a:pt x="72" y="339"/>
                    </a:lnTo>
                    <a:lnTo>
                      <a:pt x="116" y="313"/>
                    </a:lnTo>
                    <a:lnTo>
                      <a:pt x="140" y="299"/>
                    </a:lnTo>
                    <a:lnTo>
                      <a:pt x="156" y="251"/>
                    </a:lnTo>
                    <a:lnTo>
                      <a:pt x="46" y="219"/>
                    </a:lnTo>
                    <a:lnTo>
                      <a:pt x="0" y="187"/>
                    </a:lnTo>
                    <a:lnTo>
                      <a:pt x="6" y="122"/>
                    </a:lnTo>
                    <a:lnTo>
                      <a:pt x="66" y="74"/>
                    </a:lnTo>
                    <a:lnTo>
                      <a:pt x="122" y="68"/>
                    </a:lnTo>
                    <a:lnTo>
                      <a:pt x="126" y="68"/>
                    </a:lnTo>
                    <a:lnTo>
                      <a:pt x="148" y="48"/>
                    </a:lnTo>
                    <a:lnTo>
                      <a:pt x="176" y="48"/>
                    </a:lnTo>
                    <a:lnTo>
                      <a:pt x="247" y="46"/>
                    </a:lnTo>
                    <a:lnTo>
                      <a:pt x="630" y="36"/>
                    </a:lnTo>
                    <a:lnTo>
                      <a:pt x="646" y="44"/>
                    </a:lnTo>
                    <a:lnTo>
                      <a:pt x="683" y="60"/>
                    </a:lnTo>
                    <a:lnTo>
                      <a:pt x="791" y="8"/>
                    </a:lnTo>
                    <a:lnTo>
                      <a:pt x="795" y="8"/>
                    </a:lnTo>
                    <a:lnTo>
                      <a:pt x="819" y="0"/>
                    </a:lnTo>
                    <a:lnTo>
                      <a:pt x="821" y="0"/>
                    </a:lnTo>
                    <a:lnTo>
                      <a:pt x="825" y="4"/>
                    </a:lnTo>
                    <a:lnTo>
                      <a:pt x="839" y="34"/>
                    </a:lnTo>
                    <a:lnTo>
                      <a:pt x="861" y="24"/>
                    </a:lnTo>
                    <a:lnTo>
                      <a:pt x="895" y="8"/>
                    </a:lnTo>
                    <a:lnTo>
                      <a:pt x="907" y="8"/>
                    </a:lnTo>
                    <a:lnTo>
                      <a:pt x="970" y="18"/>
                    </a:lnTo>
                    <a:lnTo>
                      <a:pt x="986" y="22"/>
                    </a:lnTo>
                    <a:lnTo>
                      <a:pt x="996" y="2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lIns="68580" tIns="34290" rIns="68580" bIns="34290"/>
              <a:lstStyle/>
              <a:p>
                <a:pPr>
                  <a:defRPr/>
                </a:pPr>
                <a:endParaRPr lang="nb-NO" sz="675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4" name="Freeform 11"/>
              <p:cNvSpPr>
                <a:spLocks noEditPoints="1"/>
              </p:cNvSpPr>
              <p:nvPr/>
            </p:nvSpPr>
            <p:spPr bwMode="auto">
              <a:xfrm>
                <a:off x="828153" y="2952081"/>
                <a:ext cx="919704" cy="1183153"/>
              </a:xfrm>
              <a:custGeom>
                <a:avLst/>
                <a:gdLst/>
                <a:ahLst/>
                <a:cxnLst>
                  <a:cxn ang="0">
                    <a:pos x="2" y="373"/>
                  </a:cxn>
                  <a:cxn ang="0">
                    <a:pos x="4" y="373"/>
                  </a:cxn>
                  <a:cxn ang="0">
                    <a:pos x="0" y="373"/>
                  </a:cxn>
                  <a:cxn ang="0">
                    <a:pos x="2" y="373"/>
                  </a:cxn>
                  <a:cxn ang="0">
                    <a:pos x="524" y="216"/>
                  </a:cxn>
                  <a:cxn ang="0">
                    <a:pos x="512" y="277"/>
                  </a:cxn>
                  <a:cxn ang="0">
                    <a:pos x="518" y="287"/>
                  </a:cxn>
                  <a:cxn ang="0">
                    <a:pos x="559" y="361"/>
                  </a:cxn>
                  <a:cxn ang="0">
                    <a:pos x="518" y="407"/>
                  </a:cxn>
                  <a:cxn ang="0">
                    <a:pos x="512" y="449"/>
                  </a:cxn>
                  <a:cxn ang="0">
                    <a:pos x="536" y="449"/>
                  </a:cxn>
                  <a:cxn ang="0">
                    <a:pos x="579" y="451"/>
                  </a:cxn>
                  <a:cxn ang="0">
                    <a:pos x="579" y="452"/>
                  </a:cxn>
                  <a:cxn ang="0">
                    <a:pos x="579" y="546"/>
                  </a:cxn>
                  <a:cxn ang="0">
                    <a:pos x="579" y="560"/>
                  </a:cxn>
                  <a:cxn ang="0">
                    <a:pos x="536" y="564"/>
                  </a:cxn>
                  <a:cxn ang="0">
                    <a:pos x="510" y="564"/>
                  </a:cxn>
                  <a:cxn ang="0">
                    <a:pos x="442" y="672"/>
                  </a:cxn>
                  <a:cxn ang="0">
                    <a:pos x="418" y="707"/>
                  </a:cxn>
                  <a:cxn ang="0">
                    <a:pos x="396" y="745"/>
                  </a:cxn>
                  <a:cxn ang="0">
                    <a:pos x="219" y="656"/>
                  </a:cxn>
                  <a:cxn ang="0">
                    <a:pos x="193" y="604"/>
                  </a:cxn>
                  <a:cxn ang="0">
                    <a:pos x="179" y="580"/>
                  </a:cxn>
                  <a:cxn ang="0">
                    <a:pos x="195" y="520"/>
                  </a:cxn>
                  <a:cxn ang="0">
                    <a:pos x="191" y="514"/>
                  </a:cxn>
                  <a:cxn ang="0">
                    <a:pos x="181" y="498"/>
                  </a:cxn>
                  <a:cxn ang="0">
                    <a:pos x="119" y="506"/>
                  </a:cxn>
                  <a:cxn ang="0">
                    <a:pos x="30" y="403"/>
                  </a:cxn>
                  <a:cxn ang="0">
                    <a:pos x="46" y="419"/>
                  </a:cxn>
                  <a:cxn ang="0">
                    <a:pos x="69" y="407"/>
                  </a:cxn>
                  <a:cxn ang="0">
                    <a:pos x="30" y="351"/>
                  </a:cxn>
                  <a:cxn ang="0">
                    <a:pos x="65" y="325"/>
                  </a:cxn>
                  <a:cxn ang="0">
                    <a:pos x="73" y="339"/>
                  </a:cxn>
                  <a:cxn ang="0">
                    <a:pos x="213" y="474"/>
                  </a:cxn>
                  <a:cxn ang="0">
                    <a:pos x="219" y="478"/>
                  </a:cxn>
                  <a:cxn ang="0">
                    <a:pos x="269" y="520"/>
                  </a:cxn>
                  <a:cxn ang="0">
                    <a:pos x="326" y="484"/>
                  </a:cxn>
                  <a:cxn ang="0">
                    <a:pos x="312" y="449"/>
                  </a:cxn>
                  <a:cxn ang="0">
                    <a:pos x="295" y="391"/>
                  </a:cxn>
                  <a:cxn ang="0">
                    <a:pos x="285" y="371"/>
                  </a:cxn>
                  <a:cxn ang="0">
                    <a:pos x="203" y="337"/>
                  </a:cxn>
                  <a:cxn ang="0">
                    <a:pos x="211" y="275"/>
                  </a:cxn>
                  <a:cxn ang="0">
                    <a:pos x="285" y="303"/>
                  </a:cxn>
                  <a:cxn ang="0">
                    <a:pos x="328" y="305"/>
                  </a:cxn>
                  <a:cxn ang="0">
                    <a:pos x="304" y="222"/>
                  </a:cxn>
                  <a:cxn ang="0">
                    <a:pos x="374" y="231"/>
                  </a:cxn>
                  <a:cxn ang="0">
                    <a:pos x="402" y="237"/>
                  </a:cxn>
                  <a:cxn ang="0">
                    <a:pos x="410" y="220"/>
                  </a:cxn>
                  <a:cxn ang="0">
                    <a:pos x="466" y="239"/>
                  </a:cxn>
                  <a:cxn ang="0">
                    <a:pos x="468" y="239"/>
                  </a:cxn>
                  <a:cxn ang="0">
                    <a:pos x="476" y="176"/>
                  </a:cxn>
                  <a:cxn ang="0">
                    <a:pos x="468" y="98"/>
                  </a:cxn>
                  <a:cxn ang="0">
                    <a:pos x="426" y="44"/>
                  </a:cxn>
                  <a:cxn ang="0">
                    <a:pos x="478" y="0"/>
                  </a:cxn>
                  <a:cxn ang="0">
                    <a:pos x="514" y="36"/>
                  </a:cxn>
                  <a:cxn ang="0">
                    <a:pos x="575" y="96"/>
                  </a:cxn>
                  <a:cxn ang="0">
                    <a:pos x="573" y="150"/>
                  </a:cxn>
                  <a:cxn ang="0">
                    <a:pos x="536" y="160"/>
                  </a:cxn>
                  <a:cxn ang="0">
                    <a:pos x="524" y="216"/>
                  </a:cxn>
                </a:cxnLst>
                <a:rect l="0" t="0" r="r" b="b"/>
                <a:pathLst>
                  <a:path w="579" h="745">
                    <a:moveTo>
                      <a:pt x="2" y="373"/>
                    </a:moveTo>
                    <a:lnTo>
                      <a:pt x="4" y="373"/>
                    </a:lnTo>
                    <a:lnTo>
                      <a:pt x="0" y="373"/>
                    </a:lnTo>
                    <a:lnTo>
                      <a:pt x="2" y="373"/>
                    </a:lnTo>
                    <a:close/>
                    <a:moveTo>
                      <a:pt x="524" y="216"/>
                    </a:moveTo>
                    <a:lnTo>
                      <a:pt x="512" y="277"/>
                    </a:lnTo>
                    <a:lnTo>
                      <a:pt x="518" y="287"/>
                    </a:lnTo>
                    <a:lnTo>
                      <a:pt x="559" y="361"/>
                    </a:lnTo>
                    <a:lnTo>
                      <a:pt x="518" y="407"/>
                    </a:lnTo>
                    <a:lnTo>
                      <a:pt x="512" y="449"/>
                    </a:lnTo>
                    <a:lnTo>
                      <a:pt x="536" y="449"/>
                    </a:lnTo>
                    <a:lnTo>
                      <a:pt x="579" y="451"/>
                    </a:lnTo>
                    <a:lnTo>
                      <a:pt x="579" y="452"/>
                    </a:lnTo>
                    <a:lnTo>
                      <a:pt x="579" y="546"/>
                    </a:lnTo>
                    <a:lnTo>
                      <a:pt x="579" y="560"/>
                    </a:lnTo>
                    <a:lnTo>
                      <a:pt x="536" y="564"/>
                    </a:lnTo>
                    <a:lnTo>
                      <a:pt x="510" y="564"/>
                    </a:lnTo>
                    <a:lnTo>
                      <a:pt x="442" y="672"/>
                    </a:lnTo>
                    <a:lnTo>
                      <a:pt x="418" y="707"/>
                    </a:lnTo>
                    <a:lnTo>
                      <a:pt x="396" y="745"/>
                    </a:lnTo>
                    <a:lnTo>
                      <a:pt x="219" y="656"/>
                    </a:lnTo>
                    <a:lnTo>
                      <a:pt x="193" y="604"/>
                    </a:lnTo>
                    <a:lnTo>
                      <a:pt x="179" y="580"/>
                    </a:lnTo>
                    <a:lnTo>
                      <a:pt x="195" y="520"/>
                    </a:lnTo>
                    <a:lnTo>
                      <a:pt x="191" y="514"/>
                    </a:lnTo>
                    <a:lnTo>
                      <a:pt x="181" y="498"/>
                    </a:lnTo>
                    <a:lnTo>
                      <a:pt x="119" y="506"/>
                    </a:lnTo>
                    <a:lnTo>
                      <a:pt x="30" y="403"/>
                    </a:lnTo>
                    <a:lnTo>
                      <a:pt x="46" y="419"/>
                    </a:lnTo>
                    <a:lnTo>
                      <a:pt x="69" y="407"/>
                    </a:lnTo>
                    <a:lnTo>
                      <a:pt x="30" y="351"/>
                    </a:lnTo>
                    <a:lnTo>
                      <a:pt x="65" y="325"/>
                    </a:lnTo>
                    <a:lnTo>
                      <a:pt x="73" y="339"/>
                    </a:lnTo>
                    <a:lnTo>
                      <a:pt x="213" y="474"/>
                    </a:lnTo>
                    <a:lnTo>
                      <a:pt x="219" y="478"/>
                    </a:lnTo>
                    <a:lnTo>
                      <a:pt x="269" y="520"/>
                    </a:lnTo>
                    <a:lnTo>
                      <a:pt x="326" y="484"/>
                    </a:lnTo>
                    <a:lnTo>
                      <a:pt x="312" y="449"/>
                    </a:lnTo>
                    <a:lnTo>
                      <a:pt x="295" y="391"/>
                    </a:lnTo>
                    <a:lnTo>
                      <a:pt x="285" y="371"/>
                    </a:lnTo>
                    <a:lnTo>
                      <a:pt x="203" y="337"/>
                    </a:lnTo>
                    <a:lnTo>
                      <a:pt x="211" y="275"/>
                    </a:lnTo>
                    <a:lnTo>
                      <a:pt x="285" y="303"/>
                    </a:lnTo>
                    <a:lnTo>
                      <a:pt x="328" y="305"/>
                    </a:lnTo>
                    <a:lnTo>
                      <a:pt x="304" y="222"/>
                    </a:lnTo>
                    <a:lnTo>
                      <a:pt x="374" y="231"/>
                    </a:lnTo>
                    <a:lnTo>
                      <a:pt x="402" y="237"/>
                    </a:lnTo>
                    <a:lnTo>
                      <a:pt x="410" y="220"/>
                    </a:lnTo>
                    <a:lnTo>
                      <a:pt x="466" y="239"/>
                    </a:lnTo>
                    <a:lnTo>
                      <a:pt x="468" y="239"/>
                    </a:lnTo>
                    <a:lnTo>
                      <a:pt x="476" y="176"/>
                    </a:lnTo>
                    <a:lnTo>
                      <a:pt x="468" y="98"/>
                    </a:lnTo>
                    <a:lnTo>
                      <a:pt x="426" y="44"/>
                    </a:lnTo>
                    <a:lnTo>
                      <a:pt x="478" y="0"/>
                    </a:lnTo>
                    <a:lnTo>
                      <a:pt x="514" y="36"/>
                    </a:lnTo>
                    <a:lnTo>
                      <a:pt x="575" y="96"/>
                    </a:lnTo>
                    <a:lnTo>
                      <a:pt x="573" y="150"/>
                    </a:lnTo>
                    <a:lnTo>
                      <a:pt x="536" y="160"/>
                    </a:lnTo>
                    <a:lnTo>
                      <a:pt x="524" y="216"/>
                    </a:ln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 w="9525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lIns="68580" tIns="34290" rIns="68580" bIns="34290"/>
              <a:lstStyle/>
              <a:p>
                <a:pPr>
                  <a:defRPr/>
                </a:pPr>
                <a:endParaRPr lang="nb-NO" sz="675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5" name="Freeform 12"/>
              <p:cNvSpPr>
                <a:spLocks/>
              </p:cNvSpPr>
              <p:nvPr/>
            </p:nvSpPr>
            <p:spPr bwMode="auto">
              <a:xfrm>
                <a:off x="3249227" y="1703983"/>
                <a:ext cx="1111564" cy="1646248"/>
              </a:xfrm>
              <a:custGeom>
                <a:avLst/>
                <a:gdLst/>
                <a:ahLst/>
                <a:cxnLst>
                  <a:cxn ang="0">
                    <a:pos x="700" y="84"/>
                  </a:cxn>
                  <a:cxn ang="0">
                    <a:pos x="700" y="187"/>
                  </a:cxn>
                  <a:cxn ang="0">
                    <a:pos x="698" y="249"/>
                  </a:cxn>
                  <a:cxn ang="0">
                    <a:pos x="502" y="305"/>
                  </a:cxn>
                  <a:cxn ang="0">
                    <a:pos x="562" y="368"/>
                  </a:cxn>
                  <a:cxn ang="0">
                    <a:pos x="500" y="426"/>
                  </a:cxn>
                  <a:cxn ang="0">
                    <a:pos x="486" y="603"/>
                  </a:cxn>
                  <a:cxn ang="0">
                    <a:pos x="542" y="625"/>
                  </a:cxn>
                  <a:cxn ang="0">
                    <a:pos x="494" y="687"/>
                  </a:cxn>
                  <a:cxn ang="0">
                    <a:pos x="423" y="777"/>
                  </a:cxn>
                  <a:cxn ang="0">
                    <a:pos x="457" y="804"/>
                  </a:cxn>
                  <a:cxn ang="0">
                    <a:pos x="463" y="810"/>
                  </a:cxn>
                  <a:cxn ang="0">
                    <a:pos x="453" y="818"/>
                  </a:cxn>
                  <a:cxn ang="0">
                    <a:pos x="365" y="888"/>
                  </a:cxn>
                  <a:cxn ang="0">
                    <a:pos x="214" y="1011"/>
                  </a:cxn>
                  <a:cxn ang="0">
                    <a:pos x="186" y="1035"/>
                  </a:cxn>
                  <a:cxn ang="0">
                    <a:pos x="158" y="1037"/>
                  </a:cxn>
                  <a:cxn ang="0">
                    <a:pos x="156" y="1035"/>
                  </a:cxn>
                  <a:cxn ang="0">
                    <a:pos x="134" y="994"/>
                  </a:cxn>
                  <a:cxn ang="0">
                    <a:pos x="122" y="972"/>
                  </a:cxn>
                  <a:cxn ang="0">
                    <a:pos x="72" y="982"/>
                  </a:cxn>
                  <a:cxn ang="0">
                    <a:pos x="30" y="802"/>
                  </a:cxn>
                  <a:cxn ang="0">
                    <a:pos x="0" y="683"/>
                  </a:cxn>
                  <a:cxn ang="0">
                    <a:pos x="148" y="591"/>
                  </a:cxn>
                  <a:cxn ang="0">
                    <a:pos x="200" y="452"/>
                  </a:cxn>
                  <a:cxn ang="0">
                    <a:pos x="156" y="414"/>
                  </a:cxn>
                  <a:cxn ang="0">
                    <a:pos x="182" y="400"/>
                  </a:cxn>
                  <a:cxn ang="0">
                    <a:pos x="228" y="386"/>
                  </a:cxn>
                  <a:cxn ang="0">
                    <a:pos x="297" y="187"/>
                  </a:cxn>
                  <a:cxn ang="0">
                    <a:pos x="305" y="169"/>
                  </a:cxn>
                  <a:cxn ang="0">
                    <a:pos x="313" y="147"/>
                  </a:cxn>
                  <a:cxn ang="0">
                    <a:pos x="313" y="145"/>
                  </a:cxn>
                  <a:cxn ang="0">
                    <a:pos x="319" y="151"/>
                  </a:cxn>
                  <a:cxn ang="0">
                    <a:pos x="367" y="185"/>
                  </a:cxn>
                  <a:cxn ang="0">
                    <a:pos x="371" y="187"/>
                  </a:cxn>
                  <a:cxn ang="0">
                    <a:pos x="377" y="193"/>
                  </a:cxn>
                  <a:cxn ang="0">
                    <a:pos x="379" y="187"/>
                  </a:cxn>
                  <a:cxn ang="0">
                    <a:pos x="383" y="163"/>
                  </a:cxn>
                  <a:cxn ang="0">
                    <a:pos x="403" y="179"/>
                  </a:cxn>
                  <a:cxn ang="0">
                    <a:pos x="429" y="161"/>
                  </a:cxn>
                  <a:cxn ang="0">
                    <a:pos x="504" y="109"/>
                  </a:cxn>
                  <a:cxn ang="0">
                    <a:pos x="572" y="0"/>
                  </a:cxn>
                  <a:cxn ang="0">
                    <a:pos x="614" y="111"/>
                  </a:cxn>
                  <a:cxn ang="0">
                    <a:pos x="700" y="84"/>
                  </a:cxn>
                </a:cxnLst>
                <a:rect l="0" t="0" r="r" b="b"/>
                <a:pathLst>
                  <a:path w="700" h="1037">
                    <a:moveTo>
                      <a:pt x="700" y="84"/>
                    </a:moveTo>
                    <a:lnTo>
                      <a:pt x="700" y="187"/>
                    </a:lnTo>
                    <a:lnTo>
                      <a:pt x="698" y="249"/>
                    </a:lnTo>
                    <a:lnTo>
                      <a:pt x="502" y="305"/>
                    </a:lnTo>
                    <a:lnTo>
                      <a:pt x="562" y="368"/>
                    </a:lnTo>
                    <a:lnTo>
                      <a:pt x="500" y="426"/>
                    </a:lnTo>
                    <a:lnTo>
                      <a:pt x="486" y="603"/>
                    </a:lnTo>
                    <a:lnTo>
                      <a:pt x="542" y="625"/>
                    </a:lnTo>
                    <a:lnTo>
                      <a:pt x="494" y="687"/>
                    </a:lnTo>
                    <a:lnTo>
                      <a:pt x="423" y="777"/>
                    </a:lnTo>
                    <a:lnTo>
                      <a:pt x="457" y="804"/>
                    </a:lnTo>
                    <a:lnTo>
                      <a:pt x="463" y="810"/>
                    </a:lnTo>
                    <a:lnTo>
                      <a:pt x="453" y="818"/>
                    </a:lnTo>
                    <a:lnTo>
                      <a:pt x="365" y="888"/>
                    </a:lnTo>
                    <a:lnTo>
                      <a:pt x="214" y="1011"/>
                    </a:lnTo>
                    <a:lnTo>
                      <a:pt x="186" y="1035"/>
                    </a:lnTo>
                    <a:lnTo>
                      <a:pt x="158" y="1037"/>
                    </a:lnTo>
                    <a:lnTo>
                      <a:pt x="156" y="1035"/>
                    </a:lnTo>
                    <a:lnTo>
                      <a:pt x="134" y="994"/>
                    </a:lnTo>
                    <a:lnTo>
                      <a:pt x="122" y="972"/>
                    </a:lnTo>
                    <a:lnTo>
                      <a:pt x="72" y="982"/>
                    </a:lnTo>
                    <a:lnTo>
                      <a:pt x="30" y="802"/>
                    </a:lnTo>
                    <a:lnTo>
                      <a:pt x="0" y="683"/>
                    </a:lnTo>
                    <a:lnTo>
                      <a:pt x="148" y="591"/>
                    </a:lnTo>
                    <a:lnTo>
                      <a:pt x="200" y="452"/>
                    </a:lnTo>
                    <a:lnTo>
                      <a:pt x="156" y="414"/>
                    </a:lnTo>
                    <a:lnTo>
                      <a:pt x="182" y="400"/>
                    </a:lnTo>
                    <a:lnTo>
                      <a:pt x="228" y="386"/>
                    </a:lnTo>
                    <a:lnTo>
                      <a:pt x="297" y="187"/>
                    </a:lnTo>
                    <a:lnTo>
                      <a:pt x="305" y="169"/>
                    </a:lnTo>
                    <a:lnTo>
                      <a:pt x="313" y="147"/>
                    </a:lnTo>
                    <a:lnTo>
                      <a:pt x="313" y="145"/>
                    </a:lnTo>
                    <a:lnTo>
                      <a:pt x="319" y="151"/>
                    </a:lnTo>
                    <a:lnTo>
                      <a:pt x="367" y="185"/>
                    </a:lnTo>
                    <a:lnTo>
                      <a:pt x="371" y="187"/>
                    </a:lnTo>
                    <a:lnTo>
                      <a:pt x="377" y="193"/>
                    </a:lnTo>
                    <a:lnTo>
                      <a:pt x="379" y="187"/>
                    </a:lnTo>
                    <a:lnTo>
                      <a:pt x="383" y="163"/>
                    </a:lnTo>
                    <a:lnTo>
                      <a:pt x="403" y="179"/>
                    </a:lnTo>
                    <a:lnTo>
                      <a:pt x="429" y="161"/>
                    </a:lnTo>
                    <a:lnTo>
                      <a:pt x="504" y="109"/>
                    </a:lnTo>
                    <a:lnTo>
                      <a:pt x="572" y="0"/>
                    </a:lnTo>
                    <a:lnTo>
                      <a:pt x="614" y="111"/>
                    </a:lnTo>
                    <a:lnTo>
                      <a:pt x="700" y="84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9525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lIns="68580" tIns="34290" rIns="68580" bIns="34290"/>
              <a:lstStyle/>
              <a:p>
                <a:pPr>
                  <a:defRPr/>
                </a:pPr>
                <a:endParaRPr lang="nb-NO" sz="675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6" name="Freeform 13"/>
              <p:cNvSpPr>
                <a:spLocks/>
              </p:cNvSpPr>
              <p:nvPr/>
            </p:nvSpPr>
            <p:spPr bwMode="auto">
              <a:xfrm>
                <a:off x="3072595" y="3737084"/>
                <a:ext cx="2037358" cy="1688603"/>
              </a:xfrm>
              <a:custGeom>
                <a:avLst/>
                <a:gdLst/>
                <a:ahLst/>
                <a:cxnLst>
                  <a:cxn ang="0">
                    <a:pos x="1237" y="777"/>
                  </a:cxn>
                  <a:cxn ang="0">
                    <a:pos x="1187" y="791"/>
                  </a:cxn>
                  <a:cxn ang="0">
                    <a:pos x="1169" y="795"/>
                  </a:cxn>
                  <a:cxn ang="0">
                    <a:pos x="1115" y="809"/>
                  </a:cxn>
                  <a:cxn ang="0">
                    <a:pos x="1107" y="811"/>
                  </a:cxn>
                  <a:cxn ang="0">
                    <a:pos x="1022" y="835"/>
                  </a:cxn>
                  <a:cxn ang="0">
                    <a:pos x="972" y="847"/>
                  </a:cxn>
                  <a:cxn ang="0">
                    <a:pos x="948" y="853"/>
                  </a:cxn>
                  <a:cxn ang="0">
                    <a:pos x="896" y="892"/>
                  </a:cxn>
                  <a:cxn ang="0">
                    <a:pos x="854" y="922"/>
                  </a:cxn>
                  <a:cxn ang="0">
                    <a:pos x="777" y="980"/>
                  </a:cxn>
                  <a:cxn ang="0">
                    <a:pos x="755" y="996"/>
                  </a:cxn>
                  <a:cxn ang="0">
                    <a:pos x="697" y="1036"/>
                  </a:cxn>
                  <a:cxn ang="0">
                    <a:pos x="585" y="1046"/>
                  </a:cxn>
                  <a:cxn ang="0">
                    <a:pos x="390" y="1064"/>
                  </a:cxn>
                  <a:cxn ang="0">
                    <a:pos x="388" y="1062"/>
                  </a:cxn>
                  <a:cxn ang="0">
                    <a:pos x="368" y="1030"/>
                  </a:cxn>
                  <a:cxn ang="0">
                    <a:pos x="297" y="922"/>
                  </a:cxn>
                  <a:cxn ang="0">
                    <a:pos x="291" y="910"/>
                  </a:cxn>
                  <a:cxn ang="0">
                    <a:pos x="275" y="900"/>
                  </a:cxn>
                  <a:cxn ang="0">
                    <a:pos x="159" y="829"/>
                  </a:cxn>
                  <a:cxn ang="0">
                    <a:pos x="181" y="777"/>
                  </a:cxn>
                  <a:cxn ang="0">
                    <a:pos x="199" y="735"/>
                  </a:cxn>
                  <a:cxn ang="0">
                    <a:pos x="88" y="709"/>
                  </a:cxn>
                  <a:cxn ang="0">
                    <a:pos x="68" y="610"/>
                  </a:cxn>
                  <a:cxn ang="0">
                    <a:pos x="68" y="602"/>
                  </a:cxn>
                  <a:cxn ang="0">
                    <a:pos x="66" y="598"/>
                  </a:cxn>
                  <a:cxn ang="0">
                    <a:pos x="50" y="594"/>
                  </a:cxn>
                  <a:cxn ang="0">
                    <a:pos x="52" y="568"/>
                  </a:cxn>
                  <a:cxn ang="0">
                    <a:pos x="60" y="482"/>
                  </a:cxn>
                  <a:cxn ang="0">
                    <a:pos x="60" y="480"/>
                  </a:cxn>
                  <a:cxn ang="0">
                    <a:pos x="46" y="466"/>
                  </a:cxn>
                  <a:cxn ang="0">
                    <a:pos x="10" y="432"/>
                  </a:cxn>
                  <a:cxn ang="0">
                    <a:pos x="0" y="424"/>
                  </a:cxn>
                  <a:cxn ang="0">
                    <a:pos x="6" y="391"/>
                  </a:cxn>
                  <a:cxn ang="0">
                    <a:pos x="6" y="351"/>
                  </a:cxn>
                  <a:cxn ang="0">
                    <a:pos x="4" y="261"/>
                  </a:cxn>
                  <a:cxn ang="0">
                    <a:pos x="163" y="201"/>
                  </a:cxn>
                  <a:cxn ang="0">
                    <a:pos x="175" y="195"/>
                  </a:cxn>
                  <a:cxn ang="0">
                    <a:pos x="263" y="180"/>
                  </a:cxn>
                  <a:cxn ang="0">
                    <a:pos x="323" y="168"/>
                  </a:cxn>
                  <a:cxn ang="0">
                    <a:pos x="382" y="156"/>
                  </a:cxn>
                  <a:cxn ang="0">
                    <a:pos x="384" y="156"/>
                  </a:cxn>
                  <a:cxn ang="0">
                    <a:pos x="446" y="94"/>
                  </a:cxn>
                  <a:cxn ang="0">
                    <a:pos x="474" y="64"/>
                  </a:cxn>
                  <a:cxn ang="0">
                    <a:pos x="514" y="98"/>
                  </a:cxn>
                  <a:cxn ang="0">
                    <a:pos x="605" y="94"/>
                  </a:cxn>
                  <a:cxn ang="0">
                    <a:pos x="647" y="72"/>
                  </a:cxn>
                  <a:cxn ang="0">
                    <a:pos x="747" y="24"/>
                  </a:cxn>
                  <a:cxn ang="0">
                    <a:pos x="773" y="22"/>
                  </a:cxn>
                  <a:cxn ang="0">
                    <a:pos x="972" y="10"/>
                  </a:cxn>
                  <a:cxn ang="0">
                    <a:pos x="1117" y="0"/>
                  </a:cxn>
                  <a:cxn ang="0">
                    <a:pos x="1169" y="188"/>
                  </a:cxn>
                  <a:cxn ang="0">
                    <a:pos x="1255" y="281"/>
                  </a:cxn>
                  <a:cxn ang="0">
                    <a:pos x="1283" y="418"/>
                  </a:cxn>
                  <a:cxn ang="0">
                    <a:pos x="1237" y="777"/>
                  </a:cxn>
                </a:cxnLst>
                <a:rect l="0" t="0" r="r" b="b"/>
                <a:pathLst>
                  <a:path w="1283" h="1064">
                    <a:moveTo>
                      <a:pt x="1237" y="777"/>
                    </a:moveTo>
                    <a:lnTo>
                      <a:pt x="1187" y="791"/>
                    </a:lnTo>
                    <a:lnTo>
                      <a:pt x="1169" y="795"/>
                    </a:lnTo>
                    <a:lnTo>
                      <a:pt x="1115" y="809"/>
                    </a:lnTo>
                    <a:lnTo>
                      <a:pt x="1107" y="811"/>
                    </a:lnTo>
                    <a:lnTo>
                      <a:pt x="1022" y="835"/>
                    </a:lnTo>
                    <a:lnTo>
                      <a:pt x="972" y="847"/>
                    </a:lnTo>
                    <a:lnTo>
                      <a:pt x="948" y="853"/>
                    </a:lnTo>
                    <a:lnTo>
                      <a:pt x="896" y="892"/>
                    </a:lnTo>
                    <a:lnTo>
                      <a:pt x="854" y="922"/>
                    </a:lnTo>
                    <a:lnTo>
                      <a:pt x="777" y="980"/>
                    </a:lnTo>
                    <a:lnTo>
                      <a:pt x="755" y="996"/>
                    </a:lnTo>
                    <a:lnTo>
                      <a:pt x="697" y="1036"/>
                    </a:lnTo>
                    <a:lnTo>
                      <a:pt x="585" y="1046"/>
                    </a:lnTo>
                    <a:lnTo>
                      <a:pt x="390" y="1064"/>
                    </a:lnTo>
                    <a:lnTo>
                      <a:pt x="388" y="1062"/>
                    </a:lnTo>
                    <a:lnTo>
                      <a:pt x="368" y="1030"/>
                    </a:lnTo>
                    <a:lnTo>
                      <a:pt x="297" y="922"/>
                    </a:lnTo>
                    <a:lnTo>
                      <a:pt x="291" y="910"/>
                    </a:lnTo>
                    <a:lnTo>
                      <a:pt x="275" y="900"/>
                    </a:lnTo>
                    <a:lnTo>
                      <a:pt x="159" y="829"/>
                    </a:lnTo>
                    <a:lnTo>
                      <a:pt x="181" y="777"/>
                    </a:lnTo>
                    <a:lnTo>
                      <a:pt x="199" y="735"/>
                    </a:lnTo>
                    <a:lnTo>
                      <a:pt x="88" y="709"/>
                    </a:lnTo>
                    <a:lnTo>
                      <a:pt x="68" y="610"/>
                    </a:lnTo>
                    <a:lnTo>
                      <a:pt x="68" y="602"/>
                    </a:lnTo>
                    <a:lnTo>
                      <a:pt x="66" y="598"/>
                    </a:lnTo>
                    <a:lnTo>
                      <a:pt x="50" y="594"/>
                    </a:lnTo>
                    <a:lnTo>
                      <a:pt x="52" y="568"/>
                    </a:lnTo>
                    <a:lnTo>
                      <a:pt x="60" y="482"/>
                    </a:lnTo>
                    <a:lnTo>
                      <a:pt x="60" y="480"/>
                    </a:lnTo>
                    <a:lnTo>
                      <a:pt x="46" y="466"/>
                    </a:lnTo>
                    <a:lnTo>
                      <a:pt x="10" y="432"/>
                    </a:lnTo>
                    <a:lnTo>
                      <a:pt x="0" y="424"/>
                    </a:lnTo>
                    <a:lnTo>
                      <a:pt x="6" y="391"/>
                    </a:lnTo>
                    <a:lnTo>
                      <a:pt x="6" y="351"/>
                    </a:lnTo>
                    <a:lnTo>
                      <a:pt x="4" y="261"/>
                    </a:lnTo>
                    <a:lnTo>
                      <a:pt x="163" y="201"/>
                    </a:lnTo>
                    <a:lnTo>
                      <a:pt x="175" y="195"/>
                    </a:lnTo>
                    <a:lnTo>
                      <a:pt x="263" y="180"/>
                    </a:lnTo>
                    <a:lnTo>
                      <a:pt x="323" y="168"/>
                    </a:lnTo>
                    <a:lnTo>
                      <a:pt x="382" y="156"/>
                    </a:lnTo>
                    <a:lnTo>
                      <a:pt x="384" y="156"/>
                    </a:lnTo>
                    <a:lnTo>
                      <a:pt x="446" y="94"/>
                    </a:lnTo>
                    <a:lnTo>
                      <a:pt x="474" y="64"/>
                    </a:lnTo>
                    <a:lnTo>
                      <a:pt x="514" y="98"/>
                    </a:lnTo>
                    <a:lnTo>
                      <a:pt x="605" y="94"/>
                    </a:lnTo>
                    <a:lnTo>
                      <a:pt x="647" y="72"/>
                    </a:lnTo>
                    <a:lnTo>
                      <a:pt x="747" y="24"/>
                    </a:lnTo>
                    <a:lnTo>
                      <a:pt x="773" y="22"/>
                    </a:lnTo>
                    <a:lnTo>
                      <a:pt x="972" y="10"/>
                    </a:lnTo>
                    <a:lnTo>
                      <a:pt x="1117" y="0"/>
                    </a:lnTo>
                    <a:lnTo>
                      <a:pt x="1169" y="188"/>
                    </a:lnTo>
                    <a:lnTo>
                      <a:pt x="1255" y="281"/>
                    </a:lnTo>
                    <a:lnTo>
                      <a:pt x="1283" y="418"/>
                    </a:lnTo>
                    <a:lnTo>
                      <a:pt x="1237" y="777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lIns="68580" tIns="34290" rIns="68580" bIns="34290"/>
              <a:lstStyle/>
              <a:p>
                <a:pPr>
                  <a:defRPr/>
                </a:pPr>
                <a:endParaRPr lang="nb-NO" sz="675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7" name="Freeform 14"/>
              <p:cNvSpPr>
                <a:spLocks/>
              </p:cNvSpPr>
              <p:nvPr/>
            </p:nvSpPr>
            <p:spPr bwMode="auto">
              <a:xfrm>
                <a:off x="1242324" y="5973495"/>
                <a:ext cx="1346057" cy="779355"/>
              </a:xfrm>
              <a:custGeom>
                <a:avLst/>
                <a:gdLst/>
                <a:ahLst/>
                <a:cxnLst>
                  <a:cxn ang="0">
                    <a:pos x="848" y="454"/>
                  </a:cxn>
                  <a:cxn ang="0">
                    <a:pos x="838" y="452"/>
                  </a:cxn>
                  <a:cxn ang="0">
                    <a:pos x="822" y="448"/>
                  </a:cxn>
                  <a:cxn ang="0">
                    <a:pos x="759" y="438"/>
                  </a:cxn>
                  <a:cxn ang="0">
                    <a:pos x="747" y="438"/>
                  </a:cxn>
                  <a:cxn ang="0">
                    <a:pos x="713" y="454"/>
                  </a:cxn>
                  <a:cxn ang="0">
                    <a:pos x="691" y="464"/>
                  </a:cxn>
                  <a:cxn ang="0">
                    <a:pos x="677" y="434"/>
                  </a:cxn>
                  <a:cxn ang="0">
                    <a:pos x="673" y="430"/>
                  </a:cxn>
                  <a:cxn ang="0">
                    <a:pos x="671" y="430"/>
                  </a:cxn>
                  <a:cxn ang="0">
                    <a:pos x="647" y="438"/>
                  </a:cxn>
                  <a:cxn ang="0">
                    <a:pos x="643" y="438"/>
                  </a:cxn>
                  <a:cxn ang="0">
                    <a:pos x="535" y="490"/>
                  </a:cxn>
                  <a:cxn ang="0">
                    <a:pos x="498" y="474"/>
                  </a:cxn>
                  <a:cxn ang="0">
                    <a:pos x="482" y="466"/>
                  </a:cxn>
                  <a:cxn ang="0">
                    <a:pos x="99" y="476"/>
                  </a:cxn>
                  <a:cxn ang="0">
                    <a:pos x="28" y="478"/>
                  </a:cxn>
                  <a:cxn ang="0">
                    <a:pos x="0" y="478"/>
                  </a:cxn>
                  <a:cxn ang="0">
                    <a:pos x="16" y="462"/>
                  </a:cxn>
                  <a:cxn ang="0">
                    <a:pos x="38" y="412"/>
                  </a:cxn>
                  <a:cxn ang="0">
                    <a:pos x="34" y="365"/>
                  </a:cxn>
                  <a:cxn ang="0">
                    <a:pos x="12" y="359"/>
                  </a:cxn>
                  <a:cxn ang="0">
                    <a:pos x="61" y="307"/>
                  </a:cxn>
                  <a:cxn ang="0">
                    <a:pos x="10" y="225"/>
                  </a:cxn>
                  <a:cxn ang="0">
                    <a:pos x="65" y="171"/>
                  </a:cxn>
                  <a:cxn ang="0">
                    <a:pos x="105" y="150"/>
                  </a:cxn>
                  <a:cxn ang="0">
                    <a:pos x="121" y="142"/>
                  </a:cxn>
                  <a:cxn ang="0">
                    <a:pos x="195" y="146"/>
                  </a:cxn>
                  <a:cxn ang="0">
                    <a:pos x="275" y="152"/>
                  </a:cxn>
                  <a:cxn ang="0">
                    <a:pos x="288" y="154"/>
                  </a:cxn>
                  <a:cxn ang="0">
                    <a:pos x="348" y="94"/>
                  </a:cxn>
                  <a:cxn ang="0">
                    <a:pos x="384" y="40"/>
                  </a:cxn>
                  <a:cxn ang="0">
                    <a:pos x="452" y="40"/>
                  </a:cxn>
                  <a:cxn ang="0">
                    <a:pos x="555" y="4"/>
                  </a:cxn>
                  <a:cxn ang="0">
                    <a:pos x="557" y="0"/>
                  </a:cxn>
                  <a:cxn ang="0">
                    <a:pos x="583" y="32"/>
                  </a:cxn>
                  <a:cxn ang="0">
                    <a:pos x="591" y="42"/>
                  </a:cxn>
                  <a:cxn ang="0">
                    <a:pos x="591" y="54"/>
                  </a:cxn>
                  <a:cxn ang="0">
                    <a:pos x="589" y="86"/>
                  </a:cxn>
                  <a:cxn ang="0">
                    <a:pos x="589" y="102"/>
                  </a:cxn>
                  <a:cxn ang="0">
                    <a:pos x="615" y="98"/>
                  </a:cxn>
                  <a:cxn ang="0">
                    <a:pos x="663" y="124"/>
                  </a:cxn>
                  <a:cxn ang="0">
                    <a:pos x="701" y="138"/>
                  </a:cxn>
                  <a:cxn ang="0">
                    <a:pos x="713" y="275"/>
                  </a:cxn>
                  <a:cxn ang="0">
                    <a:pos x="717" y="303"/>
                  </a:cxn>
                  <a:cxn ang="0">
                    <a:pos x="822" y="422"/>
                  </a:cxn>
                  <a:cxn ang="0">
                    <a:pos x="848" y="454"/>
                  </a:cxn>
                </a:cxnLst>
                <a:rect l="0" t="0" r="r" b="b"/>
                <a:pathLst>
                  <a:path w="848" h="490">
                    <a:moveTo>
                      <a:pt x="848" y="454"/>
                    </a:moveTo>
                    <a:lnTo>
                      <a:pt x="838" y="452"/>
                    </a:lnTo>
                    <a:lnTo>
                      <a:pt x="822" y="448"/>
                    </a:lnTo>
                    <a:lnTo>
                      <a:pt x="759" y="438"/>
                    </a:lnTo>
                    <a:lnTo>
                      <a:pt x="747" y="438"/>
                    </a:lnTo>
                    <a:lnTo>
                      <a:pt x="713" y="454"/>
                    </a:lnTo>
                    <a:lnTo>
                      <a:pt x="691" y="464"/>
                    </a:lnTo>
                    <a:lnTo>
                      <a:pt x="677" y="434"/>
                    </a:lnTo>
                    <a:lnTo>
                      <a:pt x="673" y="430"/>
                    </a:lnTo>
                    <a:lnTo>
                      <a:pt x="671" y="430"/>
                    </a:lnTo>
                    <a:lnTo>
                      <a:pt x="647" y="438"/>
                    </a:lnTo>
                    <a:lnTo>
                      <a:pt x="643" y="438"/>
                    </a:lnTo>
                    <a:lnTo>
                      <a:pt x="535" y="490"/>
                    </a:lnTo>
                    <a:lnTo>
                      <a:pt x="498" y="474"/>
                    </a:lnTo>
                    <a:lnTo>
                      <a:pt x="482" y="466"/>
                    </a:lnTo>
                    <a:lnTo>
                      <a:pt x="99" y="476"/>
                    </a:lnTo>
                    <a:lnTo>
                      <a:pt x="28" y="478"/>
                    </a:lnTo>
                    <a:lnTo>
                      <a:pt x="0" y="478"/>
                    </a:lnTo>
                    <a:lnTo>
                      <a:pt x="16" y="462"/>
                    </a:lnTo>
                    <a:lnTo>
                      <a:pt x="38" y="412"/>
                    </a:lnTo>
                    <a:lnTo>
                      <a:pt x="34" y="365"/>
                    </a:lnTo>
                    <a:lnTo>
                      <a:pt x="12" y="359"/>
                    </a:lnTo>
                    <a:lnTo>
                      <a:pt x="61" y="307"/>
                    </a:lnTo>
                    <a:lnTo>
                      <a:pt x="10" y="225"/>
                    </a:lnTo>
                    <a:lnTo>
                      <a:pt x="65" y="171"/>
                    </a:lnTo>
                    <a:lnTo>
                      <a:pt x="105" y="150"/>
                    </a:lnTo>
                    <a:lnTo>
                      <a:pt x="121" y="142"/>
                    </a:lnTo>
                    <a:lnTo>
                      <a:pt x="195" y="146"/>
                    </a:lnTo>
                    <a:lnTo>
                      <a:pt x="275" y="152"/>
                    </a:lnTo>
                    <a:lnTo>
                      <a:pt x="288" y="154"/>
                    </a:lnTo>
                    <a:lnTo>
                      <a:pt x="348" y="94"/>
                    </a:lnTo>
                    <a:lnTo>
                      <a:pt x="384" y="40"/>
                    </a:lnTo>
                    <a:lnTo>
                      <a:pt x="452" y="40"/>
                    </a:lnTo>
                    <a:lnTo>
                      <a:pt x="555" y="4"/>
                    </a:lnTo>
                    <a:lnTo>
                      <a:pt x="557" y="0"/>
                    </a:lnTo>
                    <a:lnTo>
                      <a:pt x="583" y="32"/>
                    </a:lnTo>
                    <a:lnTo>
                      <a:pt x="591" y="42"/>
                    </a:lnTo>
                    <a:lnTo>
                      <a:pt x="591" y="54"/>
                    </a:lnTo>
                    <a:lnTo>
                      <a:pt x="589" y="86"/>
                    </a:lnTo>
                    <a:lnTo>
                      <a:pt x="589" y="102"/>
                    </a:lnTo>
                    <a:lnTo>
                      <a:pt x="615" y="98"/>
                    </a:lnTo>
                    <a:lnTo>
                      <a:pt x="663" y="124"/>
                    </a:lnTo>
                    <a:lnTo>
                      <a:pt x="701" y="138"/>
                    </a:lnTo>
                    <a:lnTo>
                      <a:pt x="713" y="275"/>
                    </a:lnTo>
                    <a:lnTo>
                      <a:pt x="717" y="303"/>
                    </a:lnTo>
                    <a:lnTo>
                      <a:pt x="822" y="422"/>
                    </a:lnTo>
                    <a:lnTo>
                      <a:pt x="848" y="45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lIns="68580" tIns="34290" rIns="68580" bIns="34290"/>
              <a:lstStyle/>
              <a:p>
                <a:pPr>
                  <a:defRPr/>
                </a:pPr>
                <a:endParaRPr lang="nb-NO" sz="675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8" name="Freeform 15"/>
              <p:cNvSpPr>
                <a:spLocks/>
              </p:cNvSpPr>
              <p:nvPr/>
            </p:nvSpPr>
            <p:spPr bwMode="auto">
              <a:xfrm>
                <a:off x="2095030" y="6558012"/>
                <a:ext cx="1257740" cy="1649071"/>
              </a:xfrm>
              <a:custGeom>
                <a:avLst/>
                <a:gdLst/>
                <a:ahLst/>
                <a:cxnLst>
                  <a:cxn ang="0">
                    <a:pos x="741" y="105"/>
                  </a:cxn>
                  <a:cxn ang="0">
                    <a:pos x="747" y="143"/>
                  </a:cxn>
                  <a:cxn ang="0">
                    <a:pos x="767" y="245"/>
                  </a:cxn>
                  <a:cxn ang="0">
                    <a:pos x="775" y="284"/>
                  </a:cxn>
                  <a:cxn ang="0">
                    <a:pos x="793" y="372"/>
                  </a:cxn>
                  <a:cxn ang="0">
                    <a:pos x="771" y="414"/>
                  </a:cxn>
                  <a:cxn ang="0">
                    <a:pos x="747" y="458"/>
                  </a:cxn>
                  <a:cxn ang="0">
                    <a:pos x="712" y="523"/>
                  </a:cxn>
                  <a:cxn ang="0">
                    <a:pos x="666" y="615"/>
                  </a:cxn>
                  <a:cxn ang="0">
                    <a:pos x="650" y="647"/>
                  </a:cxn>
                  <a:cxn ang="0">
                    <a:pos x="636" y="667"/>
                  </a:cxn>
                  <a:cxn ang="0">
                    <a:pos x="624" y="687"/>
                  </a:cxn>
                  <a:cxn ang="0">
                    <a:pos x="622" y="689"/>
                  </a:cxn>
                  <a:cxn ang="0">
                    <a:pos x="622" y="691"/>
                  </a:cxn>
                  <a:cxn ang="0">
                    <a:pos x="596" y="730"/>
                  </a:cxn>
                  <a:cxn ang="0">
                    <a:pos x="592" y="734"/>
                  </a:cxn>
                  <a:cxn ang="0">
                    <a:pos x="574" y="762"/>
                  </a:cxn>
                  <a:cxn ang="0">
                    <a:pos x="526" y="838"/>
                  </a:cxn>
                  <a:cxn ang="0">
                    <a:pos x="550" y="902"/>
                  </a:cxn>
                  <a:cxn ang="0">
                    <a:pos x="572" y="965"/>
                  </a:cxn>
                  <a:cxn ang="0">
                    <a:pos x="588" y="1009"/>
                  </a:cxn>
                  <a:cxn ang="0">
                    <a:pos x="592" y="1025"/>
                  </a:cxn>
                  <a:cxn ang="0">
                    <a:pos x="600" y="1039"/>
                  </a:cxn>
                  <a:cxn ang="0">
                    <a:pos x="532" y="1021"/>
                  </a:cxn>
                  <a:cxn ang="0">
                    <a:pos x="474" y="1007"/>
                  </a:cxn>
                  <a:cxn ang="0">
                    <a:pos x="245" y="1017"/>
                  </a:cxn>
                  <a:cxn ang="0">
                    <a:pos x="164" y="1023"/>
                  </a:cxn>
                  <a:cxn ang="0">
                    <a:pos x="0" y="681"/>
                  </a:cxn>
                  <a:cxn ang="0">
                    <a:pos x="50" y="511"/>
                  </a:cxn>
                  <a:cxn ang="0">
                    <a:pos x="76" y="426"/>
                  </a:cxn>
                  <a:cxn ang="0">
                    <a:pos x="86" y="394"/>
                  </a:cxn>
                  <a:cxn ang="0">
                    <a:pos x="90" y="376"/>
                  </a:cxn>
                  <a:cxn ang="0">
                    <a:pos x="94" y="368"/>
                  </a:cxn>
                  <a:cxn ang="0">
                    <a:pos x="100" y="358"/>
                  </a:cxn>
                  <a:cxn ang="0">
                    <a:pos x="110" y="346"/>
                  </a:cxn>
                  <a:cxn ang="0">
                    <a:pos x="311" y="87"/>
                  </a:cxn>
                  <a:cxn ang="0">
                    <a:pos x="311" y="87"/>
                  </a:cxn>
                  <a:cxn ang="0">
                    <a:pos x="403" y="0"/>
                  </a:cxn>
                  <a:cxn ang="0">
                    <a:pos x="566" y="81"/>
                  </a:cxn>
                  <a:cxn ang="0">
                    <a:pos x="741" y="105"/>
                  </a:cxn>
                </a:cxnLst>
                <a:rect l="0" t="0" r="r" b="b"/>
                <a:pathLst>
                  <a:path w="793" h="1039">
                    <a:moveTo>
                      <a:pt x="741" y="105"/>
                    </a:moveTo>
                    <a:lnTo>
                      <a:pt x="747" y="143"/>
                    </a:lnTo>
                    <a:lnTo>
                      <a:pt x="767" y="245"/>
                    </a:lnTo>
                    <a:lnTo>
                      <a:pt x="775" y="284"/>
                    </a:lnTo>
                    <a:lnTo>
                      <a:pt x="793" y="372"/>
                    </a:lnTo>
                    <a:lnTo>
                      <a:pt x="771" y="414"/>
                    </a:lnTo>
                    <a:lnTo>
                      <a:pt x="747" y="458"/>
                    </a:lnTo>
                    <a:lnTo>
                      <a:pt x="712" y="523"/>
                    </a:lnTo>
                    <a:lnTo>
                      <a:pt x="666" y="615"/>
                    </a:lnTo>
                    <a:lnTo>
                      <a:pt x="650" y="647"/>
                    </a:lnTo>
                    <a:lnTo>
                      <a:pt x="636" y="667"/>
                    </a:lnTo>
                    <a:lnTo>
                      <a:pt x="624" y="687"/>
                    </a:lnTo>
                    <a:lnTo>
                      <a:pt x="622" y="689"/>
                    </a:lnTo>
                    <a:lnTo>
                      <a:pt x="622" y="691"/>
                    </a:lnTo>
                    <a:lnTo>
                      <a:pt x="596" y="730"/>
                    </a:lnTo>
                    <a:lnTo>
                      <a:pt x="592" y="734"/>
                    </a:lnTo>
                    <a:lnTo>
                      <a:pt x="574" y="762"/>
                    </a:lnTo>
                    <a:lnTo>
                      <a:pt x="526" y="838"/>
                    </a:lnTo>
                    <a:lnTo>
                      <a:pt x="550" y="902"/>
                    </a:lnTo>
                    <a:lnTo>
                      <a:pt x="572" y="965"/>
                    </a:lnTo>
                    <a:lnTo>
                      <a:pt x="588" y="1009"/>
                    </a:lnTo>
                    <a:lnTo>
                      <a:pt x="592" y="1025"/>
                    </a:lnTo>
                    <a:lnTo>
                      <a:pt x="600" y="1039"/>
                    </a:lnTo>
                    <a:lnTo>
                      <a:pt x="532" y="1021"/>
                    </a:lnTo>
                    <a:lnTo>
                      <a:pt x="474" y="1007"/>
                    </a:lnTo>
                    <a:lnTo>
                      <a:pt x="245" y="1017"/>
                    </a:lnTo>
                    <a:lnTo>
                      <a:pt x="164" y="1023"/>
                    </a:lnTo>
                    <a:lnTo>
                      <a:pt x="0" y="681"/>
                    </a:lnTo>
                    <a:lnTo>
                      <a:pt x="50" y="511"/>
                    </a:lnTo>
                    <a:lnTo>
                      <a:pt x="76" y="426"/>
                    </a:lnTo>
                    <a:lnTo>
                      <a:pt x="86" y="394"/>
                    </a:lnTo>
                    <a:lnTo>
                      <a:pt x="90" y="376"/>
                    </a:lnTo>
                    <a:lnTo>
                      <a:pt x="94" y="368"/>
                    </a:lnTo>
                    <a:lnTo>
                      <a:pt x="100" y="358"/>
                    </a:lnTo>
                    <a:lnTo>
                      <a:pt x="110" y="346"/>
                    </a:lnTo>
                    <a:lnTo>
                      <a:pt x="311" y="87"/>
                    </a:lnTo>
                    <a:lnTo>
                      <a:pt x="311" y="87"/>
                    </a:lnTo>
                    <a:lnTo>
                      <a:pt x="403" y="0"/>
                    </a:lnTo>
                    <a:lnTo>
                      <a:pt x="566" y="81"/>
                    </a:lnTo>
                    <a:lnTo>
                      <a:pt x="741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lIns="68580" tIns="34290" rIns="68580" bIns="34290"/>
              <a:lstStyle/>
              <a:p>
                <a:pPr>
                  <a:defRPr/>
                </a:pPr>
                <a:endParaRPr lang="nb-NO" sz="675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9" name="Freeform 16"/>
              <p:cNvSpPr>
                <a:spLocks/>
              </p:cNvSpPr>
              <p:nvPr/>
            </p:nvSpPr>
            <p:spPr bwMode="auto">
              <a:xfrm>
                <a:off x="1138781" y="3189276"/>
                <a:ext cx="1276012" cy="1601068"/>
              </a:xfrm>
              <a:custGeom>
                <a:avLst/>
                <a:gdLst/>
                <a:ahLst/>
                <a:cxnLst>
                  <a:cxn ang="0">
                    <a:pos x="597" y="293"/>
                  </a:cxn>
                  <a:cxn ang="0">
                    <a:pos x="584" y="297"/>
                  </a:cxn>
                  <a:cxn ang="0">
                    <a:pos x="526" y="332"/>
                  </a:cxn>
                  <a:cxn ang="0">
                    <a:pos x="564" y="358"/>
                  </a:cxn>
                  <a:cxn ang="0">
                    <a:pos x="494" y="502"/>
                  </a:cxn>
                  <a:cxn ang="0">
                    <a:pos x="514" y="504"/>
                  </a:cxn>
                  <a:cxn ang="0">
                    <a:pos x="548" y="498"/>
                  </a:cxn>
                  <a:cxn ang="0">
                    <a:pos x="570" y="470"/>
                  </a:cxn>
                  <a:cxn ang="0">
                    <a:pos x="574" y="486"/>
                  </a:cxn>
                  <a:cxn ang="0">
                    <a:pos x="590" y="543"/>
                  </a:cxn>
                  <a:cxn ang="0">
                    <a:pos x="601" y="581"/>
                  </a:cxn>
                  <a:cxn ang="0">
                    <a:pos x="683" y="619"/>
                  </a:cxn>
                  <a:cxn ang="0">
                    <a:pos x="703" y="629"/>
                  </a:cxn>
                  <a:cxn ang="0">
                    <a:pos x="721" y="607"/>
                  </a:cxn>
                  <a:cxn ang="0">
                    <a:pos x="773" y="729"/>
                  </a:cxn>
                  <a:cxn ang="0">
                    <a:pos x="805" y="739"/>
                  </a:cxn>
                  <a:cxn ang="0">
                    <a:pos x="629" y="830"/>
                  </a:cxn>
                  <a:cxn ang="0">
                    <a:pos x="613" y="880"/>
                  </a:cxn>
                  <a:cxn ang="0">
                    <a:pos x="564" y="892"/>
                  </a:cxn>
                  <a:cxn ang="0">
                    <a:pos x="528" y="898"/>
                  </a:cxn>
                  <a:cxn ang="0">
                    <a:pos x="506" y="904"/>
                  </a:cxn>
                  <a:cxn ang="0">
                    <a:pos x="504" y="902"/>
                  </a:cxn>
                  <a:cxn ang="0">
                    <a:pos x="498" y="882"/>
                  </a:cxn>
                  <a:cxn ang="0">
                    <a:pos x="498" y="888"/>
                  </a:cxn>
                  <a:cxn ang="0">
                    <a:pos x="480" y="932"/>
                  </a:cxn>
                  <a:cxn ang="0">
                    <a:pos x="428" y="938"/>
                  </a:cxn>
                  <a:cxn ang="0">
                    <a:pos x="416" y="938"/>
                  </a:cxn>
                  <a:cxn ang="0">
                    <a:pos x="317" y="910"/>
                  </a:cxn>
                  <a:cxn ang="0">
                    <a:pos x="269" y="934"/>
                  </a:cxn>
                  <a:cxn ang="0">
                    <a:pos x="205" y="968"/>
                  </a:cxn>
                  <a:cxn ang="0">
                    <a:pos x="127" y="1007"/>
                  </a:cxn>
                  <a:cxn ang="0">
                    <a:pos x="115" y="972"/>
                  </a:cxn>
                  <a:cxn ang="0">
                    <a:pos x="36" y="962"/>
                  </a:cxn>
                  <a:cxn ang="0">
                    <a:pos x="0" y="816"/>
                  </a:cxn>
                  <a:cxn ang="0">
                    <a:pos x="147" y="757"/>
                  </a:cxn>
                  <a:cxn ang="0">
                    <a:pos x="163" y="711"/>
                  </a:cxn>
                  <a:cxn ang="0">
                    <a:pos x="187" y="635"/>
                  </a:cxn>
                  <a:cxn ang="0">
                    <a:pos x="201" y="595"/>
                  </a:cxn>
                  <a:cxn ang="0">
                    <a:pos x="223" y="557"/>
                  </a:cxn>
                  <a:cxn ang="0">
                    <a:pos x="247" y="522"/>
                  </a:cxn>
                  <a:cxn ang="0">
                    <a:pos x="315" y="414"/>
                  </a:cxn>
                  <a:cxn ang="0">
                    <a:pos x="341" y="414"/>
                  </a:cxn>
                  <a:cxn ang="0">
                    <a:pos x="384" y="410"/>
                  </a:cxn>
                  <a:cxn ang="0">
                    <a:pos x="384" y="396"/>
                  </a:cxn>
                  <a:cxn ang="0">
                    <a:pos x="384" y="302"/>
                  </a:cxn>
                  <a:cxn ang="0">
                    <a:pos x="384" y="301"/>
                  </a:cxn>
                  <a:cxn ang="0">
                    <a:pos x="341" y="299"/>
                  </a:cxn>
                  <a:cxn ang="0">
                    <a:pos x="317" y="299"/>
                  </a:cxn>
                  <a:cxn ang="0">
                    <a:pos x="323" y="257"/>
                  </a:cxn>
                  <a:cxn ang="0">
                    <a:pos x="364" y="211"/>
                  </a:cxn>
                  <a:cxn ang="0">
                    <a:pos x="323" y="137"/>
                  </a:cxn>
                  <a:cxn ang="0">
                    <a:pos x="317" y="127"/>
                  </a:cxn>
                  <a:cxn ang="0">
                    <a:pos x="329" y="66"/>
                  </a:cxn>
                  <a:cxn ang="0">
                    <a:pos x="341" y="10"/>
                  </a:cxn>
                  <a:cxn ang="0">
                    <a:pos x="378" y="0"/>
                  </a:cxn>
                  <a:cxn ang="0">
                    <a:pos x="376" y="66"/>
                  </a:cxn>
                  <a:cxn ang="0">
                    <a:pos x="474" y="153"/>
                  </a:cxn>
                  <a:cxn ang="0">
                    <a:pos x="462" y="235"/>
                  </a:cxn>
                  <a:cxn ang="0">
                    <a:pos x="592" y="215"/>
                  </a:cxn>
                  <a:cxn ang="0">
                    <a:pos x="605" y="257"/>
                  </a:cxn>
                  <a:cxn ang="0">
                    <a:pos x="605" y="279"/>
                  </a:cxn>
                  <a:cxn ang="0">
                    <a:pos x="597" y="293"/>
                  </a:cxn>
                </a:cxnLst>
                <a:rect l="0" t="0" r="r" b="b"/>
                <a:pathLst>
                  <a:path w="805" h="1007">
                    <a:moveTo>
                      <a:pt x="597" y="293"/>
                    </a:moveTo>
                    <a:lnTo>
                      <a:pt x="584" y="297"/>
                    </a:lnTo>
                    <a:lnTo>
                      <a:pt x="526" y="332"/>
                    </a:lnTo>
                    <a:lnTo>
                      <a:pt x="564" y="358"/>
                    </a:lnTo>
                    <a:lnTo>
                      <a:pt x="494" y="502"/>
                    </a:lnTo>
                    <a:lnTo>
                      <a:pt x="514" y="504"/>
                    </a:lnTo>
                    <a:lnTo>
                      <a:pt x="548" y="498"/>
                    </a:lnTo>
                    <a:lnTo>
                      <a:pt x="570" y="470"/>
                    </a:lnTo>
                    <a:lnTo>
                      <a:pt x="574" y="486"/>
                    </a:lnTo>
                    <a:lnTo>
                      <a:pt x="590" y="543"/>
                    </a:lnTo>
                    <a:lnTo>
                      <a:pt x="601" y="581"/>
                    </a:lnTo>
                    <a:lnTo>
                      <a:pt x="683" y="619"/>
                    </a:lnTo>
                    <a:lnTo>
                      <a:pt x="703" y="629"/>
                    </a:lnTo>
                    <a:lnTo>
                      <a:pt x="721" y="607"/>
                    </a:lnTo>
                    <a:lnTo>
                      <a:pt x="773" y="729"/>
                    </a:lnTo>
                    <a:lnTo>
                      <a:pt x="805" y="739"/>
                    </a:lnTo>
                    <a:lnTo>
                      <a:pt x="629" y="830"/>
                    </a:lnTo>
                    <a:lnTo>
                      <a:pt x="613" y="880"/>
                    </a:lnTo>
                    <a:lnTo>
                      <a:pt x="564" y="892"/>
                    </a:lnTo>
                    <a:lnTo>
                      <a:pt x="528" y="898"/>
                    </a:lnTo>
                    <a:lnTo>
                      <a:pt x="506" y="904"/>
                    </a:lnTo>
                    <a:lnTo>
                      <a:pt x="504" y="902"/>
                    </a:lnTo>
                    <a:lnTo>
                      <a:pt x="498" y="882"/>
                    </a:lnTo>
                    <a:lnTo>
                      <a:pt x="498" y="888"/>
                    </a:lnTo>
                    <a:lnTo>
                      <a:pt x="480" y="932"/>
                    </a:lnTo>
                    <a:lnTo>
                      <a:pt x="428" y="938"/>
                    </a:lnTo>
                    <a:lnTo>
                      <a:pt x="416" y="938"/>
                    </a:lnTo>
                    <a:lnTo>
                      <a:pt x="317" y="910"/>
                    </a:lnTo>
                    <a:lnTo>
                      <a:pt x="269" y="934"/>
                    </a:lnTo>
                    <a:lnTo>
                      <a:pt x="205" y="968"/>
                    </a:lnTo>
                    <a:lnTo>
                      <a:pt x="127" y="1007"/>
                    </a:lnTo>
                    <a:lnTo>
                      <a:pt x="115" y="972"/>
                    </a:lnTo>
                    <a:lnTo>
                      <a:pt x="36" y="962"/>
                    </a:lnTo>
                    <a:lnTo>
                      <a:pt x="0" y="816"/>
                    </a:lnTo>
                    <a:lnTo>
                      <a:pt x="147" y="757"/>
                    </a:lnTo>
                    <a:lnTo>
                      <a:pt x="163" y="711"/>
                    </a:lnTo>
                    <a:lnTo>
                      <a:pt x="187" y="635"/>
                    </a:lnTo>
                    <a:lnTo>
                      <a:pt x="201" y="595"/>
                    </a:lnTo>
                    <a:lnTo>
                      <a:pt x="223" y="557"/>
                    </a:lnTo>
                    <a:lnTo>
                      <a:pt x="247" y="522"/>
                    </a:lnTo>
                    <a:lnTo>
                      <a:pt x="315" y="414"/>
                    </a:lnTo>
                    <a:lnTo>
                      <a:pt x="341" y="414"/>
                    </a:lnTo>
                    <a:lnTo>
                      <a:pt x="384" y="410"/>
                    </a:lnTo>
                    <a:lnTo>
                      <a:pt x="384" y="396"/>
                    </a:lnTo>
                    <a:lnTo>
                      <a:pt x="384" y="302"/>
                    </a:lnTo>
                    <a:lnTo>
                      <a:pt x="384" y="301"/>
                    </a:lnTo>
                    <a:lnTo>
                      <a:pt x="341" y="299"/>
                    </a:lnTo>
                    <a:lnTo>
                      <a:pt x="317" y="299"/>
                    </a:lnTo>
                    <a:lnTo>
                      <a:pt x="323" y="257"/>
                    </a:lnTo>
                    <a:lnTo>
                      <a:pt x="364" y="211"/>
                    </a:lnTo>
                    <a:lnTo>
                      <a:pt x="323" y="137"/>
                    </a:lnTo>
                    <a:lnTo>
                      <a:pt x="317" y="127"/>
                    </a:lnTo>
                    <a:lnTo>
                      <a:pt x="329" y="66"/>
                    </a:lnTo>
                    <a:lnTo>
                      <a:pt x="341" y="10"/>
                    </a:lnTo>
                    <a:lnTo>
                      <a:pt x="378" y="0"/>
                    </a:lnTo>
                    <a:lnTo>
                      <a:pt x="376" y="66"/>
                    </a:lnTo>
                    <a:lnTo>
                      <a:pt x="474" y="153"/>
                    </a:lnTo>
                    <a:lnTo>
                      <a:pt x="462" y="235"/>
                    </a:lnTo>
                    <a:lnTo>
                      <a:pt x="592" y="215"/>
                    </a:lnTo>
                    <a:lnTo>
                      <a:pt x="605" y="257"/>
                    </a:lnTo>
                    <a:lnTo>
                      <a:pt x="605" y="279"/>
                    </a:lnTo>
                    <a:lnTo>
                      <a:pt x="597" y="293"/>
                    </a:ln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 w="9525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lIns="68580" tIns="34290" rIns="68580" bIns="34290"/>
              <a:lstStyle/>
              <a:p>
                <a:pPr>
                  <a:defRPr/>
                </a:pPr>
                <a:endParaRPr lang="nb-NO" sz="675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0" name="Freeform 17"/>
              <p:cNvSpPr>
                <a:spLocks/>
              </p:cNvSpPr>
              <p:nvPr/>
            </p:nvSpPr>
            <p:spPr bwMode="auto">
              <a:xfrm>
                <a:off x="4848051" y="2359093"/>
                <a:ext cx="1693230" cy="2950821"/>
              </a:xfrm>
              <a:custGeom>
                <a:avLst/>
                <a:gdLst/>
                <a:ahLst/>
                <a:cxnLst>
                  <a:cxn ang="0">
                    <a:pos x="166" y="1286"/>
                  </a:cxn>
                  <a:cxn ang="0">
                    <a:pos x="52" y="1056"/>
                  </a:cxn>
                  <a:cxn ang="0">
                    <a:pos x="16" y="771"/>
                  </a:cxn>
                  <a:cxn ang="0">
                    <a:pos x="20" y="741"/>
                  </a:cxn>
                  <a:cxn ang="0">
                    <a:pos x="26" y="711"/>
                  </a:cxn>
                  <a:cxn ang="0">
                    <a:pos x="205" y="520"/>
                  </a:cxn>
                  <a:cxn ang="0">
                    <a:pos x="321" y="285"/>
                  </a:cxn>
                  <a:cxn ang="0">
                    <a:pos x="323" y="233"/>
                  </a:cxn>
                  <a:cxn ang="0">
                    <a:pos x="337" y="199"/>
                  </a:cxn>
                  <a:cxn ang="0">
                    <a:pos x="468" y="124"/>
                  </a:cxn>
                  <a:cxn ang="0">
                    <a:pos x="594" y="84"/>
                  </a:cxn>
                  <a:cxn ang="0">
                    <a:pos x="811" y="16"/>
                  </a:cxn>
                  <a:cxn ang="0">
                    <a:pos x="851" y="28"/>
                  </a:cxn>
                  <a:cxn ang="0">
                    <a:pos x="809" y="106"/>
                  </a:cxn>
                  <a:cxn ang="0">
                    <a:pos x="783" y="151"/>
                  </a:cxn>
                  <a:cxn ang="0">
                    <a:pos x="727" y="251"/>
                  </a:cxn>
                  <a:cxn ang="0">
                    <a:pos x="638" y="414"/>
                  </a:cxn>
                  <a:cxn ang="0">
                    <a:pos x="586" y="548"/>
                  </a:cxn>
                  <a:cxn ang="0">
                    <a:pos x="677" y="619"/>
                  </a:cxn>
                  <a:cxn ang="0">
                    <a:pos x="765" y="683"/>
                  </a:cxn>
                  <a:cxn ang="0">
                    <a:pos x="869" y="739"/>
                  </a:cxn>
                  <a:cxn ang="0">
                    <a:pos x="1004" y="789"/>
                  </a:cxn>
                  <a:cxn ang="0">
                    <a:pos x="1032" y="825"/>
                  </a:cxn>
                  <a:cxn ang="0">
                    <a:pos x="1036" y="888"/>
                  </a:cxn>
                  <a:cxn ang="0">
                    <a:pos x="1044" y="1018"/>
                  </a:cxn>
                  <a:cxn ang="0">
                    <a:pos x="1052" y="1163"/>
                  </a:cxn>
                  <a:cxn ang="0">
                    <a:pos x="1060" y="1292"/>
                  </a:cxn>
                  <a:cxn ang="0">
                    <a:pos x="1064" y="1370"/>
                  </a:cxn>
                  <a:cxn ang="0">
                    <a:pos x="1060" y="1450"/>
                  </a:cxn>
                  <a:cxn ang="0">
                    <a:pos x="1020" y="1539"/>
                  </a:cxn>
                  <a:cxn ang="0">
                    <a:pos x="978" y="1635"/>
                  </a:cxn>
                  <a:cxn ang="0">
                    <a:pos x="932" y="1735"/>
                  </a:cxn>
                  <a:cxn ang="0">
                    <a:pos x="895" y="1812"/>
                  </a:cxn>
                  <a:cxn ang="0">
                    <a:pos x="825" y="1844"/>
                  </a:cxn>
                  <a:cxn ang="0">
                    <a:pos x="793" y="1832"/>
                  </a:cxn>
                  <a:cxn ang="0">
                    <a:pos x="735" y="1810"/>
                  </a:cxn>
                  <a:cxn ang="0">
                    <a:pos x="620" y="1768"/>
                  </a:cxn>
                  <a:cxn ang="0">
                    <a:pos x="566" y="1754"/>
                  </a:cxn>
                  <a:cxn ang="0">
                    <a:pos x="444" y="1721"/>
                  </a:cxn>
                  <a:cxn ang="0">
                    <a:pos x="285" y="1687"/>
                  </a:cxn>
                  <a:cxn ang="0">
                    <a:pos x="120" y="1645"/>
                  </a:cxn>
                </a:cxnLst>
                <a:rect l="0" t="0" r="r" b="b"/>
                <a:pathLst>
                  <a:path w="1068" h="1860">
                    <a:moveTo>
                      <a:pt x="120" y="1645"/>
                    </a:moveTo>
                    <a:lnTo>
                      <a:pt x="166" y="1286"/>
                    </a:lnTo>
                    <a:lnTo>
                      <a:pt x="138" y="1149"/>
                    </a:lnTo>
                    <a:lnTo>
                      <a:pt x="52" y="1056"/>
                    </a:lnTo>
                    <a:lnTo>
                      <a:pt x="0" y="868"/>
                    </a:lnTo>
                    <a:lnTo>
                      <a:pt x="16" y="771"/>
                    </a:lnTo>
                    <a:lnTo>
                      <a:pt x="18" y="765"/>
                    </a:lnTo>
                    <a:lnTo>
                      <a:pt x="20" y="741"/>
                    </a:lnTo>
                    <a:lnTo>
                      <a:pt x="24" y="729"/>
                    </a:lnTo>
                    <a:lnTo>
                      <a:pt x="26" y="711"/>
                    </a:lnTo>
                    <a:lnTo>
                      <a:pt x="38" y="699"/>
                    </a:lnTo>
                    <a:lnTo>
                      <a:pt x="205" y="520"/>
                    </a:lnTo>
                    <a:lnTo>
                      <a:pt x="289" y="351"/>
                    </a:lnTo>
                    <a:lnTo>
                      <a:pt x="321" y="285"/>
                    </a:lnTo>
                    <a:lnTo>
                      <a:pt x="327" y="275"/>
                    </a:lnTo>
                    <a:lnTo>
                      <a:pt x="323" y="233"/>
                    </a:lnTo>
                    <a:lnTo>
                      <a:pt x="321" y="207"/>
                    </a:lnTo>
                    <a:lnTo>
                      <a:pt x="337" y="199"/>
                    </a:lnTo>
                    <a:lnTo>
                      <a:pt x="401" y="161"/>
                    </a:lnTo>
                    <a:lnTo>
                      <a:pt x="468" y="124"/>
                    </a:lnTo>
                    <a:lnTo>
                      <a:pt x="486" y="116"/>
                    </a:lnTo>
                    <a:lnTo>
                      <a:pt x="594" y="84"/>
                    </a:lnTo>
                    <a:lnTo>
                      <a:pt x="685" y="58"/>
                    </a:lnTo>
                    <a:lnTo>
                      <a:pt x="811" y="16"/>
                    </a:lnTo>
                    <a:lnTo>
                      <a:pt x="867" y="0"/>
                    </a:lnTo>
                    <a:lnTo>
                      <a:pt x="851" y="28"/>
                    </a:lnTo>
                    <a:lnTo>
                      <a:pt x="835" y="58"/>
                    </a:lnTo>
                    <a:lnTo>
                      <a:pt x="809" y="106"/>
                    </a:lnTo>
                    <a:lnTo>
                      <a:pt x="789" y="139"/>
                    </a:lnTo>
                    <a:lnTo>
                      <a:pt x="783" y="151"/>
                    </a:lnTo>
                    <a:lnTo>
                      <a:pt x="751" y="209"/>
                    </a:lnTo>
                    <a:lnTo>
                      <a:pt x="727" y="251"/>
                    </a:lnTo>
                    <a:lnTo>
                      <a:pt x="691" y="319"/>
                    </a:lnTo>
                    <a:lnTo>
                      <a:pt x="638" y="414"/>
                    </a:lnTo>
                    <a:lnTo>
                      <a:pt x="614" y="472"/>
                    </a:lnTo>
                    <a:lnTo>
                      <a:pt x="586" y="548"/>
                    </a:lnTo>
                    <a:lnTo>
                      <a:pt x="630" y="582"/>
                    </a:lnTo>
                    <a:lnTo>
                      <a:pt x="677" y="619"/>
                    </a:lnTo>
                    <a:lnTo>
                      <a:pt x="713" y="645"/>
                    </a:lnTo>
                    <a:lnTo>
                      <a:pt x="765" y="683"/>
                    </a:lnTo>
                    <a:lnTo>
                      <a:pt x="815" y="721"/>
                    </a:lnTo>
                    <a:lnTo>
                      <a:pt x="869" y="739"/>
                    </a:lnTo>
                    <a:lnTo>
                      <a:pt x="976" y="779"/>
                    </a:lnTo>
                    <a:lnTo>
                      <a:pt x="1004" y="789"/>
                    </a:lnTo>
                    <a:lnTo>
                      <a:pt x="1006" y="789"/>
                    </a:lnTo>
                    <a:lnTo>
                      <a:pt x="1032" y="825"/>
                    </a:lnTo>
                    <a:lnTo>
                      <a:pt x="1034" y="878"/>
                    </a:lnTo>
                    <a:lnTo>
                      <a:pt x="1036" y="888"/>
                    </a:lnTo>
                    <a:lnTo>
                      <a:pt x="1042" y="972"/>
                    </a:lnTo>
                    <a:lnTo>
                      <a:pt x="1044" y="1018"/>
                    </a:lnTo>
                    <a:lnTo>
                      <a:pt x="1044" y="1030"/>
                    </a:lnTo>
                    <a:lnTo>
                      <a:pt x="1052" y="1163"/>
                    </a:lnTo>
                    <a:lnTo>
                      <a:pt x="1058" y="1233"/>
                    </a:lnTo>
                    <a:lnTo>
                      <a:pt x="1060" y="1292"/>
                    </a:lnTo>
                    <a:lnTo>
                      <a:pt x="1064" y="1360"/>
                    </a:lnTo>
                    <a:lnTo>
                      <a:pt x="1064" y="1370"/>
                    </a:lnTo>
                    <a:lnTo>
                      <a:pt x="1068" y="1436"/>
                    </a:lnTo>
                    <a:lnTo>
                      <a:pt x="1060" y="1450"/>
                    </a:lnTo>
                    <a:lnTo>
                      <a:pt x="1028" y="1523"/>
                    </a:lnTo>
                    <a:lnTo>
                      <a:pt x="1020" y="1539"/>
                    </a:lnTo>
                    <a:lnTo>
                      <a:pt x="1002" y="1577"/>
                    </a:lnTo>
                    <a:lnTo>
                      <a:pt x="978" y="1635"/>
                    </a:lnTo>
                    <a:lnTo>
                      <a:pt x="958" y="1673"/>
                    </a:lnTo>
                    <a:lnTo>
                      <a:pt x="932" y="1735"/>
                    </a:lnTo>
                    <a:lnTo>
                      <a:pt x="918" y="1766"/>
                    </a:lnTo>
                    <a:lnTo>
                      <a:pt x="895" y="1812"/>
                    </a:lnTo>
                    <a:lnTo>
                      <a:pt x="871" y="1860"/>
                    </a:lnTo>
                    <a:lnTo>
                      <a:pt x="825" y="1844"/>
                    </a:lnTo>
                    <a:lnTo>
                      <a:pt x="819" y="1844"/>
                    </a:lnTo>
                    <a:lnTo>
                      <a:pt x="793" y="1832"/>
                    </a:lnTo>
                    <a:lnTo>
                      <a:pt x="747" y="1816"/>
                    </a:lnTo>
                    <a:lnTo>
                      <a:pt x="735" y="1810"/>
                    </a:lnTo>
                    <a:lnTo>
                      <a:pt x="709" y="1802"/>
                    </a:lnTo>
                    <a:lnTo>
                      <a:pt x="620" y="1768"/>
                    </a:lnTo>
                    <a:lnTo>
                      <a:pt x="610" y="1766"/>
                    </a:lnTo>
                    <a:lnTo>
                      <a:pt x="566" y="1754"/>
                    </a:lnTo>
                    <a:lnTo>
                      <a:pt x="530" y="1744"/>
                    </a:lnTo>
                    <a:lnTo>
                      <a:pt x="444" y="1721"/>
                    </a:lnTo>
                    <a:lnTo>
                      <a:pt x="355" y="1703"/>
                    </a:lnTo>
                    <a:lnTo>
                      <a:pt x="285" y="1687"/>
                    </a:lnTo>
                    <a:lnTo>
                      <a:pt x="205" y="1665"/>
                    </a:lnTo>
                    <a:lnTo>
                      <a:pt x="120" y="1645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9525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lIns="68580" tIns="34290" rIns="68580" bIns="34290"/>
              <a:lstStyle/>
              <a:p>
                <a:pPr>
                  <a:defRPr/>
                </a:pPr>
                <a:endParaRPr lang="nb-NO" sz="675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1" name="Freeform 18"/>
              <p:cNvSpPr>
                <a:spLocks noEditPoints="1"/>
              </p:cNvSpPr>
              <p:nvPr/>
            </p:nvSpPr>
            <p:spPr bwMode="auto">
              <a:xfrm>
                <a:off x="1741766" y="2791128"/>
                <a:ext cx="1318647" cy="1572829"/>
              </a:xfrm>
              <a:custGeom>
                <a:avLst/>
                <a:gdLst/>
                <a:ahLst/>
                <a:cxnLst>
                  <a:cxn ang="0">
                    <a:pos x="184" y="609"/>
                  </a:cxn>
                  <a:cxn ang="0">
                    <a:pos x="204" y="548"/>
                  </a:cxn>
                  <a:cxn ang="0">
                    <a:pos x="807" y="88"/>
                  </a:cxn>
                  <a:cxn ang="0">
                    <a:pos x="807" y="243"/>
                  </a:cxn>
                  <a:cxn ang="0">
                    <a:pos x="632" y="265"/>
                  </a:cxn>
                  <a:cxn ang="0">
                    <a:pos x="518" y="374"/>
                  </a:cxn>
                  <a:cxn ang="0">
                    <a:pos x="544" y="406"/>
                  </a:cxn>
                  <a:cxn ang="0">
                    <a:pos x="542" y="472"/>
                  </a:cxn>
                  <a:cxn ang="0">
                    <a:pos x="568" y="623"/>
                  </a:cxn>
                  <a:cxn ang="0">
                    <a:pos x="548" y="790"/>
                  </a:cxn>
                  <a:cxn ang="0">
                    <a:pos x="614" y="856"/>
                  </a:cxn>
                  <a:cxn ang="0">
                    <a:pos x="648" y="886"/>
                  </a:cxn>
                  <a:cxn ang="0">
                    <a:pos x="546" y="956"/>
                  </a:cxn>
                  <a:cxn ang="0">
                    <a:pos x="393" y="980"/>
                  </a:cxn>
                  <a:cxn ang="0">
                    <a:pos x="323" y="880"/>
                  </a:cxn>
                  <a:cxn ang="0">
                    <a:pos x="221" y="832"/>
                  </a:cxn>
                  <a:cxn ang="0">
                    <a:pos x="194" y="737"/>
                  </a:cxn>
                  <a:cxn ang="0">
                    <a:pos x="233" y="667"/>
                  </a:cxn>
                  <a:cxn ang="0">
                    <a:pos x="303" y="597"/>
                  </a:cxn>
                  <a:cxn ang="0">
                    <a:pos x="383" y="520"/>
                  </a:cxn>
                  <a:cxn ang="0">
                    <a:pos x="474" y="478"/>
                  </a:cxn>
                  <a:cxn ang="0">
                    <a:pos x="516" y="430"/>
                  </a:cxn>
                  <a:cxn ang="0">
                    <a:pos x="441" y="424"/>
                  </a:cxn>
                  <a:cxn ang="0">
                    <a:pos x="389" y="348"/>
                  </a:cxn>
                  <a:cxn ang="0">
                    <a:pos x="504" y="277"/>
                  </a:cxn>
                  <a:cxn ang="0">
                    <a:pos x="648" y="185"/>
                  </a:cxn>
                  <a:cxn ang="0">
                    <a:pos x="640" y="145"/>
                  </a:cxn>
                  <a:cxn ang="0">
                    <a:pos x="568" y="175"/>
                  </a:cxn>
                  <a:cxn ang="0">
                    <a:pos x="482" y="183"/>
                  </a:cxn>
                  <a:cxn ang="0">
                    <a:pos x="379" y="247"/>
                  </a:cxn>
                  <a:cxn ang="0">
                    <a:pos x="281" y="209"/>
                  </a:cxn>
                  <a:cxn ang="0">
                    <a:pos x="313" y="151"/>
                  </a:cxn>
                  <a:cxn ang="0">
                    <a:pos x="375" y="203"/>
                  </a:cxn>
                  <a:cxn ang="0">
                    <a:pos x="449" y="111"/>
                  </a:cxn>
                  <a:cxn ang="0">
                    <a:pos x="490" y="60"/>
                  </a:cxn>
                  <a:cxn ang="0">
                    <a:pos x="773" y="84"/>
                  </a:cxn>
                  <a:cxn ang="0">
                    <a:pos x="301" y="279"/>
                  </a:cxn>
                  <a:cxn ang="0">
                    <a:pos x="309" y="390"/>
                  </a:cxn>
                  <a:cxn ang="0">
                    <a:pos x="225" y="360"/>
                  </a:cxn>
                  <a:cxn ang="0">
                    <a:pos x="192" y="285"/>
                  </a:cxn>
                  <a:cxn ang="0">
                    <a:pos x="92" y="309"/>
                  </a:cxn>
                  <a:cxn ang="0">
                    <a:pos x="88" y="197"/>
                  </a:cxn>
                  <a:cxn ang="0">
                    <a:pos x="102" y="177"/>
                  </a:cxn>
                  <a:cxn ang="0">
                    <a:pos x="66" y="125"/>
                  </a:cxn>
                  <a:cxn ang="0">
                    <a:pos x="0" y="80"/>
                  </a:cxn>
                  <a:cxn ang="0">
                    <a:pos x="58" y="0"/>
                  </a:cxn>
                  <a:cxn ang="0">
                    <a:pos x="96" y="48"/>
                  </a:cxn>
                  <a:cxn ang="0">
                    <a:pos x="112" y="68"/>
                  </a:cxn>
                  <a:cxn ang="0">
                    <a:pos x="154" y="88"/>
                  </a:cxn>
                  <a:cxn ang="0">
                    <a:pos x="227" y="241"/>
                  </a:cxn>
                </a:cxnLst>
                <a:rect l="0" t="0" r="r" b="b"/>
                <a:pathLst>
                  <a:path w="831" h="990">
                    <a:moveTo>
                      <a:pt x="217" y="544"/>
                    </a:moveTo>
                    <a:lnTo>
                      <a:pt x="184" y="609"/>
                    </a:lnTo>
                    <a:lnTo>
                      <a:pt x="146" y="583"/>
                    </a:lnTo>
                    <a:lnTo>
                      <a:pt x="204" y="548"/>
                    </a:lnTo>
                    <a:lnTo>
                      <a:pt x="217" y="544"/>
                    </a:lnTo>
                    <a:close/>
                    <a:moveTo>
                      <a:pt x="807" y="88"/>
                    </a:moveTo>
                    <a:lnTo>
                      <a:pt x="831" y="199"/>
                    </a:lnTo>
                    <a:lnTo>
                      <a:pt x="807" y="243"/>
                    </a:lnTo>
                    <a:lnTo>
                      <a:pt x="666" y="291"/>
                    </a:lnTo>
                    <a:lnTo>
                      <a:pt x="632" y="265"/>
                    </a:lnTo>
                    <a:lnTo>
                      <a:pt x="578" y="317"/>
                    </a:lnTo>
                    <a:lnTo>
                      <a:pt x="518" y="374"/>
                    </a:lnTo>
                    <a:lnTo>
                      <a:pt x="544" y="390"/>
                    </a:lnTo>
                    <a:lnTo>
                      <a:pt x="544" y="406"/>
                    </a:lnTo>
                    <a:lnTo>
                      <a:pt x="544" y="440"/>
                    </a:lnTo>
                    <a:lnTo>
                      <a:pt x="542" y="472"/>
                    </a:lnTo>
                    <a:lnTo>
                      <a:pt x="540" y="577"/>
                    </a:lnTo>
                    <a:lnTo>
                      <a:pt x="568" y="623"/>
                    </a:lnTo>
                    <a:lnTo>
                      <a:pt x="556" y="735"/>
                    </a:lnTo>
                    <a:lnTo>
                      <a:pt x="548" y="790"/>
                    </a:lnTo>
                    <a:lnTo>
                      <a:pt x="548" y="796"/>
                    </a:lnTo>
                    <a:lnTo>
                      <a:pt x="614" y="856"/>
                    </a:lnTo>
                    <a:lnTo>
                      <a:pt x="642" y="882"/>
                    </a:lnTo>
                    <a:lnTo>
                      <a:pt x="648" y="886"/>
                    </a:lnTo>
                    <a:lnTo>
                      <a:pt x="596" y="922"/>
                    </a:lnTo>
                    <a:lnTo>
                      <a:pt x="546" y="956"/>
                    </a:lnTo>
                    <a:lnTo>
                      <a:pt x="425" y="990"/>
                    </a:lnTo>
                    <a:lnTo>
                      <a:pt x="393" y="980"/>
                    </a:lnTo>
                    <a:lnTo>
                      <a:pt x="341" y="858"/>
                    </a:lnTo>
                    <a:lnTo>
                      <a:pt x="323" y="880"/>
                    </a:lnTo>
                    <a:lnTo>
                      <a:pt x="303" y="870"/>
                    </a:lnTo>
                    <a:lnTo>
                      <a:pt x="221" y="832"/>
                    </a:lnTo>
                    <a:lnTo>
                      <a:pt x="210" y="794"/>
                    </a:lnTo>
                    <a:lnTo>
                      <a:pt x="194" y="737"/>
                    </a:lnTo>
                    <a:lnTo>
                      <a:pt x="190" y="721"/>
                    </a:lnTo>
                    <a:lnTo>
                      <a:pt x="233" y="667"/>
                    </a:lnTo>
                    <a:lnTo>
                      <a:pt x="273" y="615"/>
                    </a:lnTo>
                    <a:lnTo>
                      <a:pt x="303" y="597"/>
                    </a:lnTo>
                    <a:lnTo>
                      <a:pt x="331" y="516"/>
                    </a:lnTo>
                    <a:lnTo>
                      <a:pt x="383" y="520"/>
                    </a:lnTo>
                    <a:lnTo>
                      <a:pt x="449" y="492"/>
                    </a:lnTo>
                    <a:lnTo>
                      <a:pt x="474" y="478"/>
                    </a:lnTo>
                    <a:lnTo>
                      <a:pt x="532" y="452"/>
                    </a:lnTo>
                    <a:lnTo>
                      <a:pt x="516" y="430"/>
                    </a:lnTo>
                    <a:lnTo>
                      <a:pt x="498" y="408"/>
                    </a:lnTo>
                    <a:lnTo>
                      <a:pt x="441" y="424"/>
                    </a:lnTo>
                    <a:lnTo>
                      <a:pt x="391" y="440"/>
                    </a:lnTo>
                    <a:lnTo>
                      <a:pt x="389" y="348"/>
                    </a:lnTo>
                    <a:lnTo>
                      <a:pt x="449" y="319"/>
                    </a:lnTo>
                    <a:lnTo>
                      <a:pt x="504" y="277"/>
                    </a:lnTo>
                    <a:lnTo>
                      <a:pt x="614" y="217"/>
                    </a:lnTo>
                    <a:lnTo>
                      <a:pt x="648" y="185"/>
                    </a:lnTo>
                    <a:lnTo>
                      <a:pt x="644" y="161"/>
                    </a:lnTo>
                    <a:lnTo>
                      <a:pt x="640" y="145"/>
                    </a:lnTo>
                    <a:lnTo>
                      <a:pt x="604" y="159"/>
                    </a:lnTo>
                    <a:lnTo>
                      <a:pt x="568" y="175"/>
                    </a:lnTo>
                    <a:lnTo>
                      <a:pt x="538" y="125"/>
                    </a:lnTo>
                    <a:lnTo>
                      <a:pt x="482" y="183"/>
                    </a:lnTo>
                    <a:lnTo>
                      <a:pt x="385" y="241"/>
                    </a:lnTo>
                    <a:lnTo>
                      <a:pt x="379" y="247"/>
                    </a:lnTo>
                    <a:lnTo>
                      <a:pt x="347" y="267"/>
                    </a:lnTo>
                    <a:lnTo>
                      <a:pt x="281" y="209"/>
                    </a:lnTo>
                    <a:lnTo>
                      <a:pt x="295" y="157"/>
                    </a:lnTo>
                    <a:lnTo>
                      <a:pt x="313" y="151"/>
                    </a:lnTo>
                    <a:lnTo>
                      <a:pt x="355" y="185"/>
                    </a:lnTo>
                    <a:lnTo>
                      <a:pt x="375" y="203"/>
                    </a:lnTo>
                    <a:lnTo>
                      <a:pt x="385" y="191"/>
                    </a:lnTo>
                    <a:lnTo>
                      <a:pt x="449" y="111"/>
                    </a:lnTo>
                    <a:lnTo>
                      <a:pt x="453" y="107"/>
                    </a:lnTo>
                    <a:lnTo>
                      <a:pt x="490" y="60"/>
                    </a:lnTo>
                    <a:lnTo>
                      <a:pt x="666" y="76"/>
                    </a:lnTo>
                    <a:lnTo>
                      <a:pt x="773" y="84"/>
                    </a:lnTo>
                    <a:lnTo>
                      <a:pt x="807" y="88"/>
                    </a:lnTo>
                    <a:close/>
                    <a:moveTo>
                      <a:pt x="301" y="279"/>
                    </a:moveTo>
                    <a:lnTo>
                      <a:pt x="351" y="303"/>
                    </a:lnTo>
                    <a:lnTo>
                      <a:pt x="309" y="390"/>
                    </a:lnTo>
                    <a:lnTo>
                      <a:pt x="241" y="390"/>
                    </a:lnTo>
                    <a:lnTo>
                      <a:pt x="225" y="360"/>
                    </a:lnTo>
                    <a:lnTo>
                      <a:pt x="213" y="332"/>
                    </a:lnTo>
                    <a:lnTo>
                      <a:pt x="192" y="285"/>
                    </a:lnTo>
                    <a:lnTo>
                      <a:pt x="140" y="297"/>
                    </a:lnTo>
                    <a:lnTo>
                      <a:pt x="92" y="309"/>
                    </a:lnTo>
                    <a:lnTo>
                      <a:pt x="74" y="209"/>
                    </a:lnTo>
                    <a:lnTo>
                      <a:pt x="88" y="197"/>
                    </a:lnTo>
                    <a:lnTo>
                      <a:pt x="104" y="183"/>
                    </a:lnTo>
                    <a:lnTo>
                      <a:pt x="102" y="177"/>
                    </a:lnTo>
                    <a:lnTo>
                      <a:pt x="86" y="133"/>
                    </a:lnTo>
                    <a:lnTo>
                      <a:pt x="66" y="125"/>
                    </a:lnTo>
                    <a:lnTo>
                      <a:pt x="0" y="99"/>
                    </a:lnTo>
                    <a:lnTo>
                      <a:pt x="0" y="80"/>
                    </a:lnTo>
                    <a:lnTo>
                      <a:pt x="14" y="6"/>
                    </a:lnTo>
                    <a:lnTo>
                      <a:pt x="58" y="0"/>
                    </a:lnTo>
                    <a:lnTo>
                      <a:pt x="96" y="46"/>
                    </a:lnTo>
                    <a:lnTo>
                      <a:pt x="96" y="48"/>
                    </a:lnTo>
                    <a:lnTo>
                      <a:pt x="106" y="66"/>
                    </a:lnTo>
                    <a:lnTo>
                      <a:pt x="112" y="68"/>
                    </a:lnTo>
                    <a:lnTo>
                      <a:pt x="124" y="80"/>
                    </a:lnTo>
                    <a:lnTo>
                      <a:pt x="154" y="88"/>
                    </a:lnTo>
                    <a:lnTo>
                      <a:pt x="233" y="181"/>
                    </a:lnTo>
                    <a:lnTo>
                      <a:pt x="227" y="241"/>
                    </a:lnTo>
                    <a:lnTo>
                      <a:pt x="301" y="279"/>
                    </a:ln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 w="9525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lIns="68580" tIns="34290" rIns="68580" bIns="34290"/>
              <a:lstStyle/>
              <a:p>
                <a:pPr>
                  <a:defRPr/>
                </a:pPr>
                <a:endParaRPr lang="nb-NO" sz="675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2" name="Freeform 19"/>
              <p:cNvSpPr>
                <a:spLocks/>
              </p:cNvSpPr>
              <p:nvPr/>
            </p:nvSpPr>
            <p:spPr bwMode="auto">
              <a:xfrm>
                <a:off x="1288004" y="1591033"/>
                <a:ext cx="843571" cy="550632"/>
              </a:xfrm>
              <a:custGeom>
                <a:avLst/>
                <a:gdLst/>
                <a:ahLst/>
                <a:cxnLst>
                  <a:cxn ang="0">
                    <a:pos x="386" y="18"/>
                  </a:cxn>
                  <a:cxn ang="0">
                    <a:pos x="527" y="209"/>
                  </a:cxn>
                  <a:cxn ang="0">
                    <a:pos x="531" y="241"/>
                  </a:cxn>
                  <a:cxn ang="0">
                    <a:pos x="519" y="259"/>
                  </a:cxn>
                  <a:cxn ang="0">
                    <a:pos x="519" y="259"/>
                  </a:cxn>
                  <a:cxn ang="0">
                    <a:pos x="490" y="295"/>
                  </a:cxn>
                  <a:cxn ang="0">
                    <a:pos x="408" y="347"/>
                  </a:cxn>
                  <a:cxn ang="0">
                    <a:pos x="302" y="293"/>
                  </a:cxn>
                  <a:cxn ang="0">
                    <a:pos x="288" y="259"/>
                  </a:cxn>
                  <a:cxn ang="0">
                    <a:pos x="274" y="221"/>
                  </a:cxn>
                  <a:cxn ang="0">
                    <a:pos x="213" y="259"/>
                  </a:cxn>
                  <a:cxn ang="0">
                    <a:pos x="129" y="315"/>
                  </a:cxn>
                  <a:cxn ang="0">
                    <a:pos x="0" y="301"/>
                  </a:cxn>
                  <a:cxn ang="0">
                    <a:pos x="6" y="295"/>
                  </a:cxn>
                  <a:cxn ang="0">
                    <a:pos x="10" y="259"/>
                  </a:cxn>
                  <a:cxn ang="0">
                    <a:pos x="23" y="142"/>
                  </a:cxn>
                  <a:cxn ang="0">
                    <a:pos x="115" y="94"/>
                  </a:cxn>
                  <a:cxn ang="0">
                    <a:pos x="129" y="130"/>
                  </a:cxn>
                  <a:cxn ang="0">
                    <a:pos x="374" y="0"/>
                  </a:cxn>
                  <a:cxn ang="0">
                    <a:pos x="386" y="18"/>
                  </a:cxn>
                </a:cxnLst>
                <a:rect l="0" t="0" r="r" b="b"/>
                <a:pathLst>
                  <a:path w="531" h="347">
                    <a:moveTo>
                      <a:pt x="386" y="18"/>
                    </a:moveTo>
                    <a:lnTo>
                      <a:pt x="527" y="209"/>
                    </a:lnTo>
                    <a:lnTo>
                      <a:pt x="531" y="241"/>
                    </a:lnTo>
                    <a:lnTo>
                      <a:pt x="519" y="259"/>
                    </a:lnTo>
                    <a:lnTo>
                      <a:pt x="519" y="259"/>
                    </a:lnTo>
                    <a:lnTo>
                      <a:pt x="490" y="295"/>
                    </a:lnTo>
                    <a:lnTo>
                      <a:pt x="408" y="347"/>
                    </a:lnTo>
                    <a:lnTo>
                      <a:pt x="302" y="293"/>
                    </a:lnTo>
                    <a:lnTo>
                      <a:pt x="288" y="259"/>
                    </a:lnTo>
                    <a:lnTo>
                      <a:pt x="274" y="221"/>
                    </a:lnTo>
                    <a:lnTo>
                      <a:pt x="213" y="259"/>
                    </a:lnTo>
                    <a:lnTo>
                      <a:pt x="129" y="315"/>
                    </a:lnTo>
                    <a:lnTo>
                      <a:pt x="0" y="301"/>
                    </a:lnTo>
                    <a:lnTo>
                      <a:pt x="6" y="295"/>
                    </a:lnTo>
                    <a:lnTo>
                      <a:pt x="10" y="259"/>
                    </a:lnTo>
                    <a:lnTo>
                      <a:pt x="23" y="142"/>
                    </a:lnTo>
                    <a:lnTo>
                      <a:pt x="115" y="94"/>
                    </a:lnTo>
                    <a:lnTo>
                      <a:pt x="129" y="130"/>
                    </a:lnTo>
                    <a:lnTo>
                      <a:pt x="374" y="0"/>
                    </a:lnTo>
                    <a:lnTo>
                      <a:pt x="386" y="18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 w="9525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lIns="68580" tIns="34290" rIns="68580" bIns="34290"/>
              <a:lstStyle/>
              <a:p>
                <a:pPr>
                  <a:defRPr/>
                </a:pPr>
                <a:endParaRPr lang="nb-NO" sz="675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3" name="Freeform 20"/>
              <p:cNvSpPr>
                <a:spLocks noEditPoints="1"/>
              </p:cNvSpPr>
              <p:nvPr/>
            </p:nvSpPr>
            <p:spPr bwMode="auto">
              <a:xfrm>
                <a:off x="1894035" y="2226378"/>
                <a:ext cx="1671911" cy="886658"/>
              </a:xfrm>
              <a:custGeom>
                <a:avLst/>
                <a:gdLst/>
                <a:ahLst/>
                <a:cxnLst>
                  <a:cxn ang="0">
                    <a:pos x="2" y="405"/>
                  </a:cxn>
                  <a:cxn ang="0">
                    <a:pos x="16" y="425"/>
                  </a:cxn>
                  <a:cxn ang="0">
                    <a:pos x="10" y="423"/>
                  </a:cxn>
                  <a:cxn ang="0">
                    <a:pos x="0" y="405"/>
                  </a:cxn>
                  <a:cxn ang="0">
                    <a:pos x="0" y="403"/>
                  </a:cxn>
                  <a:cxn ang="0">
                    <a:pos x="2" y="405"/>
                  </a:cxn>
                  <a:cxn ang="0">
                    <a:pos x="151" y="335"/>
                  </a:cxn>
                  <a:cxn ang="0">
                    <a:pos x="157" y="464"/>
                  </a:cxn>
                  <a:cxn ang="0">
                    <a:pos x="70" y="391"/>
                  </a:cxn>
                  <a:cxn ang="0">
                    <a:pos x="6" y="339"/>
                  </a:cxn>
                  <a:cxn ang="0">
                    <a:pos x="149" y="305"/>
                  </a:cxn>
                  <a:cxn ang="0">
                    <a:pos x="151" y="335"/>
                  </a:cxn>
                  <a:cxn ang="0">
                    <a:pos x="1054" y="124"/>
                  </a:cxn>
                  <a:cxn ang="0">
                    <a:pos x="1002" y="263"/>
                  </a:cxn>
                  <a:cxn ang="0">
                    <a:pos x="854" y="355"/>
                  </a:cxn>
                  <a:cxn ang="0">
                    <a:pos x="711" y="445"/>
                  </a:cxn>
                  <a:cxn ang="0">
                    <a:pos x="677" y="441"/>
                  </a:cxn>
                  <a:cxn ang="0">
                    <a:pos x="570" y="433"/>
                  </a:cxn>
                  <a:cxn ang="0">
                    <a:pos x="394" y="417"/>
                  </a:cxn>
                  <a:cxn ang="0">
                    <a:pos x="357" y="464"/>
                  </a:cxn>
                  <a:cxn ang="0">
                    <a:pos x="353" y="468"/>
                  </a:cxn>
                  <a:cxn ang="0">
                    <a:pos x="289" y="548"/>
                  </a:cxn>
                  <a:cxn ang="0">
                    <a:pos x="279" y="560"/>
                  </a:cxn>
                  <a:cxn ang="0">
                    <a:pos x="259" y="542"/>
                  </a:cxn>
                  <a:cxn ang="0">
                    <a:pos x="217" y="508"/>
                  </a:cxn>
                  <a:cxn ang="0">
                    <a:pos x="199" y="514"/>
                  </a:cxn>
                  <a:cxn ang="0">
                    <a:pos x="231" y="399"/>
                  </a:cxn>
                  <a:cxn ang="0">
                    <a:pos x="245" y="355"/>
                  </a:cxn>
                  <a:cxn ang="0">
                    <a:pos x="267" y="279"/>
                  </a:cxn>
                  <a:cxn ang="0">
                    <a:pos x="273" y="257"/>
                  </a:cxn>
                  <a:cxn ang="0">
                    <a:pos x="279" y="235"/>
                  </a:cxn>
                  <a:cxn ang="0">
                    <a:pos x="353" y="192"/>
                  </a:cxn>
                  <a:cxn ang="0">
                    <a:pos x="498" y="237"/>
                  </a:cxn>
                  <a:cxn ang="0">
                    <a:pos x="524" y="239"/>
                  </a:cxn>
                  <a:cxn ang="0">
                    <a:pos x="530" y="225"/>
                  </a:cxn>
                  <a:cxn ang="0">
                    <a:pos x="536" y="222"/>
                  </a:cxn>
                  <a:cxn ang="0">
                    <a:pos x="613" y="162"/>
                  </a:cxn>
                  <a:cxn ang="0">
                    <a:pos x="747" y="132"/>
                  </a:cxn>
                  <a:cxn ang="0">
                    <a:pos x="759" y="128"/>
                  </a:cxn>
                  <a:cxn ang="0">
                    <a:pos x="801" y="118"/>
                  </a:cxn>
                  <a:cxn ang="0">
                    <a:pos x="819" y="114"/>
                  </a:cxn>
                  <a:cxn ang="0">
                    <a:pos x="827" y="94"/>
                  </a:cxn>
                  <a:cxn ang="0">
                    <a:pos x="852" y="36"/>
                  </a:cxn>
                  <a:cxn ang="0">
                    <a:pos x="856" y="36"/>
                  </a:cxn>
                  <a:cxn ang="0">
                    <a:pos x="962" y="0"/>
                  </a:cxn>
                  <a:cxn ang="0">
                    <a:pos x="988" y="26"/>
                  </a:cxn>
                  <a:cxn ang="0">
                    <a:pos x="1016" y="52"/>
                  </a:cxn>
                  <a:cxn ang="0">
                    <a:pos x="1036" y="72"/>
                  </a:cxn>
                  <a:cxn ang="0">
                    <a:pos x="1010" y="86"/>
                  </a:cxn>
                  <a:cxn ang="0">
                    <a:pos x="1054" y="124"/>
                  </a:cxn>
                </a:cxnLst>
                <a:rect l="0" t="0" r="r" b="b"/>
                <a:pathLst>
                  <a:path w="1054" h="560">
                    <a:moveTo>
                      <a:pt x="2" y="405"/>
                    </a:moveTo>
                    <a:lnTo>
                      <a:pt x="16" y="425"/>
                    </a:lnTo>
                    <a:lnTo>
                      <a:pt x="10" y="423"/>
                    </a:lnTo>
                    <a:lnTo>
                      <a:pt x="0" y="405"/>
                    </a:lnTo>
                    <a:lnTo>
                      <a:pt x="0" y="403"/>
                    </a:lnTo>
                    <a:lnTo>
                      <a:pt x="2" y="405"/>
                    </a:lnTo>
                    <a:close/>
                    <a:moveTo>
                      <a:pt x="151" y="335"/>
                    </a:moveTo>
                    <a:lnTo>
                      <a:pt x="157" y="464"/>
                    </a:lnTo>
                    <a:lnTo>
                      <a:pt x="70" y="391"/>
                    </a:lnTo>
                    <a:lnTo>
                      <a:pt x="6" y="339"/>
                    </a:lnTo>
                    <a:lnTo>
                      <a:pt x="149" y="305"/>
                    </a:lnTo>
                    <a:lnTo>
                      <a:pt x="151" y="335"/>
                    </a:lnTo>
                    <a:close/>
                    <a:moveTo>
                      <a:pt x="1054" y="124"/>
                    </a:moveTo>
                    <a:lnTo>
                      <a:pt x="1002" y="263"/>
                    </a:lnTo>
                    <a:lnTo>
                      <a:pt x="854" y="355"/>
                    </a:lnTo>
                    <a:lnTo>
                      <a:pt x="711" y="445"/>
                    </a:lnTo>
                    <a:lnTo>
                      <a:pt x="677" y="441"/>
                    </a:lnTo>
                    <a:lnTo>
                      <a:pt x="570" y="433"/>
                    </a:lnTo>
                    <a:lnTo>
                      <a:pt x="394" y="417"/>
                    </a:lnTo>
                    <a:lnTo>
                      <a:pt x="357" y="464"/>
                    </a:lnTo>
                    <a:lnTo>
                      <a:pt x="353" y="468"/>
                    </a:lnTo>
                    <a:lnTo>
                      <a:pt x="289" y="548"/>
                    </a:lnTo>
                    <a:lnTo>
                      <a:pt x="279" y="560"/>
                    </a:lnTo>
                    <a:lnTo>
                      <a:pt x="259" y="542"/>
                    </a:lnTo>
                    <a:lnTo>
                      <a:pt x="217" y="508"/>
                    </a:lnTo>
                    <a:lnTo>
                      <a:pt x="199" y="514"/>
                    </a:lnTo>
                    <a:lnTo>
                      <a:pt x="231" y="399"/>
                    </a:lnTo>
                    <a:lnTo>
                      <a:pt x="245" y="355"/>
                    </a:lnTo>
                    <a:lnTo>
                      <a:pt x="267" y="279"/>
                    </a:lnTo>
                    <a:lnTo>
                      <a:pt x="273" y="257"/>
                    </a:lnTo>
                    <a:lnTo>
                      <a:pt x="279" y="235"/>
                    </a:lnTo>
                    <a:lnTo>
                      <a:pt x="353" y="192"/>
                    </a:lnTo>
                    <a:lnTo>
                      <a:pt x="498" y="237"/>
                    </a:lnTo>
                    <a:lnTo>
                      <a:pt x="524" y="239"/>
                    </a:lnTo>
                    <a:lnTo>
                      <a:pt x="530" y="225"/>
                    </a:lnTo>
                    <a:lnTo>
                      <a:pt x="536" y="222"/>
                    </a:lnTo>
                    <a:lnTo>
                      <a:pt x="613" y="162"/>
                    </a:lnTo>
                    <a:lnTo>
                      <a:pt x="747" y="132"/>
                    </a:lnTo>
                    <a:lnTo>
                      <a:pt x="759" y="128"/>
                    </a:lnTo>
                    <a:lnTo>
                      <a:pt x="801" y="118"/>
                    </a:lnTo>
                    <a:lnTo>
                      <a:pt x="819" y="114"/>
                    </a:lnTo>
                    <a:lnTo>
                      <a:pt x="827" y="94"/>
                    </a:lnTo>
                    <a:lnTo>
                      <a:pt x="852" y="36"/>
                    </a:lnTo>
                    <a:lnTo>
                      <a:pt x="856" y="36"/>
                    </a:lnTo>
                    <a:lnTo>
                      <a:pt x="962" y="0"/>
                    </a:lnTo>
                    <a:lnTo>
                      <a:pt x="988" y="26"/>
                    </a:lnTo>
                    <a:lnTo>
                      <a:pt x="1016" y="52"/>
                    </a:lnTo>
                    <a:lnTo>
                      <a:pt x="1036" y="72"/>
                    </a:lnTo>
                    <a:lnTo>
                      <a:pt x="1010" y="86"/>
                    </a:lnTo>
                    <a:lnTo>
                      <a:pt x="1054" y="124"/>
                    </a:ln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 w="9525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lIns="68580" tIns="34290" rIns="68580" bIns="34290"/>
              <a:lstStyle/>
              <a:p>
                <a:pPr>
                  <a:defRPr/>
                </a:pPr>
                <a:endParaRPr lang="nb-NO" sz="675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4" name="Freeform 21"/>
              <p:cNvSpPr>
                <a:spLocks/>
              </p:cNvSpPr>
              <p:nvPr/>
            </p:nvSpPr>
            <p:spPr bwMode="auto">
              <a:xfrm>
                <a:off x="4019708" y="1277597"/>
                <a:ext cx="1757182" cy="2210996"/>
              </a:xfrm>
              <a:custGeom>
                <a:avLst/>
                <a:gdLst/>
                <a:ahLst/>
                <a:cxnLst>
                  <a:cxn ang="0">
                    <a:pos x="1106" y="30"/>
                  </a:cxn>
                  <a:cxn ang="0">
                    <a:pos x="941" y="143"/>
                  </a:cxn>
                  <a:cxn ang="0">
                    <a:pos x="939" y="145"/>
                  </a:cxn>
                  <a:cxn ang="0">
                    <a:pos x="909" y="165"/>
                  </a:cxn>
                  <a:cxn ang="0">
                    <a:pos x="829" y="432"/>
                  </a:cxn>
                  <a:cxn ang="0">
                    <a:pos x="815" y="456"/>
                  </a:cxn>
                  <a:cxn ang="0">
                    <a:pos x="646" y="751"/>
                  </a:cxn>
                  <a:cxn ang="0">
                    <a:pos x="652" y="830"/>
                  </a:cxn>
                  <a:cxn ang="0">
                    <a:pos x="514" y="822"/>
                  </a:cxn>
                  <a:cxn ang="0">
                    <a:pos x="524" y="862"/>
                  </a:cxn>
                  <a:cxn ang="0">
                    <a:pos x="554" y="962"/>
                  </a:cxn>
                  <a:cxn ang="0">
                    <a:pos x="566" y="998"/>
                  </a:cxn>
                  <a:cxn ang="0">
                    <a:pos x="580" y="1049"/>
                  </a:cxn>
                  <a:cxn ang="0">
                    <a:pos x="586" y="1071"/>
                  </a:cxn>
                  <a:cxn ang="0">
                    <a:pos x="582" y="1103"/>
                  </a:cxn>
                  <a:cxn ang="0">
                    <a:pos x="548" y="1382"/>
                  </a:cxn>
                  <a:cxn ang="0">
                    <a:pos x="546" y="1392"/>
                  </a:cxn>
                  <a:cxn ang="0">
                    <a:pos x="542" y="1384"/>
                  </a:cxn>
                  <a:cxn ang="0">
                    <a:pos x="375" y="1093"/>
                  </a:cxn>
                  <a:cxn ang="0">
                    <a:pos x="375" y="1089"/>
                  </a:cxn>
                  <a:cxn ang="0">
                    <a:pos x="327" y="1006"/>
                  </a:cxn>
                  <a:cxn ang="0">
                    <a:pos x="289" y="990"/>
                  </a:cxn>
                  <a:cxn ang="0">
                    <a:pos x="229" y="938"/>
                  </a:cxn>
                  <a:cxn ang="0">
                    <a:pos x="228" y="938"/>
                  </a:cxn>
                  <a:cxn ang="0">
                    <a:pos x="172" y="966"/>
                  </a:cxn>
                  <a:cxn ang="0">
                    <a:pos x="170" y="964"/>
                  </a:cxn>
                  <a:cxn ang="0">
                    <a:pos x="160" y="954"/>
                  </a:cxn>
                  <a:cxn ang="0">
                    <a:pos x="90" y="900"/>
                  </a:cxn>
                  <a:cxn ang="0">
                    <a:pos x="94" y="892"/>
                  </a:cxn>
                  <a:cxn ang="0">
                    <a:pos x="110" y="866"/>
                  </a:cxn>
                  <a:cxn ang="0">
                    <a:pos x="0" y="872"/>
                  </a:cxn>
                  <a:cxn ang="0">
                    <a:pos x="14" y="695"/>
                  </a:cxn>
                  <a:cxn ang="0">
                    <a:pos x="76" y="637"/>
                  </a:cxn>
                  <a:cxn ang="0">
                    <a:pos x="16" y="574"/>
                  </a:cxn>
                  <a:cxn ang="0">
                    <a:pos x="212" y="518"/>
                  </a:cxn>
                  <a:cxn ang="0">
                    <a:pos x="214" y="456"/>
                  </a:cxn>
                  <a:cxn ang="0">
                    <a:pos x="214" y="353"/>
                  </a:cxn>
                  <a:cxn ang="0">
                    <a:pos x="265" y="382"/>
                  </a:cxn>
                  <a:cxn ang="0">
                    <a:pos x="273" y="303"/>
                  </a:cxn>
                  <a:cxn ang="0">
                    <a:pos x="375" y="291"/>
                  </a:cxn>
                  <a:cxn ang="0">
                    <a:pos x="429" y="287"/>
                  </a:cxn>
                  <a:cxn ang="0">
                    <a:pos x="443" y="251"/>
                  </a:cxn>
                  <a:cxn ang="0">
                    <a:pos x="407" y="183"/>
                  </a:cxn>
                  <a:cxn ang="0">
                    <a:pos x="465" y="177"/>
                  </a:cxn>
                  <a:cxn ang="0">
                    <a:pos x="494" y="98"/>
                  </a:cxn>
                  <a:cxn ang="0">
                    <a:pos x="550" y="86"/>
                  </a:cxn>
                  <a:cxn ang="0">
                    <a:pos x="582" y="6"/>
                  </a:cxn>
                  <a:cxn ang="0">
                    <a:pos x="711" y="18"/>
                  </a:cxn>
                  <a:cxn ang="0">
                    <a:pos x="823" y="32"/>
                  </a:cxn>
                  <a:cxn ang="0">
                    <a:pos x="857" y="34"/>
                  </a:cxn>
                  <a:cxn ang="0">
                    <a:pos x="881" y="38"/>
                  </a:cxn>
                  <a:cxn ang="0">
                    <a:pos x="883" y="38"/>
                  </a:cxn>
                  <a:cxn ang="0">
                    <a:pos x="897" y="40"/>
                  </a:cxn>
                  <a:cxn ang="0">
                    <a:pos x="1012" y="0"/>
                  </a:cxn>
                  <a:cxn ang="0">
                    <a:pos x="1106" y="30"/>
                  </a:cxn>
                </a:cxnLst>
                <a:rect l="0" t="0" r="r" b="b"/>
                <a:pathLst>
                  <a:path w="1106" h="1392">
                    <a:moveTo>
                      <a:pt x="1106" y="30"/>
                    </a:moveTo>
                    <a:lnTo>
                      <a:pt x="941" y="143"/>
                    </a:lnTo>
                    <a:lnTo>
                      <a:pt x="939" y="145"/>
                    </a:lnTo>
                    <a:lnTo>
                      <a:pt x="909" y="165"/>
                    </a:lnTo>
                    <a:lnTo>
                      <a:pt x="829" y="432"/>
                    </a:lnTo>
                    <a:lnTo>
                      <a:pt x="815" y="456"/>
                    </a:lnTo>
                    <a:lnTo>
                      <a:pt x="646" y="751"/>
                    </a:lnTo>
                    <a:lnTo>
                      <a:pt x="652" y="830"/>
                    </a:lnTo>
                    <a:lnTo>
                      <a:pt x="514" y="822"/>
                    </a:lnTo>
                    <a:lnTo>
                      <a:pt x="524" y="862"/>
                    </a:lnTo>
                    <a:lnTo>
                      <a:pt x="554" y="962"/>
                    </a:lnTo>
                    <a:lnTo>
                      <a:pt x="566" y="998"/>
                    </a:lnTo>
                    <a:lnTo>
                      <a:pt x="580" y="1049"/>
                    </a:lnTo>
                    <a:lnTo>
                      <a:pt x="586" y="1071"/>
                    </a:lnTo>
                    <a:lnTo>
                      <a:pt x="582" y="1103"/>
                    </a:lnTo>
                    <a:lnTo>
                      <a:pt x="548" y="1382"/>
                    </a:lnTo>
                    <a:lnTo>
                      <a:pt x="546" y="1392"/>
                    </a:lnTo>
                    <a:lnTo>
                      <a:pt x="542" y="1384"/>
                    </a:lnTo>
                    <a:lnTo>
                      <a:pt x="375" y="1093"/>
                    </a:lnTo>
                    <a:lnTo>
                      <a:pt x="375" y="1089"/>
                    </a:lnTo>
                    <a:lnTo>
                      <a:pt x="327" y="1006"/>
                    </a:lnTo>
                    <a:lnTo>
                      <a:pt x="289" y="990"/>
                    </a:lnTo>
                    <a:lnTo>
                      <a:pt x="229" y="938"/>
                    </a:lnTo>
                    <a:lnTo>
                      <a:pt x="228" y="938"/>
                    </a:lnTo>
                    <a:lnTo>
                      <a:pt x="172" y="966"/>
                    </a:lnTo>
                    <a:lnTo>
                      <a:pt x="170" y="964"/>
                    </a:lnTo>
                    <a:lnTo>
                      <a:pt x="160" y="954"/>
                    </a:lnTo>
                    <a:lnTo>
                      <a:pt x="90" y="900"/>
                    </a:lnTo>
                    <a:lnTo>
                      <a:pt x="94" y="892"/>
                    </a:lnTo>
                    <a:lnTo>
                      <a:pt x="110" y="866"/>
                    </a:lnTo>
                    <a:lnTo>
                      <a:pt x="0" y="872"/>
                    </a:lnTo>
                    <a:lnTo>
                      <a:pt x="14" y="695"/>
                    </a:lnTo>
                    <a:lnTo>
                      <a:pt x="76" y="637"/>
                    </a:lnTo>
                    <a:lnTo>
                      <a:pt x="16" y="574"/>
                    </a:lnTo>
                    <a:lnTo>
                      <a:pt x="212" y="518"/>
                    </a:lnTo>
                    <a:lnTo>
                      <a:pt x="214" y="456"/>
                    </a:lnTo>
                    <a:lnTo>
                      <a:pt x="214" y="353"/>
                    </a:lnTo>
                    <a:lnTo>
                      <a:pt x="265" y="382"/>
                    </a:lnTo>
                    <a:lnTo>
                      <a:pt x="273" y="303"/>
                    </a:lnTo>
                    <a:lnTo>
                      <a:pt x="375" y="291"/>
                    </a:lnTo>
                    <a:lnTo>
                      <a:pt x="429" y="287"/>
                    </a:lnTo>
                    <a:lnTo>
                      <a:pt x="443" y="251"/>
                    </a:lnTo>
                    <a:lnTo>
                      <a:pt x="407" y="183"/>
                    </a:lnTo>
                    <a:lnTo>
                      <a:pt x="465" y="177"/>
                    </a:lnTo>
                    <a:lnTo>
                      <a:pt x="494" y="98"/>
                    </a:lnTo>
                    <a:lnTo>
                      <a:pt x="550" y="86"/>
                    </a:lnTo>
                    <a:lnTo>
                      <a:pt x="582" y="6"/>
                    </a:lnTo>
                    <a:lnTo>
                      <a:pt x="711" y="18"/>
                    </a:lnTo>
                    <a:lnTo>
                      <a:pt x="823" y="32"/>
                    </a:lnTo>
                    <a:lnTo>
                      <a:pt x="857" y="34"/>
                    </a:lnTo>
                    <a:lnTo>
                      <a:pt x="881" y="38"/>
                    </a:lnTo>
                    <a:lnTo>
                      <a:pt x="883" y="38"/>
                    </a:lnTo>
                    <a:lnTo>
                      <a:pt x="897" y="40"/>
                    </a:lnTo>
                    <a:lnTo>
                      <a:pt x="1012" y="0"/>
                    </a:lnTo>
                    <a:lnTo>
                      <a:pt x="1106" y="30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9525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lIns="68580" tIns="34290" rIns="68580" bIns="34290"/>
              <a:lstStyle/>
              <a:p>
                <a:pPr>
                  <a:defRPr/>
                </a:pPr>
                <a:endParaRPr lang="nb-NO" sz="675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5" name="Freeform 22"/>
              <p:cNvSpPr>
                <a:spLocks/>
              </p:cNvSpPr>
              <p:nvPr/>
            </p:nvSpPr>
            <p:spPr bwMode="auto">
              <a:xfrm>
                <a:off x="523615" y="4635037"/>
                <a:ext cx="1470916" cy="1403405"/>
              </a:xfrm>
              <a:custGeom>
                <a:avLst/>
                <a:gdLst/>
                <a:ahLst/>
                <a:cxnLst>
                  <a:cxn ang="0">
                    <a:pos x="804" y="28"/>
                  </a:cxn>
                  <a:cxn ang="0">
                    <a:pos x="816" y="46"/>
                  </a:cxn>
                  <a:cxn ang="0">
                    <a:pos x="836" y="78"/>
                  </a:cxn>
                  <a:cxn ang="0">
                    <a:pos x="928" y="99"/>
                  </a:cxn>
                  <a:cxn ang="0">
                    <a:pos x="852" y="141"/>
                  </a:cxn>
                  <a:cxn ang="0">
                    <a:pos x="826" y="175"/>
                  </a:cxn>
                  <a:cxn ang="0">
                    <a:pos x="808" y="261"/>
                  </a:cxn>
                  <a:cxn ang="0">
                    <a:pos x="808" y="297"/>
                  </a:cxn>
                  <a:cxn ang="0">
                    <a:pos x="760" y="330"/>
                  </a:cxn>
                  <a:cxn ang="0">
                    <a:pos x="750" y="336"/>
                  </a:cxn>
                  <a:cxn ang="0">
                    <a:pos x="715" y="360"/>
                  </a:cxn>
                  <a:cxn ang="0">
                    <a:pos x="647" y="408"/>
                  </a:cxn>
                  <a:cxn ang="0">
                    <a:pos x="589" y="462"/>
                  </a:cxn>
                  <a:cxn ang="0">
                    <a:pos x="527" y="510"/>
                  </a:cxn>
                  <a:cxn ang="0">
                    <a:pos x="454" y="559"/>
                  </a:cxn>
                  <a:cxn ang="0">
                    <a:pos x="402" y="593"/>
                  </a:cxn>
                  <a:cxn ang="0">
                    <a:pos x="340" y="601"/>
                  </a:cxn>
                  <a:cxn ang="0">
                    <a:pos x="304" y="625"/>
                  </a:cxn>
                  <a:cxn ang="0">
                    <a:pos x="268" y="651"/>
                  </a:cxn>
                  <a:cxn ang="0">
                    <a:pos x="209" y="683"/>
                  </a:cxn>
                  <a:cxn ang="0">
                    <a:pos x="199" y="705"/>
                  </a:cxn>
                  <a:cxn ang="0">
                    <a:pos x="197" y="723"/>
                  </a:cxn>
                  <a:cxn ang="0">
                    <a:pos x="237" y="717"/>
                  </a:cxn>
                  <a:cxn ang="0">
                    <a:pos x="229" y="725"/>
                  </a:cxn>
                  <a:cxn ang="0">
                    <a:pos x="247" y="776"/>
                  </a:cxn>
                  <a:cxn ang="0">
                    <a:pos x="21" y="884"/>
                  </a:cxn>
                  <a:cxn ang="0">
                    <a:pos x="13" y="842"/>
                  </a:cxn>
                  <a:cxn ang="0">
                    <a:pos x="0" y="784"/>
                  </a:cxn>
                  <a:cxn ang="0">
                    <a:pos x="21" y="769"/>
                  </a:cxn>
                  <a:cxn ang="0">
                    <a:pos x="33" y="812"/>
                  </a:cxn>
                  <a:cxn ang="0">
                    <a:pos x="217" y="512"/>
                  </a:cxn>
                  <a:cxn ang="0">
                    <a:pos x="322" y="444"/>
                  </a:cxn>
                  <a:cxn ang="0">
                    <a:pos x="388" y="348"/>
                  </a:cxn>
                  <a:cxn ang="0">
                    <a:pos x="388" y="247"/>
                  </a:cxn>
                  <a:cxn ang="0">
                    <a:pos x="434" y="203"/>
                  </a:cxn>
                  <a:cxn ang="0">
                    <a:pos x="446" y="191"/>
                  </a:cxn>
                  <a:cxn ang="0">
                    <a:pos x="464" y="111"/>
                  </a:cxn>
                  <a:cxn ang="0">
                    <a:pos x="470" y="111"/>
                  </a:cxn>
                  <a:cxn ang="0">
                    <a:pos x="515" y="97"/>
                  </a:cxn>
                  <a:cxn ang="0">
                    <a:pos x="593" y="58"/>
                  </a:cxn>
                  <a:cxn ang="0">
                    <a:pos x="657" y="24"/>
                  </a:cxn>
                  <a:cxn ang="0">
                    <a:pos x="705" y="0"/>
                  </a:cxn>
                  <a:cxn ang="0">
                    <a:pos x="804" y="28"/>
                  </a:cxn>
                </a:cxnLst>
                <a:rect l="0" t="0" r="r" b="b"/>
                <a:pathLst>
                  <a:path w="928" h="884">
                    <a:moveTo>
                      <a:pt x="804" y="28"/>
                    </a:moveTo>
                    <a:lnTo>
                      <a:pt x="816" y="46"/>
                    </a:lnTo>
                    <a:lnTo>
                      <a:pt x="836" y="78"/>
                    </a:lnTo>
                    <a:lnTo>
                      <a:pt x="928" y="99"/>
                    </a:lnTo>
                    <a:lnTo>
                      <a:pt x="852" y="141"/>
                    </a:lnTo>
                    <a:lnTo>
                      <a:pt x="826" y="175"/>
                    </a:lnTo>
                    <a:lnTo>
                      <a:pt x="808" y="261"/>
                    </a:lnTo>
                    <a:lnTo>
                      <a:pt x="808" y="297"/>
                    </a:lnTo>
                    <a:lnTo>
                      <a:pt x="760" y="330"/>
                    </a:lnTo>
                    <a:lnTo>
                      <a:pt x="750" y="336"/>
                    </a:lnTo>
                    <a:lnTo>
                      <a:pt x="715" y="360"/>
                    </a:lnTo>
                    <a:lnTo>
                      <a:pt x="647" y="408"/>
                    </a:lnTo>
                    <a:lnTo>
                      <a:pt x="589" y="462"/>
                    </a:lnTo>
                    <a:lnTo>
                      <a:pt x="527" y="510"/>
                    </a:lnTo>
                    <a:lnTo>
                      <a:pt x="454" y="559"/>
                    </a:lnTo>
                    <a:lnTo>
                      <a:pt x="402" y="593"/>
                    </a:lnTo>
                    <a:lnTo>
                      <a:pt x="340" y="601"/>
                    </a:lnTo>
                    <a:lnTo>
                      <a:pt x="304" y="625"/>
                    </a:lnTo>
                    <a:lnTo>
                      <a:pt x="268" y="651"/>
                    </a:lnTo>
                    <a:lnTo>
                      <a:pt x="209" y="683"/>
                    </a:lnTo>
                    <a:lnTo>
                      <a:pt x="199" y="705"/>
                    </a:lnTo>
                    <a:lnTo>
                      <a:pt x="197" y="723"/>
                    </a:lnTo>
                    <a:lnTo>
                      <a:pt x="237" y="717"/>
                    </a:lnTo>
                    <a:lnTo>
                      <a:pt x="229" y="725"/>
                    </a:lnTo>
                    <a:lnTo>
                      <a:pt x="247" y="776"/>
                    </a:lnTo>
                    <a:lnTo>
                      <a:pt x="21" y="884"/>
                    </a:lnTo>
                    <a:lnTo>
                      <a:pt x="13" y="842"/>
                    </a:lnTo>
                    <a:lnTo>
                      <a:pt x="0" y="784"/>
                    </a:lnTo>
                    <a:lnTo>
                      <a:pt x="21" y="769"/>
                    </a:lnTo>
                    <a:lnTo>
                      <a:pt x="33" y="812"/>
                    </a:lnTo>
                    <a:lnTo>
                      <a:pt x="217" y="512"/>
                    </a:lnTo>
                    <a:lnTo>
                      <a:pt x="322" y="444"/>
                    </a:lnTo>
                    <a:lnTo>
                      <a:pt x="388" y="348"/>
                    </a:lnTo>
                    <a:lnTo>
                      <a:pt x="388" y="247"/>
                    </a:lnTo>
                    <a:lnTo>
                      <a:pt x="434" y="203"/>
                    </a:lnTo>
                    <a:lnTo>
                      <a:pt x="446" y="191"/>
                    </a:lnTo>
                    <a:lnTo>
                      <a:pt x="464" y="111"/>
                    </a:lnTo>
                    <a:lnTo>
                      <a:pt x="470" y="111"/>
                    </a:lnTo>
                    <a:lnTo>
                      <a:pt x="515" y="97"/>
                    </a:lnTo>
                    <a:lnTo>
                      <a:pt x="593" y="58"/>
                    </a:lnTo>
                    <a:lnTo>
                      <a:pt x="657" y="24"/>
                    </a:lnTo>
                    <a:lnTo>
                      <a:pt x="705" y="0"/>
                    </a:lnTo>
                    <a:lnTo>
                      <a:pt x="804" y="2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lIns="68580" tIns="34290" rIns="68580" bIns="34290"/>
              <a:lstStyle/>
              <a:p>
                <a:pPr>
                  <a:defRPr/>
                </a:pPr>
                <a:endParaRPr lang="nb-NO" sz="675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6" name="Freeform 23"/>
              <p:cNvSpPr>
                <a:spLocks/>
              </p:cNvSpPr>
              <p:nvPr/>
            </p:nvSpPr>
            <p:spPr bwMode="auto">
              <a:xfrm>
                <a:off x="2128528" y="5380507"/>
                <a:ext cx="2052584" cy="1344106"/>
              </a:xfrm>
              <a:custGeom>
                <a:avLst/>
                <a:gdLst/>
                <a:ahLst/>
                <a:cxnLst>
                  <a:cxn ang="0">
                    <a:pos x="721" y="846"/>
                  </a:cxn>
                  <a:cxn ang="0">
                    <a:pos x="546" y="822"/>
                  </a:cxn>
                  <a:cxn ang="0">
                    <a:pos x="383" y="741"/>
                  </a:cxn>
                  <a:cxn ang="0">
                    <a:pos x="291" y="828"/>
                  </a:cxn>
                  <a:cxn ang="0">
                    <a:pos x="265" y="796"/>
                  </a:cxn>
                  <a:cxn ang="0">
                    <a:pos x="160" y="677"/>
                  </a:cxn>
                  <a:cxn ang="0">
                    <a:pos x="156" y="649"/>
                  </a:cxn>
                  <a:cxn ang="0">
                    <a:pos x="144" y="512"/>
                  </a:cxn>
                  <a:cxn ang="0">
                    <a:pos x="106" y="498"/>
                  </a:cxn>
                  <a:cxn ang="0">
                    <a:pos x="58" y="472"/>
                  </a:cxn>
                  <a:cxn ang="0">
                    <a:pos x="32" y="476"/>
                  </a:cxn>
                  <a:cxn ang="0">
                    <a:pos x="32" y="460"/>
                  </a:cxn>
                  <a:cxn ang="0">
                    <a:pos x="34" y="428"/>
                  </a:cxn>
                  <a:cxn ang="0">
                    <a:pos x="34" y="416"/>
                  </a:cxn>
                  <a:cxn ang="0">
                    <a:pos x="26" y="406"/>
                  </a:cxn>
                  <a:cxn ang="0">
                    <a:pos x="0" y="374"/>
                  </a:cxn>
                  <a:cxn ang="0">
                    <a:pos x="34" y="330"/>
                  </a:cxn>
                  <a:cxn ang="0">
                    <a:pos x="26" y="281"/>
                  </a:cxn>
                  <a:cxn ang="0">
                    <a:pos x="20" y="265"/>
                  </a:cxn>
                  <a:cxn ang="0">
                    <a:pos x="34" y="255"/>
                  </a:cxn>
                  <a:cxn ang="0">
                    <a:pos x="44" y="251"/>
                  </a:cxn>
                  <a:cxn ang="0">
                    <a:pos x="60" y="241"/>
                  </a:cxn>
                  <a:cxn ang="0">
                    <a:pos x="118" y="205"/>
                  </a:cxn>
                  <a:cxn ang="0">
                    <a:pos x="174" y="185"/>
                  </a:cxn>
                  <a:cxn ang="0">
                    <a:pos x="267" y="149"/>
                  </a:cxn>
                  <a:cxn ang="0">
                    <a:pos x="315" y="131"/>
                  </a:cxn>
                  <a:cxn ang="0">
                    <a:pos x="345" y="119"/>
                  </a:cxn>
                  <a:cxn ang="0">
                    <a:pos x="588" y="117"/>
                  </a:cxn>
                  <a:cxn ang="0">
                    <a:pos x="608" y="117"/>
                  </a:cxn>
                  <a:cxn ang="0">
                    <a:pos x="614" y="113"/>
                  </a:cxn>
                  <a:cxn ang="0">
                    <a:pos x="694" y="89"/>
                  </a:cxn>
                  <a:cxn ang="0">
                    <a:pos x="837" y="42"/>
                  </a:cxn>
                  <a:cxn ang="0">
                    <a:pos x="883" y="38"/>
                  </a:cxn>
                  <a:cxn ang="0">
                    <a:pos x="889" y="38"/>
                  </a:cxn>
                  <a:cxn ang="0">
                    <a:pos x="980" y="30"/>
                  </a:cxn>
                  <a:cxn ang="0">
                    <a:pos x="986" y="28"/>
                  </a:cxn>
                  <a:cxn ang="0">
                    <a:pos x="1181" y="10"/>
                  </a:cxn>
                  <a:cxn ang="0">
                    <a:pos x="1293" y="0"/>
                  </a:cxn>
                  <a:cxn ang="0">
                    <a:pos x="1283" y="20"/>
                  </a:cxn>
                  <a:cxn ang="0">
                    <a:pos x="1261" y="56"/>
                  </a:cxn>
                  <a:cxn ang="0">
                    <a:pos x="1215" y="127"/>
                  </a:cxn>
                  <a:cxn ang="0">
                    <a:pos x="1181" y="181"/>
                  </a:cxn>
                  <a:cxn ang="0">
                    <a:pos x="1138" y="251"/>
                  </a:cxn>
                  <a:cxn ang="0">
                    <a:pos x="1118" y="285"/>
                  </a:cxn>
                  <a:cxn ang="0">
                    <a:pos x="1096" y="316"/>
                  </a:cxn>
                  <a:cxn ang="0">
                    <a:pos x="1078" y="346"/>
                  </a:cxn>
                  <a:cxn ang="0">
                    <a:pos x="1034" y="408"/>
                  </a:cxn>
                  <a:cxn ang="0">
                    <a:pos x="1012" y="438"/>
                  </a:cxn>
                  <a:cxn ang="0">
                    <a:pos x="994" y="468"/>
                  </a:cxn>
                  <a:cxn ang="0">
                    <a:pos x="970" y="502"/>
                  </a:cxn>
                  <a:cxn ang="0">
                    <a:pos x="935" y="553"/>
                  </a:cxn>
                  <a:cxn ang="0">
                    <a:pos x="929" y="557"/>
                  </a:cxn>
                  <a:cxn ang="0">
                    <a:pos x="915" y="579"/>
                  </a:cxn>
                  <a:cxn ang="0">
                    <a:pos x="895" y="637"/>
                  </a:cxn>
                  <a:cxn ang="0">
                    <a:pos x="879" y="675"/>
                  </a:cxn>
                  <a:cxn ang="0">
                    <a:pos x="837" y="727"/>
                  </a:cxn>
                  <a:cxn ang="0">
                    <a:pos x="803" y="766"/>
                  </a:cxn>
                  <a:cxn ang="0">
                    <a:pos x="771" y="796"/>
                  </a:cxn>
                  <a:cxn ang="0">
                    <a:pos x="745" y="822"/>
                  </a:cxn>
                  <a:cxn ang="0">
                    <a:pos x="721" y="846"/>
                  </a:cxn>
                </a:cxnLst>
                <a:rect l="0" t="0" r="r" b="b"/>
                <a:pathLst>
                  <a:path w="1293" h="846">
                    <a:moveTo>
                      <a:pt x="721" y="846"/>
                    </a:moveTo>
                    <a:lnTo>
                      <a:pt x="546" y="822"/>
                    </a:lnTo>
                    <a:lnTo>
                      <a:pt x="383" y="741"/>
                    </a:lnTo>
                    <a:lnTo>
                      <a:pt x="291" y="828"/>
                    </a:lnTo>
                    <a:lnTo>
                      <a:pt x="265" y="796"/>
                    </a:lnTo>
                    <a:lnTo>
                      <a:pt x="160" y="677"/>
                    </a:lnTo>
                    <a:lnTo>
                      <a:pt x="156" y="649"/>
                    </a:lnTo>
                    <a:lnTo>
                      <a:pt x="144" y="512"/>
                    </a:lnTo>
                    <a:lnTo>
                      <a:pt x="106" y="498"/>
                    </a:lnTo>
                    <a:lnTo>
                      <a:pt x="58" y="472"/>
                    </a:lnTo>
                    <a:lnTo>
                      <a:pt x="32" y="476"/>
                    </a:lnTo>
                    <a:lnTo>
                      <a:pt x="32" y="460"/>
                    </a:lnTo>
                    <a:lnTo>
                      <a:pt x="34" y="428"/>
                    </a:lnTo>
                    <a:lnTo>
                      <a:pt x="34" y="416"/>
                    </a:lnTo>
                    <a:lnTo>
                      <a:pt x="26" y="406"/>
                    </a:lnTo>
                    <a:lnTo>
                      <a:pt x="0" y="374"/>
                    </a:lnTo>
                    <a:lnTo>
                      <a:pt x="34" y="330"/>
                    </a:lnTo>
                    <a:lnTo>
                      <a:pt x="26" y="281"/>
                    </a:lnTo>
                    <a:lnTo>
                      <a:pt x="20" y="265"/>
                    </a:lnTo>
                    <a:lnTo>
                      <a:pt x="34" y="255"/>
                    </a:lnTo>
                    <a:lnTo>
                      <a:pt x="44" y="251"/>
                    </a:lnTo>
                    <a:lnTo>
                      <a:pt x="60" y="241"/>
                    </a:lnTo>
                    <a:lnTo>
                      <a:pt x="118" y="205"/>
                    </a:lnTo>
                    <a:lnTo>
                      <a:pt x="174" y="185"/>
                    </a:lnTo>
                    <a:lnTo>
                      <a:pt x="267" y="149"/>
                    </a:lnTo>
                    <a:lnTo>
                      <a:pt x="315" y="131"/>
                    </a:lnTo>
                    <a:lnTo>
                      <a:pt x="345" y="119"/>
                    </a:lnTo>
                    <a:lnTo>
                      <a:pt x="588" y="117"/>
                    </a:lnTo>
                    <a:lnTo>
                      <a:pt x="608" y="117"/>
                    </a:lnTo>
                    <a:lnTo>
                      <a:pt x="614" y="113"/>
                    </a:lnTo>
                    <a:lnTo>
                      <a:pt x="694" y="89"/>
                    </a:lnTo>
                    <a:lnTo>
                      <a:pt x="837" y="42"/>
                    </a:lnTo>
                    <a:lnTo>
                      <a:pt x="883" y="38"/>
                    </a:lnTo>
                    <a:lnTo>
                      <a:pt x="889" y="38"/>
                    </a:lnTo>
                    <a:lnTo>
                      <a:pt x="980" y="30"/>
                    </a:lnTo>
                    <a:lnTo>
                      <a:pt x="986" y="28"/>
                    </a:lnTo>
                    <a:lnTo>
                      <a:pt x="1181" y="10"/>
                    </a:lnTo>
                    <a:lnTo>
                      <a:pt x="1293" y="0"/>
                    </a:lnTo>
                    <a:lnTo>
                      <a:pt x="1283" y="20"/>
                    </a:lnTo>
                    <a:lnTo>
                      <a:pt x="1261" y="56"/>
                    </a:lnTo>
                    <a:lnTo>
                      <a:pt x="1215" y="127"/>
                    </a:lnTo>
                    <a:lnTo>
                      <a:pt x="1181" y="181"/>
                    </a:lnTo>
                    <a:lnTo>
                      <a:pt x="1138" y="251"/>
                    </a:lnTo>
                    <a:lnTo>
                      <a:pt x="1118" y="285"/>
                    </a:lnTo>
                    <a:lnTo>
                      <a:pt x="1096" y="316"/>
                    </a:lnTo>
                    <a:lnTo>
                      <a:pt x="1078" y="346"/>
                    </a:lnTo>
                    <a:lnTo>
                      <a:pt x="1034" y="408"/>
                    </a:lnTo>
                    <a:lnTo>
                      <a:pt x="1012" y="438"/>
                    </a:lnTo>
                    <a:lnTo>
                      <a:pt x="994" y="468"/>
                    </a:lnTo>
                    <a:lnTo>
                      <a:pt x="970" y="502"/>
                    </a:lnTo>
                    <a:lnTo>
                      <a:pt x="935" y="553"/>
                    </a:lnTo>
                    <a:lnTo>
                      <a:pt x="929" y="557"/>
                    </a:lnTo>
                    <a:lnTo>
                      <a:pt x="915" y="579"/>
                    </a:lnTo>
                    <a:lnTo>
                      <a:pt x="895" y="637"/>
                    </a:lnTo>
                    <a:lnTo>
                      <a:pt x="879" y="675"/>
                    </a:lnTo>
                    <a:lnTo>
                      <a:pt x="837" y="727"/>
                    </a:lnTo>
                    <a:lnTo>
                      <a:pt x="803" y="766"/>
                    </a:lnTo>
                    <a:lnTo>
                      <a:pt x="771" y="796"/>
                    </a:lnTo>
                    <a:lnTo>
                      <a:pt x="745" y="822"/>
                    </a:lnTo>
                    <a:lnTo>
                      <a:pt x="721" y="846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lIns="68580" tIns="34290" rIns="68580" bIns="34290"/>
              <a:lstStyle/>
              <a:p>
                <a:pPr>
                  <a:defRPr/>
                </a:pPr>
                <a:endParaRPr lang="nb-NO" sz="675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7" name="Freeform 24"/>
              <p:cNvSpPr>
                <a:spLocks/>
              </p:cNvSpPr>
              <p:nvPr/>
            </p:nvSpPr>
            <p:spPr bwMode="auto">
              <a:xfrm>
                <a:off x="806834" y="6332112"/>
                <a:ext cx="532942" cy="392501"/>
              </a:xfrm>
              <a:custGeom>
                <a:avLst/>
                <a:gdLst/>
                <a:ahLst/>
                <a:cxnLst>
                  <a:cxn ang="0">
                    <a:pos x="287" y="134"/>
                  </a:cxn>
                  <a:cxn ang="0">
                    <a:pos x="271" y="130"/>
                  </a:cxn>
                  <a:cxn ang="0">
                    <a:pos x="259" y="126"/>
                  </a:cxn>
                  <a:cxn ang="0">
                    <a:pos x="209" y="158"/>
                  </a:cxn>
                  <a:cxn ang="0">
                    <a:pos x="149" y="193"/>
                  </a:cxn>
                  <a:cxn ang="0">
                    <a:pos x="103" y="217"/>
                  </a:cxn>
                  <a:cxn ang="0">
                    <a:pos x="50" y="247"/>
                  </a:cxn>
                  <a:cxn ang="0">
                    <a:pos x="10" y="239"/>
                  </a:cxn>
                  <a:cxn ang="0">
                    <a:pos x="0" y="201"/>
                  </a:cxn>
                  <a:cxn ang="0">
                    <a:pos x="50" y="158"/>
                  </a:cxn>
                  <a:cxn ang="0">
                    <a:pos x="56" y="154"/>
                  </a:cxn>
                  <a:cxn ang="0">
                    <a:pos x="87" y="126"/>
                  </a:cxn>
                  <a:cxn ang="0">
                    <a:pos x="141" y="98"/>
                  </a:cxn>
                  <a:cxn ang="0">
                    <a:pos x="171" y="84"/>
                  </a:cxn>
                  <a:cxn ang="0">
                    <a:pos x="239" y="66"/>
                  </a:cxn>
                  <a:cxn ang="0">
                    <a:pos x="243" y="58"/>
                  </a:cxn>
                  <a:cxn ang="0">
                    <a:pos x="271" y="14"/>
                  </a:cxn>
                  <a:cxn ang="0">
                    <a:pos x="285" y="0"/>
                  </a:cxn>
                  <a:cxn ang="0">
                    <a:pos x="336" y="82"/>
                  </a:cxn>
                  <a:cxn ang="0">
                    <a:pos x="287" y="134"/>
                  </a:cxn>
                </a:cxnLst>
                <a:rect l="0" t="0" r="r" b="b"/>
                <a:pathLst>
                  <a:path w="336" h="247">
                    <a:moveTo>
                      <a:pt x="287" y="134"/>
                    </a:moveTo>
                    <a:lnTo>
                      <a:pt x="271" y="130"/>
                    </a:lnTo>
                    <a:lnTo>
                      <a:pt x="259" y="126"/>
                    </a:lnTo>
                    <a:lnTo>
                      <a:pt x="209" y="158"/>
                    </a:lnTo>
                    <a:lnTo>
                      <a:pt x="149" y="193"/>
                    </a:lnTo>
                    <a:lnTo>
                      <a:pt x="103" y="217"/>
                    </a:lnTo>
                    <a:lnTo>
                      <a:pt x="50" y="247"/>
                    </a:lnTo>
                    <a:lnTo>
                      <a:pt x="10" y="239"/>
                    </a:lnTo>
                    <a:lnTo>
                      <a:pt x="0" y="201"/>
                    </a:lnTo>
                    <a:lnTo>
                      <a:pt x="50" y="158"/>
                    </a:lnTo>
                    <a:lnTo>
                      <a:pt x="56" y="154"/>
                    </a:lnTo>
                    <a:lnTo>
                      <a:pt x="87" y="126"/>
                    </a:lnTo>
                    <a:lnTo>
                      <a:pt x="141" y="98"/>
                    </a:lnTo>
                    <a:lnTo>
                      <a:pt x="171" y="84"/>
                    </a:lnTo>
                    <a:lnTo>
                      <a:pt x="239" y="66"/>
                    </a:lnTo>
                    <a:lnTo>
                      <a:pt x="243" y="58"/>
                    </a:lnTo>
                    <a:lnTo>
                      <a:pt x="271" y="14"/>
                    </a:lnTo>
                    <a:lnTo>
                      <a:pt x="285" y="0"/>
                    </a:lnTo>
                    <a:lnTo>
                      <a:pt x="336" y="82"/>
                    </a:lnTo>
                    <a:lnTo>
                      <a:pt x="287" y="13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lIns="68580" tIns="34290" rIns="68580" bIns="34290"/>
              <a:lstStyle/>
              <a:p>
                <a:pPr>
                  <a:defRPr/>
                </a:pPr>
                <a:endParaRPr lang="nb-NO" sz="675" dirty="0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8" name="Freeform 25"/>
              <p:cNvSpPr>
                <a:spLocks/>
              </p:cNvSpPr>
              <p:nvPr/>
            </p:nvSpPr>
            <p:spPr bwMode="auto">
              <a:xfrm>
                <a:off x="3294908" y="2652763"/>
                <a:ext cx="1592731" cy="1392110"/>
              </a:xfrm>
              <a:custGeom>
                <a:avLst/>
                <a:gdLst/>
                <a:ahLst/>
                <a:cxnLst>
                  <a:cxn ang="0">
                    <a:pos x="1004" y="526"/>
                  </a:cxn>
                  <a:cxn ang="0">
                    <a:pos x="1002" y="544"/>
                  </a:cxn>
                  <a:cxn ang="0">
                    <a:pos x="998" y="556"/>
                  </a:cxn>
                  <a:cxn ang="0">
                    <a:pos x="996" y="580"/>
                  </a:cxn>
                  <a:cxn ang="0">
                    <a:pos x="994" y="586"/>
                  </a:cxn>
                  <a:cxn ang="0">
                    <a:pos x="978" y="683"/>
                  </a:cxn>
                  <a:cxn ang="0">
                    <a:pos x="833" y="693"/>
                  </a:cxn>
                  <a:cxn ang="0">
                    <a:pos x="634" y="705"/>
                  </a:cxn>
                  <a:cxn ang="0">
                    <a:pos x="608" y="707"/>
                  </a:cxn>
                  <a:cxn ang="0">
                    <a:pos x="508" y="755"/>
                  </a:cxn>
                  <a:cxn ang="0">
                    <a:pos x="466" y="777"/>
                  </a:cxn>
                  <a:cxn ang="0">
                    <a:pos x="375" y="781"/>
                  </a:cxn>
                  <a:cxn ang="0">
                    <a:pos x="335" y="747"/>
                  </a:cxn>
                  <a:cxn ang="0">
                    <a:pos x="307" y="777"/>
                  </a:cxn>
                  <a:cxn ang="0">
                    <a:pos x="245" y="839"/>
                  </a:cxn>
                  <a:cxn ang="0">
                    <a:pos x="243" y="839"/>
                  </a:cxn>
                  <a:cxn ang="0">
                    <a:pos x="184" y="851"/>
                  </a:cxn>
                  <a:cxn ang="0">
                    <a:pos x="124" y="863"/>
                  </a:cxn>
                  <a:cxn ang="0">
                    <a:pos x="36" y="878"/>
                  </a:cxn>
                  <a:cxn ang="0">
                    <a:pos x="78" y="779"/>
                  </a:cxn>
                  <a:cxn ang="0">
                    <a:pos x="44" y="669"/>
                  </a:cxn>
                  <a:cxn ang="0">
                    <a:pos x="38" y="653"/>
                  </a:cxn>
                  <a:cxn ang="0">
                    <a:pos x="46" y="610"/>
                  </a:cxn>
                  <a:cxn ang="0">
                    <a:pos x="52" y="588"/>
                  </a:cxn>
                  <a:cxn ang="0">
                    <a:pos x="8" y="562"/>
                  </a:cxn>
                  <a:cxn ang="0">
                    <a:pos x="0" y="558"/>
                  </a:cxn>
                  <a:cxn ang="0">
                    <a:pos x="6" y="552"/>
                  </a:cxn>
                  <a:cxn ang="0">
                    <a:pos x="40" y="512"/>
                  </a:cxn>
                  <a:cxn ang="0">
                    <a:pos x="78" y="466"/>
                  </a:cxn>
                  <a:cxn ang="0">
                    <a:pos x="108" y="454"/>
                  </a:cxn>
                  <a:cxn ang="0">
                    <a:pos x="158" y="438"/>
                  </a:cxn>
                  <a:cxn ang="0">
                    <a:pos x="186" y="414"/>
                  </a:cxn>
                  <a:cxn ang="0">
                    <a:pos x="337" y="291"/>
                  </a:cxn>
                  <a:cxn ang="0">
                    <a:pos x="425" y="221"/>
                  </a:cxn>
                  <a:cxn ang="0">
                    <a:pos x="435" y="213"/>
                  </a:cxn>
                  <a:cxn ang="0">
                    <a:pos x="429" y="207"/>
                  </a:cxn>
                  <a:cxn ang="0">
                    <a:pos x="395" y="180"/>
                  </a:cxn>
                  <a:cxn ang="0">
                    <a:pos x="466" y="90"/>
                  </a:cxn>
                  <a:cxn ang="0">
                    <a:pos x="514" y="28"/>
                  </a:cxn>
                  <a:cxn ang="0">
                    <a:pos x="458" y="6"/>
                  </a:cxn>
                  <a:cxn ang="0">
                    <a:pos x="568" y="0"/>
                  </a:cxn>
                  <a:cxn ang="0">
                    <a:pos x="552" y="26"/>
                  </a:cxn>
                  <a:cxn ang="0">
                    <a:pos x="548" y="34"/>
                  </a:cxn>
                  <a:cxn ang="0">
                    <a:pos x="618" y="88"/>
                  </a:cxn>
                  <a:cxn ang="0">
                    <a:pos x="628" y="98"/>
                  </a:cxn>
                  <a:cxn ang="0">
                    <a:pos x="630" y="100"/>
                  </a:cxn>
                  <a:cxn ang="0">
                    <a:pos x="686" y="72"/>
                  </a:cxn>
                  <a:cxn ang="0">
                    <a:pos x="687" y="72"/>
                  </a:cxn>
                  <a:cxn ang="0">
                    <a:pos x="747" y="124"/>
                  </a:cxn>
                  <a:cxn ang="0">
                    <a:pos x="785" y="140"/>
                  </a:cxn>
                  <a:cxn ang="0">
                    <a:pos x="833" y="223"/>
                  </a:cxn>
                  <a:cxn ang="0">
                    <a:pos x="833" y="227"/>
                  </a:cxn>
                  <a:cxn ang="0">
                    <a:pos x="1000" y="518"/>
                  </a:cxn>
                  <a:cxn ang="0">
                    <a:pos x="1004" y="526"/>
                  </a:cxn>
                </a:cxnLst>
                <a:rect l="0" t="0" r="r" b="b"/>
                <a:pathLst>
                  <a:path w="1004" h="878">
                    <a:moveTo>
                      <a:pt x="1004" y="526"/>
                    </a:moveTo>
                    <a:lnTo>
                      <a:pt x="1002" y="544"/>
                    </a:lnTo>
                    <a:lnTo>
                      <a:pt x="998" y="556"/>
                    </a:lnTo>
                    <a:lnTo>
                      <a:pt x="996" y="580"/>
                    </a:lnTo>
                    <a:lnTo>
                      <a:pt x="994" y="586"/>
                    </a:lnTo>
                    <a:lnTo>
                      <a:pt x="978" y="683"/>
                    </a:lnTo>
                    <a:lnTo>
                      <a:pt x="833" y="693"/>
                    </a:lnTo>
                    <a:lnTo>
                      <a:pt x="634" y="705"/>
                    </a:lnTo>
                    <a:lnTo>
                      <a:pt x="608" y="707"/>
                    </a:lnTo>
                    <a:lnTo>
                      <a:pt x="508" y="755"/>
                    </a:lnTo>
                    <a:lnTo>
                      <a:pt x="466" y="777"/>
                    </a:lnTo>
                    <a:lnTo>
                      <a:pt x="375" y="781"/>
                    </a:lnTo>
                    <a:lnTo>
                      <a:pt x="335" y="747"/>
                    </a:lnTo>
                    <a:lnTo>
                      <a:pt x="307" y="777"/>
                    </a:lnTo>
                    <a:lnTo>
                      <a:pt x="245" y="839"/>
                    </a:lnTo>
                    <a:lnTo>
                      <a:pt x="243" y="839"/>
                    </a:lnTo>
                    <a:lnTo>
                      <a:pt x="184" y="851"/>
                    </a:lnTo>
                    <a:lnTo>
                      <a:pt x="124" y="863"/>
                    </a:lnTo>
                    <a:lnTo>
                      <a:pt x="36" y="878"/>
                    </a:lnTo>
                    <a:lnTo>
                      <a:pt x="78" y="779"/>
                    </a:lnTo>
                    <a:lnTo>
                      <a:pt x="44" y="669"/>
                    </a:lnTo>
                    <a:lnTo>
                      <a:pt x="38" y="653"/>
                    </a:lnTo>
                    <a:lnTo>
                      <a:pt x="46" y="610"/>
                    </a:lnTo>
                    <a:lnTo>
                      <a:pt x="52" y="588"/>
                    </a:lnTo>
                    <a:lnTo>
                      <a:pt x="8" y="562"/>
                    </a:lnTo>
                    <a:lnTo>
                      <a:pt x="0" y="558"/>
                    </a:lnTo>
                    <a:lnTo>
                      <a:pt x="6" y="552"/>
                    </a:lnTo>
                    <a:lnTo>
                      <a:pt x="40" y="512"/>
                    </a:lnTo>
                    <a:lnTo>
                      <a:pt x="78" y="466"/>
                    </a:lnTo>
                    <a:lnTo>
                      <a:pt x="108" y="454"/>
                    </a:lnTo>
                    <a:lnTo>
                      <a:pt x="158" y="438"/>
                    </a:lnTo>
                    <a:lnTo>
                      <a:pt x="186" y="414"/>
                    </a:lnTo>
                    <a:lnTo>
                      <a:pt x="337" y="291"/>
                    </a:lnTo>
                    <a:lnTo>
                      <a:pt x="425" y="221"/>
                    </a:lnTo>
                    <a:lnTo>
                      <a:pt x="435" y="213"/>
                    </a:lnTo>
                    <a:lnTo>
                      <a:pt x="429" y="207"/>
                    </a:lnTo>
                    <a:lnTo>
                      <a:pt x="395" y="180"/>
                    </a:lnTo>
                    <a:lnTo>
                      <a:pt x="466" y="90"/>
                    </a:lnTo>
                    <a:lnTo>
                      <a:pt x="514" y="28"/>
                    </a:lnTo>
                    <a:lnTo>
                      <a:pt x="458" y="6"/>
                    </a:lnTo>
                    <a:lnTo>
                      <a:pt x="568" y="0"/>
                    </a:lnTo>
                    <a:lnTo>
                      <a:pt x="552" y="26"/>
                    </a:lnTo>
                    <a:lnTo>
                      <a:pt x="548" y="34"/>
                    </a:lnTo>
                    <a:lnTo>
                      <a:pt x="618" y="88"/>
                    </a:lnTo>
                    <a:lnTo>
                      <a:pt x="628" y="98"/>
                    </a:lnTo>
                    <a:lnTo>
                      <a:pt x="630" y="100"/>
                    </a:lnTo>
                    <a:lnTo>
                      <a:pt x="686" y="72"/>
                    </a:lnTo>
                    <a:lnTo>
                      <a:pt x="687" y="72"/>
                    </a:lnTo>
                    <a:lnTo>
                      <a:pt x="747" y="124"/>
                    </a:lnTo>
                    <a:lnTo>
                      <a:pt x="785" y="140"/>
                    </a:lnTo>
                    <a:lnTo>
                      <a:pt x="833" y="223"/>
                    </a:lnTo>
                    <a:lnTo>
                      <a:pt x="833" y="227"/>
                    </a:lnTo>
                    <a:lnTo>
                      <a:pt x="1000" y="518"/>
                    </a:lnTo>
                    <a:lnTo>
                      <a:pt x="1004" y="526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9525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lIns="68580" tIns="34290" rIns="68580" bIns="34290"/>
              <a:lstStyle/>
              <a:p>
                <a:pPr>
                  <a:defRPr/>
                </a:pPr>
                <a:endParaRPr lang="nb-NO" sz="675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9" name="Freeform 26"/>
              <p:cNvSpPr>
                <a:spLocks noEditPoints="1"/>
              </p:cNvSpPr>
              <p:nvPr/>
            </p:nvSpPr>
            <p:spPr bwMode="auto">
              <a:xfrm>
                <a:off x="2490929" y="1068640"/>
                <a:ext cx="736981" cy="392501"/>
              </a:xfrm>
              <a:custGeom>
                <a:avLst/>
                <a:gdLst/>
                <a:ahLst/>
                <a:cxnLst>
                  <a:cxn ang="0">
                    <a:pos x="263" y="103"/>
                  </a:cxn>
                  <a:cxn ang="0">
                    <a:pos x="44" y="237"/>
                  </a:cxn>
                  <a:cxn ang="0">
                    <a:pos x="0" y="195"/>
                  </a:cxn>
                  <a:cxn ang="0">
                    <a:pos x="36" y="103"/>
                  </a:cxn>
                  <a:cxn ang="0">
                    <a:pos x="142" y="53"/>
                  </a:cxn>
                  <a:cxn ang="0">
                    <a:pos x="263" y="103"/>
                  </a:cxn>
                  <a:cxn ang="0">
                    <a:pos x="253" y="245"/>
                  </a:cxn>
                  <a:cxn ang="0">
                    <a:pos x="251" y="247"/>
                  </a:cxn>
                  <a:cxn ang="0">
                    <a:pos x="267" y="209"/>
                  </a:cxn>
                  <a:cxn ang="0">
                    <a:pos x="313" y="133"/>
                  </a:cxn>
                  <a:cxn ang="0">
                    <a:pos x="397" y="37"/>
                  </a:cxn>
                  <a:cxn ang="0">
                    <a:pos x="401" y="35"/>
                  </a:cxn>
                  <a:cxn ang="0">
                    <a:pos x="427" y="12"/>
                  </a:cxn>
                  <a:cxn ang="0">
                    <a:pos x="439" y="0"/>
                  </a:cxn>
                  <a:cxn ang="0">
                    <a:pos x="455" y="4"/>
                  </a:cxn>
                  <a:cxn ang="0">
                    <a:pos x="457" y="10"/>
                  </a:cxn>
                  <a:cxn ang="0">
                    <a:pos x="465" y="77"/>
                  </a:cxn>
                  <a:cxn ang="0">
                    <a:pos x="383" y="183"/>
                  </a:cxn>
                  <a:cxn ang="0">
                    <a:pos x="297" y="241"/>
                  </a:cxn>
                  <a:cxn ang="0">
                    <a:pos x="253" y="245"/>
                  </a:cxn>
                </a:cxnLst>
                <a:rect l="0" t="0" r="r" b="b"/>
                <a:pathLst>
                  <a:path w="465" h="247">
                    <a:moveTo>
                      <a:pt x="263" y="103"/>
                    </a:moveTo>
                    <a:lnTo>
                      <a:pt x="44" y="237"/>
                    </a:lnTo>
                    <a:lnTo>
                      <a:pt x="0" y="195"/>
                    </a:lnTo>
                    <a:lnTo>
                      <a:pt x="36" y="103"/>
                    </a:lnTo>
                    <a:lnTo>
                      <a:pt x="142" y="53"/>
                    </a:lnTo>
                    <a:lnTo>
                      <a:pt x="263" y="103"/>
                    </a:lnTo>
                    <a:close/>
                    <a:moveTo>
                      <a:pt x="253" y="245"/>
                    </a:moveTo>
                    <a:lnTo>
                      <a:pt x="251" y="247"/>
                    </a:lnTo>
                    <a:lnTo>
                      <a:pt x="267" y="209"/>
                    </a:lnTo>
                    <a:lnTo>
                      <a:pt x="313" y="133"/>
                    </a:lnTo>
                    <a:lnTo>
                      <a:pt x="397" y="37"/>
                    </a:lnTo>
                    <a:lnTo>
                      <a:pt x="401" y="35"/>
                    </a:lnTo>
                    <a:lnTo>
                      <a:pt x="427" y="12"/>
                    </a:lnTo>
                    <a:lnTo>
                      <a:pt x="439" y="0"/>
                    </a:lnTo>
                    <a:lnTo>
                      <a:pt x="455" y="4"/>
                    </a:lnTo>
                    <a:lnTo>
                      <a:pt x="457" y="10"/>
                    </a:lnTo>
                    <a:lnTo>
                      <a:pt x="465" y="77"/>
                    </a:lnTo>
                    <a:lnTo>
                      <a:pt x="383" y="183"/>
                    </a:lnTo>
                    <a:lnTo>
                      <a:pt x="297" y="241"/>
                    </a:lnTo>
                    <a:lnTo>
                      <a:pt x="253" y="245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 w="9525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lIns="68580" tIns="34290" rIns="68580" bIns="34290"/>
              <a:lstStyle/>
              <a:p>
                <a:pPr>
                  <a:defRPr/>
                </a:pPr>
                <a:endParaRPr lang="nb-NO" sz="675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0" name="Freeform 27"/>
              <p:cNvSpPr>
                <a:spLocks noEditPoints="1"/>
              </p:cNvSpPr>
              <p:nvPr/>
            </p:nvSpPr>
            <p:spPr bwMode="auto">
              <a:xfrm>
                <a:off x="886014" y="5233672"/>
                <a:ext cx="1428283" cy="878188"/>
              </a:xfrm>
              <a:custGeom>
                <a:avLst/>
                <a:gdLst/>
                <a:ahLst/>
                <a:cxnLst>
                  <a:cxn ang="0">
                    <a:pos x="814" y="245"/>
                  </a:cxn>
                  <a:cxn ang="0">
                    <a:pos x="814" y="273"/>
                  </a:cxn>
                  <a:cxn ang="0">
                    <a:pos x="826" y="273"/>
                  </a:cxn>
                  <a:cxn ang="0">
                    <a:pos x="868" y="265"/>
                  </a:cxn>
                  <a:cxn ang="0">
                    <a:pos x="900" y="297"/>
                  </a:cxn>
                  <a:cxn ang="0">
                    <a:pos x="842" y="333"/>
                  </a:cxn>
                  <a:cxn ang="0">
                    <a:pos x="826" y="343"/>
                  </a:cxn>
                  <a:cxn ang="0">
                    <a:pos x="816" y="347"/>
                  </a:cxn>
                  <a:cxn ang="0">
                    <a:pos x="802" y="357"/>
                  </a:cxn>
                  <a:cxn ang="0">
                    <a:pos x="790" y="333"/>
                  </a:cxn>
                  <a:cxn ang="0">
                    <a:pos x="737" y="327"/>
                  </a:cxn>
                  <a:cxn ang="0">
                    <a:pos x="691" y="315"/>
                  </a:cxn>
                  <a:cxn ang="0">
                    <a:pos x="685" y="283"/>
                  </a:cxn>
                  <a:cxn ang="0">
                    <a:pos x="747" y="249"/>
                  </a:cxn>
                  <a:cxn ang="0">
                    <a:pos x="756" y="231"/>
                  </a:cxn>
                  <a:cxn ang="0">
                    <a:pos x="770" y="231"/>
                  </a:cxn>
                  <a:cxn ang="0">
                    <a:pos x="788" y="225"/>
                  </a:cxn>
                  <a:cxn ang="0">
                    <a:pos x="812" y="217"/>
                  </a:cxn>
                  <a:cxn ang="0">
                    <a:pos x="814" y="245"/>
                  </a:cxn>
                  <a:cxn ang="0">
                    <a:pos x="259" y="522"/>
                  </a:cxn>
                  <a:cxn ang="0">
                    <a:pos x="203" y="552"/>
                  </a:cxn>
                  <a:cxn ang="0">
                    <a:pos x="191" y="496"/>
                  </a:cxn>
                  <a:cxn ang="0">
                    <a:pos x="18" y="398"/>
                  </a:cxn>
                  <a:cxn ang="0">
                    <a:pos x="0" y="347"/>
                  </a:cxn>
                  <a:cxn ang="0">
                    <a:pos x="8" y="339"/>
                  </a:cxn>
                  <a:cxn ang="0">
                    <a:pos x="25" y="335"/>
                  </a:cxn>
                  <a:cxn ang="0">
                    <a:pos x="59" y="319"/>
                  </a:cxn>
                  <a:cxn ang="0">
                    <a:pos x="115" y="291"/>
                  </a:cxn>
                  <a:cxn ang="0">
                    <a:pos x="187" y="267"/>
                  </a:cxn>
                  <a:cxn ang="0">
                    <a:pos x="263" y="233"/>
                  </a:cxn>
                  <a:cxn ang="0">
                    <a:pos x="292" y="223"/>
                  </a:cxn>
                  <a:cxn ang="0">
                    <a:pos x="324" y="197"/>
                  </a:cxn>
                  <a:cxn ang="0">
                    <a:pos x="332" y="189"/>
                  </a:cxn>
                  <a:cxn ang="0">
                    <a:pos x="360" y="165"/>
                  </a:cxn>
                  <a:cxn ang="0">
                    <a:pos x="396" y="199"/>
                  </a:cxn>
                  <a:cxn ang="0">
                    <a:pos x="382" y="277"/>
                  </a:cxn>
                  <a:cxn ang="0">
                    <a:pos x="376" y="319"/>
                  </a:cxn>
                  <a:cxn ang="0">
                    <a:pos x="374" y="329"/>
                  </a:cxn>
                  <a:cxn ang="0">
                    <a:pos x="342" y="379"/>
                  </a:cxn>
                  <a:cxn ang="0">
                    <a:pos x="332" y="394"/>
                  </a:cxn>
                  <a:cxn ang="0">
                    <a:pos x="278" y="470"/>
                  </a:cxn>
                  <a:cxn ang="0">
                    <a:pos x="259" y="522"/>
                  </a:cxn>
                  <a:cxn ang="0">
                    <a:pos x="788" y="0"/>
                  </a:cxn>
                  <a:cxn ang="0">
                    <a:pos x="752" y="92"/>
                  </a:cxn>
                  <a:cxn ang="0">
                    <a:pos x="739" y="90"/>
                  </a:cxn>
                  <a:cxn ang="0">
                    <a:pos x="707" y="132"/>
                  </a:cxn>
                  <a:cxn ang="0">
                    <a:pos x="683" y="197"/>
                  </a:cxn>
                  <a:cxn ang="0">
                    <a:pos x="675" y="213"/>
                  </a:cxn>
                  <a:cxn ang="0">
                    <a:pos x="665" y="239"/>
                  </a:cxn>
                  <a:cxn ang="0">
                    <a:pos x="599" y="255"/>
                  </a:cxn>
                  <a:cxn ang="0">
                    <a:pos x="553" y="291"/>
                  </a:cxn>
                  <a:cxn ang="0">
                    <a:pos x="486" y="293"/>
                  </a:cxn>
                  <a:cxn ang="0">
                    <a:pos x="482" y="263"/>
                  </a:cxn>
                  <a:cxn ang="0">
                    <a:pos x="480" y="233"/>
                  </a:cxn>
                  <a:cxn ang="0">
                    <a:pos x="480" y="185"/>
                  </a:cxn>
                  <a:cxn ang="0">
                    <a:pos x="547" y="128"/>
                  </a:cxn>
                  <a:cxn ang="0">
                    <a:pos x="657" y="46"/>
                  </a:cxn>
                  <a:cxn ang="0">
                    <a:pos x="701" y="14"/>
                  </a:cxn>
                  <a:cxn ang="0">
                    <a:pos x="733" y="10"/>
                  </a:cxn>
                  <a:cxn ang="0">
                    <a:pos x="782" y="2"/>
                  </a:cxn>
                  <a:cxn ang="0">
                    <a:pos x="788" y="0"/>
                  </a:cxn>
                </a:cxnLst>
                <a:rect l="0" t="0" r="r" b="b"/>
                <a:pathLst>
                  <a:path w="900" h="552">
                    <a:moveTo>
                      <a:pt x="814" y="245"/>
                    </a:moveTo>
                    <a:lnTo>
                      <a:pt x="814" y="273"/>
                    </a:lnTo>
                    <a:lnTo>
                      <a:pt x="826" y="273"/>
                    </a:lnTo>
                    <a:lnTo>
                      <a:pt x="868" y="265"/>
                    </a:lnTo>
                    <a:lnTo>
                      <a:pt x="900" y="297"/>
                    </a:lnTo>
                    <a:lnTo>
                      <a:pt x="842" y="333"/>
                    </a:lnTo>
                    <a:lnTo>
                      <a:pt x="826" y="343"/>
                    </a:lnTo>
                    <a:lnTo>
                      <a:pt x="816" y="347"/>
                    </a:lnTo>
                    <a:lnTo>
                      <a:pt x="802" y="357"/>
                    </a:lnTo>
                    <a:lnTo>
                      <a:pt x="790" y="333"/>
                    </a:lnTo>
                    <a:lnTo>
                      <a:pt x="737" y="327"/>
                    </a:lnTo>
                    <a:lnTo>
                      <a:pt x="691" y="315"/>
                    </a:lnTo>
                    <a:lnTo>
                      <a:pt x="685" y="283"/>
                    </a:lnTo>
                    <a:lnTo>
                      <a:pt x="747" y="249"/>
                    </a:lnTo>
                    <a:lnTo>
                      <a:pt x="756" y="231"/>
                    </a:lnTo>
                    <a:lnTo>
                      <a:pt x="770" y="231"/>
                    </a:lnTo>
                    <a:lnTo>
                      <a:pt x="788" y="225"/>
                    </a:lnTo>
                    <a:lnTo>
                      <a:pt x="812" y="217"/>
                    </a:lnTo>
                    <a:lnTo>
                      <a:pt x="814" y="245"/>
                    </a:lnTo>
                    <a:close/>
                    <a:moveTo>
                      <a:pt x="259" y="522"/>
                    </a:moveTo>
                    <a:lnTo>
                      <a:pt x="203" y="552"/>
                    </a:lnTo>
                    <a:lnTo>
                      <a:pt x="191" y="496"/>
                    </a:lnTo>
                    <a:lnTo>
                      <a:pt x="18" y="398"/>
                    </a:lnTo>
                    <a:lnTo>
                      <a:pt x="0" y="347"/>
                    </a:lnTo>
                    <a:lnTo>
                      <a:pt x="8" y="339"/>
                    </a:lnTo>
                    <a:lnTo>
                      <a:pt x="25" y="335"/>
                    </a:lnTo>
                    <a:lnTo>
                      <a:pt x="59" y="319"/>
                    </a:lnTo>
                    <a:lnTo>
                      <a:pt x="115" y="291"/>
                    </a:lnTo>
                    <a:lnTo>
                      <a:pt x="187" y="267"/>
                    </a:lnTo>
                    <a:lnTo>
                      <a:pt x="263" y="233"/>
                    </a:lnTo>
                    <a:lnTo>
                      <a:pt x="292" y="223"/>
                    </a:lnTo>
                    <a:lnTo>
                      <a:pt x="324" y="197"/>
                    </a:lnTo>
                    <a:lnTo>
                      <a:pt x="332" y="189"/>
                    </a:lnTo>
                    <a:lnTo>
                      <a:pt x="360" y="165"/>
                    </a:lnTo>
                    <a:lnTo>
                      <a:pt x="396" y="199"/>
                    </a:lnTo>
                    <a:lnTo>
                      <a:pt x="382" y="277"/>
                    </a:lnTo>
                    <a:lnTo>
                      <a:pt x="376" y="319"/>
                    </a:lnTo>
                    <a:lnTo>
                      <a:pt x="374" y="329"/>
                    </a:lnTo>
                    <a:lnTo>
                      <a:pt x="342" y="379"/>
                    </a:lnTo>
                    <a:lnTo>
                      <a:pt x="332" y="394"/>
                    </a:lnTo>
                    <a:lnTo>
                      <a:pt x="278" y="470"/>
                    </a:lnTo>
                    <a:lnTo>
                      <a:pt x="259" y="522"/>
                    </a:lnTo>
                    <a:close/>
                    <a:moveTo>
                      <a:pt x="788" y="0"/>
                    </a:moveTo>
                    <a:lnTo>
                      <a:pt x="752" y="92"/>
                    </a:lnTo>
                    <a:lnTo>
                      <a:pt x="739" y="90"/>
                    </a:lnTo>
                    <a:lnTo>
                      <a:pt x="707" y="132"/>
                    </a:lnTo>
                    <a:lnTo>
                      <a:pt x="683" y="197"/>
                    </a:lnTo>
                    <a:lnTo>
                      <a:pt x="675" y="213"/>
                    </a:lnTo>
                    <a:lnTo>
                      <a:pt x="665" y="239"/>
                    </a:lnTo>
                    <a:lnTo>
                      <a:pt x="599" y="255"/>
                    </a:lnTo>
                    <a:lnTo>
                      <a:pt x="553" y="291"/>
                    </a:lnTo>
                    <a:lnTo>
                      <a:pt x="486" y="293"/>
                    </a:lnTo>
                    <a:lnTo>
                      <a:pt x="482" y="263"/>
                    </a:lnTo>
                    <a:lnTo>
                      <a:pt x="480" y="233"/>
                    </a:lnTo>
                    <a:lnTo>
                      <a:pt x="480" y="185"/>
                    </a:lnTo>
                    <a:lnTo>
                      <a:pt x="547" y="128"/>
                    </a:lnTo>
                    <a:lnTo>
                      <a:pt x="657" y="46"/>
                    </a:lnTo>
                    <a:lnTo>
                      <a:pt x="701" y="14"/>
                    </a:lnTo>
                    <a:lnTo>
                      <a:pt x="733" y="10"/>
                    </a:lnTo>
                    <a:lnTo>
                      <a:pt x="782" y="2"/>
                    </a:lnTo>
                    <a:lnTo>
                      <a:pt x="788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lIns="68580" tIns="34290" rIns="68580" bIns="34290"/>
              <a:lstStyle/>
              <a:p>
                <a:pPr>
                  <a:defRPr/>
                </a:pPr>
                <a:endParaRPr lang="nb-NO" sz="675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0" name="Rectangle 64"/>
              <p:cNvSpPr>
                <a:spLocks noChangeArrowheads="1"/>
              </p:cNvSpPr>
              <p:nvPr/>
            </p:nvSpPr>
            <p:spPr bwMode="auto">
              <a:xfrm>
                <a:off x="2548789" y="4971064"/>
                <a:ext cx="276760" cy="1847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nb-NO" sz="675">
                    <a:solidFill>
                      <a:srgbClr val="000000"/>
                    </a:solidFill>
                    <a:latin typeface="Arial" panose="020B0604020202020204" pitchFamily="34" charset="0"/>
                    <a:cs typeface="Arial" pitchFamily="34" charset="0"/>
                  </a:rPr>
                  <a:t>1702</a:t>
                </a:r>
                <a:endParaRPr lang="nb-NO" sz="675">
                  <a:solidFill>
                    <a:prstClr val="black"/>
                  </a:solidFill>
                  <a:latin typeface="Arial" panose="020B0604020202020204" pitchFamily="34" charset="0"/>
                  <a:cs typeface="Arial" pitchFamily="34" charset="0"/>
                </a:endParaRPr>
              </a:p>
            </p:txBody>
          </p:sp>
          <p:sp>
            <p:nvSpPr>
              <p:cNvPr id="214" name="Rectangle 78"/>
              <p:cNvSpPr>
                <a:spLocks noChangeArrowheads="1"/>
              </p:cNvSpPr>
              <p:nvPr/>
            </p:nvSpPr>
            <p:spPr bwMode="auto">
              <a:xfrm>
                <a:off x="2487882" y="7190533"/>
                <a:ext cx="456655" cy="1847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nb-NO" sz="675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itchFamily="34" charset="0"/>
                  </a:rPr>
                  <a:t>Meråker</a:t>
                </a:r>
                <a:endParaRPr lang="nb-NO" sz="675" dirty="0">
                  <a:solidFill>
                    <a:prstClr val="black"/>
                  </a:solidFill>
                  <a:latin typeface="Arial" panose="020B0604020202020204" pitchFamily="34" charset="0"/>
                  <a:cs typeface="Arial" pitchFamily="34" charset="0"/>
                </a:endParaRPr>
              </a:p>
            </p:txBody>
          </p:sp>
          <p:sp>
            <p:nvSpPr>
              <p:cNvPr id="215" name="Rectangle 83"/>
              <p:cNvSpPr>
                <a:spLocks noChangeArrowheads="1"/>
              </p:cNvSpPr>
              <p:nvPr/>
            </p:nvSpPr>
            <p:spPr bwMode="auto">
              <a:xfrm>
                <a:off x="1473773" y="6998518"/>
                <a:ext cx="428979" cy="1847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nb-NO" sz="675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itchFamily="34" charset="0"/>
                  </a:rPr>
                  <a:t>Stjørdal</a:t>
                </a:r>
                <a:endParaRPr lang="nb-NO" sz="675" dirty="0">
                  <a:solidFill>
                    <a:prstClr val="black"/>
                  </a:solidFill>
                  <a:latin typeface="Arial" panose="020B0604020202020204" pitchFamily="34" charset="0"/>
                  <a:cs typeface="Arial" pitchFamily="34" charset="0"/>
                </a:endParaRPr>
              </a:p>
            </p:txBody>
          </p:sp>
          <p:sp>
            <p:nvSpPr>
              <p:cNvPr id="216" name="Rectangle 86"/>
              <p:cNvSpPr>
                <a:spLocks noChangeArrowheads="1"/>
              </p:cNvSpPr>
              <p:nvPr/>
            </p:nvSpPr>
            <p:spPr bwMode="auto">
              <a:xfrm>
                <a:off x="1616905" y="6306698"/>
                <a:ext cx="518926" cy="1847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nb-NO" sz="675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itchFamily="34" charset="0"/>
                  </a:rPr>
                  <a:t>Levanger</a:t>
                </a:r>
                <a:endParaRPr lang="nb-NO" sz="675" dirty="0">
                  <a:solidFill>
                    <a:prstClr val="black"/>
                  </a:solidFill>
                  <a:latin typeface="Arial" panose="020B0604020202020204" pitchFamily="34" charset="0"/>
                  <a:cs typeface="Arial" pitchFamily="34" charset="0"/>
                </a:endParaRPr>
              </a:p>
            </p:txBody>
          </p:sp>
          <p:sp>
            <p:nvSpPr>
              <p:cNvPr id="217" name="Rectangle 92"/>
              <p:cNvSpPr>
                <a:spLocks noChangeArrowheads="1"/>
              </p:cNvSpPr>
              <p:nvPr/>
            </p:nvSpPr>
            <p:spPr bwMode="auto">
              <a:xfrm>
                <a:off x="643905" y="6500125"/>
                <a:ext cx="352870" cy="1847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nb-NO" sz="675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itchFamily="34" charset="0"/>
                  </a:rPr>
                  <a:t>Frosta</a:t>
                </a:r>
                <a:endParaRPr lang="nb-NO" sz="675" dirty="0">
                  <a:solidFill>
                    <a:prstClr val="black"/>
                  </a:solidFill>
                  <a:latin typeface="Arial" panose="020B0604020202020204" pitchFamily="34" charset="0"/>
                  <a:cs typeface="Arial" pitchFamily="34" charset="0"/>
                </a:endParaRPr>
              </a:p>
            </p:txBody>
          </p:sp>
          <p:sp>
            <p:nvSpPr>
              <p:cNvPr id="218" name="Rectangle 98"/>
              <p:cNvSpPr>
                <a:spLocks noChangeArrowheads="1"/>
              </p:cNvSpPr>
              <p:nvPr/>
            </p:nvSpPr>
            <p:spPr bwMode="auto">
              <a:xfrm>
                <a:off x="-103733" y="6182453"/>
                <a:ext cx="976384" cy="1847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>
                  <a:defRPr/>
                </a:pPr>
                <a:r>
                  <a:rPr lang="nb-NO" sz="675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itchFamily="34" charset="0"/>
                  </a:rPr>
                  <a:t>Indre Fosen </a:t>
                </a:r>
                <a:endParaRPr lang="nb-NO" sz="675" dirty="0">
                  <a:solidFill>
                    <a:prstClr val="black"/>
                  </a:solidFill>
                  <a:latin typeface="Arial" panose="020B0604020202020204" pitchFamily="34" charset="0"/>
                  <a:cs typeface="Arial" pitchFamily="34" charset="0"/>
                </a:endParaRPr>
              </a:p>
            </p:txBody>
          </p:sp>
          <p:sp>
            <p:nvSpPr>
              <p:cNvPr id="219" name="Rectangle 102"/>
              <p:cNvSpPr>
                <a:spLocks noChangeArrowheads="1"/>
              </p:cNvSpPr>
              <p:nvPr/>
            </p:nvSpPr>
            <p:spPr bwMode="auto">
              <a:xfrm>
                <a:off x="2774148" y="5959377"/>
                <a:ext cx="359788" cy="1847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nb-NO" sz="675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itchFamily="34" charset="0"/>
                  </a:rPr>
                  <a:t>Verdal</a:t>
                </a:r>
                <a:endParaRPr lang="nb-NO" sz="675" dirty="0">
                  <a:solidFill>
                    <a:prstClr val="black"/>
                  </a:solidFill>
                  <a:latin typeface="Arial" panose="020B0604020202020204" pitchFamily="34" charset="0"/>
                  <a:cs typeface="Arial" pitchFamily="34" charset="0"/>
                </a:endParaRPr>
              </a:p>
            </p:txBody>
          </p:sp>
          <p:sp>
            <p:nvSpPr>
              <p:cNvPr id="220" name="Rectangle 106"/>
              <p:cNvSpPr>
                <a:spLocks noChangeArrowheads="1"/>
              </p:cNvSpPr>
              <p:nvPr/>
            </p:nvSpPr>
            <p:spPr bwMode="auto">
              <a:xfrm>
                <a:off x="1522500" y="5688297"/>
                <a:ext cx="422060" cy="1847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nb-NO" sz="675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itchFamily="34" charset="0"/>
                  </a:rPr>
                  <a:t>Inderøy</a:t>
                </a:r>
                <a:endParaRPr lang="nb-NO" sz="675" dirty="0">
                  <a:solidFill>
                    <a:prstClr val="black"/>
                  </a:solidFill>
                  <a:latin typeface="Arial" panose="020B0604020202020204" pitchFamily="34" charset="0"/>
                  <a:cs typeface="Arial" pitchFamily="34" charset="0"/>
                </a:endParaRPr>
              </a:p>
            </p:txBody>
          </p:sp>
          <p:sp>
            <p:nvSpPr>
              <p:cNvPr id="221" name="Rectangle 110"/>
              <p:cNvSpPr>
                <a:spLocks noChangeArrowheads="1"/>
              </p:cNvSpPr>
              <p:nvPr/>
            </p:nvSpPr>
            <p:spPr bwMode="auto">
              <a:xfrm>
                <a:off x="1306276" y="4948474"/>
                <a:ext cx="373626" cy="1847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nb-NO" sz="675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itchFamily="34" charset="0"/>
                  </a:rPr>
                  <a:t>Verran</a:t>
                </a:r>
                <a:endParaRPr lang="nb-NO" sz="675" dirty="0">
                  <a:solidFill>
                    <a:prstClr val="black"/>
                  </a:solidFill>
                  <a:latin typeface="Arial" panose="020B0604020202020204" pitchFamily="34" charset="0"/>
                  <a:cs typeface="Arial" pitchFamily="34" charset="0"/>
                </a:endParaRPr>
              </a:p>
            </p:txBody>
          </p:sp>
          <p:sp>
            <p:nvSpPr>
              <p:cNvPr id="222" name="Rectangle 114"/>
              <p:cNvSpPr>
                <a:spLocks noChangeArrowheads="1"/>
              </p:cNvSpPr>
              <p:nvPr/>
            </p:nvSpPr>
            <p:spPr bwMode="auto">
              <a:xfrm>
                <a:off x="2426975" y="4824229"/>
                <a:ext cx="484331" cy="1847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nb-NO" sz="675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itchFamily="34" charset="0"/>
                  </a:rPr>
                  <a:t>Steinkjer</a:t>
                </a:r>
                <a:endParaRPr lang="nb-NO" sz="675" dirty="0">
                  <a:solidFill>
                    <a:prstClr val="black"/>
                  </a:solidFill>
                  <a:latin typeface="Arial" panose="020B0604020202020204" pitchFamily="34" charset="0"/>
                  <a:cs typeface="Arial" pitchFamily="34" charset="0"/>
                </a:endParaRPr>
              </a:p>
            </p:txBody>
          </p:sp>
          <p:sp>
            <p:nvSpPr>
              <p:cNvPr id="223" name="Rectangle 117"/>
              <p:cNvSpPr>
                <a:spLocks noChangeArrowheads="1"/>
              </p:cNvSpPr>
              <p:nvPr/>
            </p:nvSpPr>
            <p:spPr bwMode="auto">
              <a:xfrm>
                <a:off x="3919210" y="4395019"/>
                <a:ext cx="352870" cy="1847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nb-NO" sz="675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itchFamily="34" charset="0"/>
                  </a:rPr>
                  <a:t>Snåsa</a:t>
                </a:r>
                <a:endParaRPr lang="nb-NO" sz="675" dirty="0">
                  <a:solidFill>
                    <a:prstClr val="black"/>
                  </a:solidFill>
                  <a:latin typeface="Arial" panose="020B0604020202020204" pitchFamily="34" charset="0"/>
                  <a:cs typeface="Arial" pitchFamily="34" charset="0"/>
                </a:endParaRPr>
              </a:p>
            </p:txBody>
          </p:sp>
          <p:sp>
            <p:nvSpPr>
              <p:cNvPr id="224" name="Rectangle 118"/>
              <p:cNvSpPr>
                <a:spLocks noChangeArrowheads="1"/>
              </p:cNvSpPr>
              <p:nvPr/>
            </p:nvSpPr>
            <p:spPr bwMode="auto">
              <a:xfrm>
                <a:off x="940830" y="3107388"/>
                <a:ext cx="525845" cy="1847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nb-NO" sz="675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itchFamily="34" charset="0"/>
                  </a:rPr>
                  <a:t>Flatanger</a:t>
                </a:r>
                <a:endParaRPr lang="nb-NO" sz="675" dirty="0">
                  <a:solidFill>
                    <a:prstClr val="black"/>
                  </a:solidFill>
                  <a:latin typeface="Arial" panose="020B0604020202020204" pitchFamily="34" charset="0"/>
                  <a:cs typeface="Arial" pitchFamily="34" charset="0"/>
                </a:endParaRPr>
              </a:p>
            </p:txBody>
          </p:sp>
          <p:sp>
            <p:nvSpPr>
              <p:cNvPr id="225" name="Rectangle 124"/>
              <p:cNvSpPr>
                <a:spLocks noChangeArrowheads="1"/>
              </p:cNvSpPr>
              <p:nvPr/>
            </p:nvSpPr>
            <p:spPr bwMode="auto">
              <a:xfrm>
                <a:off x="1528590" y="4183237"/>
                <a:ext cx="657306" cy="1847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nb-NO" sz="675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itchFamily="34" charset="0"/>
                  </a:rPr>
                  <a:t>Namdalseid</a:t>
                </a:r>
                <a:endParaRPr lang="nb-NO" sz="675" dirty="0">
                  <a:solidFill>
                    <a:prstClr val="black"/>
                  </a:solidFill>
                  <a:latin typeface="Arial" panose="020B0604020202020204" pitchFamily="34" charset="0"/>
                  <a:cs typeface="Arial" pitchFamily="34" charset="0"/>
                </a:endParaRPr>
              </a:p>
            </p:txBody>
          </p:sp>
          <p:sp>
            <p:nvSpPr>
              <p:cNvPr id="226" name="Rectangle 125"/>
              <p:cNvSpPr>
                <a:spLocks noChangeArrowheads="1"/>
              </p:cNvSpPr>
              <p:nvPr/>
            </p:nvSpPr>
            <p:spPr bwMode="auto">
              <a:xfrm>
                <a:off x="2165072" y="3796384"/>
                <a:ext cx="456655" cy="1847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nb-NO" sz="675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itchFamily="34" charset="0"/>
                  </a:rPr>
                  <a:t>Namsos</a:t>
                </a:r>
                <a:endParaRPr lang="nb-NO" sz="675" dirty="0">
                  <a:solidFill>
                    <a:prstClr val="black"/>
                  </a:solidFill>
                  <a:latin typeface="Arial" panose="020B0604020202020204" pitchFamily="34" charset="0"/>
                  <a:cs typeface="Arial" pitchFamily="34" charset="0"/>
                </a:endParaRPr>
              </a:p>
            </p:txBody>
          </p:sp>
          <p:sp>
            <p:nvSpPr>
              <p:cNvPr id="227" name="Rectangle 126"/>
              <p:cNvSpPr>
                <a:spLocks noChangeArrowheads="1"/>
              </p:cNvSpPr>
              <p:nvPr/>
            </p:nvSpPr>
            <p:spPr bwMode="auto">
              <a:xfrm>
                <a:off x="5508897" y="3796384"/>
                <a:ext cx="345950" cy="1847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nb-NO" sz="675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itchFamily="34" charset="0"/>
                  </a:rPr>
                  <a:t>Lierne</a:t>
                </a:r>
                <a:endParaRPr lang="nb-NO" sz="675" dirty="0">
                  <a:solidFill>
                    <a:prstClr val="black"/>
                  </a:solidFill>
                  <a:latin typeface="Arial" panose="020B0604020202020204" pitchFamily="34" charset="0"/>
                  <a:cs typeface="Arial" pitchFamily="34" charset="0"/>
                </a:endParaRPr>
              </a:p>
            </p:txBody>
          </p:sp>
          <p:sp>
            <p:nvSpPr>
              <p:cNvPr id="228" name="Rectangle 127"/>
              <p:cNvSpPr>
                <a:spLocks noChangeArrowheads="1"/>
              </p:cNvSpPr>
              <p:nvPr/>
            </p:nvSpPr>
            <p:spPr bwMode="auto">
              <a:xfrm>
                <a:off x="3977073" y="3279636"/>
                <a:ext cx="345950" cy="1847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nb-NO" sz="675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itchFamily="34" charset="0"/>
                  </a:rPr>
                  <a:t>Grong</a:t>
                </a:r>
                <a:endParaRPr lang="nb-NO" sz="675" dirty="0">
                  <a:solidFill>
                    <a:prstClr val="black"/>
                  </a:solidFill>
                  <a:latin typeface="Arial" panose="020B0604020202020204" pitchFamily="34" charset="0"/>
                  <a:cs typeface="Arial" pitchFamily="34" charset="0"/>
                </a:endParaRPr>
              </a:p>
            </p:txBody>
          </p:sp>
          <p:sp>
            <p:nvSpPr>
              <p:cNvPr id="229" name="Rectangle 130"/>
              <p:cNvSpPr>
                <a:spLocks noChangeArrowheads="1"/>
              </p:cNvSpPr>
              <p:nvPr/>
            </p:nvSpPr>
            <p:spPr bwMode="auto">
              <a:xfrm>
                <a:off x="2740649" y="3398234"/>
                <a:ext cx="532764" cy="1847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nb-NO" sz="675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itchFamily="34" charset="0"/>
                  </a:rPr>
                  <a:t>Overhalla</a:t>
                </a:r>
                <a:endParaRPr lang="nb-NO" sz="675" dirty="0">
                  <a:solidFill>
                    <a:prstClr val="black"/>
                  </a:solidFill>
                  <a:latin typeface="Arial" panose="020B0604020202020204" pitchFamily="34" charset="0"/>
                  <a:cs typeface="Arial" pitchFamily="34" charset="0"/>
                </a:endParaRPr>
              </a:p>
            </p:txBody>
          </p:sp>
          <p:sp>
            <p:nvSpPr>
              <p:cNvPr id="230" name="Rectangle 133"/>
              <p:cNvSpPr>
                <a:spLocks noChangeArrowheads="1"/>
              </p:cNvSpPr>
              <p:nvPr/>
            </p:nvSpPr>
            <p:spPr bwMode="auto">
              <a:xfrm>
                <a:off x="2737604" y="2599113"/>
                <a:ext cx="408222" cy="1847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nb-NO" sz="675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itchFamily="34" charset="0"/>
                  </a:rPr>
                  <a:t>Fosnes</a:t>
                </a:r>
                <a:endParaRPr lang="nb-NO" sz="675" dirty="0">
                  <a:solidFill>
                    <a:prstClr val="black"/>
                  </a:solidFill>
                  <a:latin typeface="Arial" panose="020B0604020202020204" pitchFamily="34" charset="0"/>
                  <a:cs typeface="Arial" pitchFamily="34" charset="0"/>
                </a:endParaRPr>
              </a:p>
            </p:txBody>
          </p:sp>
          <p:sp>
            <p:nvSpPr>
              <p:cNvPr id="231" name="Rectangle 135"/>
              <p:cNvSpPr>
                <a:spLocks noChangeArrowheads="1"/>
              </p:cNvSpPr>
              <p:nvPr/>
            </p:nvSpPr>
            <p:spPr bwMode="auto">
              <a:xfrm>
                <a:off x="3404543" y="2757243"/>
                <a:ext cx="567359" cy="1847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nb-NO" sz="675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itchFamily="34" charset="0"/>
                  </a:rPr>
                  <a:t>Høylandet</a:t>
                </a:r>
                <a:endParaRPr lang="nb-NO" sz="675" dirty="0">
                  <a:solidFill>
                    <a:prstClr val="black"/>
                  </a:solidFill>
                  <a:latin typeface="Arial" panose="020B0604020202020204" pitchFamily="34" charset="0"/>
                  <a:cs typeface="Arial" pitchFamily="34" charset="0"/>
                </a:endParaRPr>
              </a:p>
            </p:txBody>
          </p:sp>
          <p:sp>
            <p:nvSpPr>
              <p:cNvPr id="232" name="Rectangle 140"/>
              <p:cNvSpPr>
                <a:spLocks noChangeArrowheads="1"/>
              </p:cNvSpPr>
              <p:nvPr/>
            </p:nvSpPr>
            <p:spPr bwMode="auto">
              <a:xfrm>
                <a:off x="5633758" y="1864938"/>
                <a:ext cx="422060" cy="1847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nb-NO" sz="675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itchFamily="34" charset="0"/>
                  </a:rPr>
                  <a:t>Røyrvik</a:t>
                </a:r>
                <a:endParaRPr lang="nb-NO" sz="675" dirty="0">
                  <a:solidFill>
                    <a:prstClr val="black"/>
                  </a:solidFill>
                  <a:latin typeface="Arial" panose="020B0604020202020204" pitchFamily="34" charset="0"/>
                  <a:cs typeface="Arial" pitchFamily="34" charset="0"/>
                </a:endParaRPr>
              </a:p>
            </p:txBody>
          </p:sp>
          <p:sp>
            <p:nvSpPr>
              <p:cNvPr id="233" name="Rectangle 145"/>
              <p:cNvSpPr>
                <a:spLocks noChangeArrowheads="1"/>
              </p:cNvSpPr>
              <p:nvPr/>
            </p:nvSpPr>
            <p:spPr bwMode="auto">
              <a:xfrm>
                <a:off x="4302926" y="2243320"/>
                <a:ext cx="726496" cy="1847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nb-NO" sz="675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itchFamily="34" charset="0"/>
                  </a:rPr>
                  <a:t>Namsskogan</a:t>
                </a:r>
                <a:endParaRPr lang="nb-NO" sz="675" dirty="0">
                  <a:solidFill>
                    <a:prstClr val="black"/>
                  </a:solidFill>
                  <a:latin typeface="Arial" panose="020B0604020202020204" pitchFamily="34" charset="0"/>
                  <a:cs typeface="Arial" pitchFamily="34" charset="0"/>
                </a:endParaRPr>
              </a:p>
            </p:txBody>
          </p:sp>
          <p:sp>
            <p:nvSpPr>
              <p:cNvPr id="234" name="Rectangle 150"/>
              <p:cNvSpPr>
                <a:spLocks noChangeArrowheads="1"/>
              </p:cNvSpPr>
              <p:nvPr/>
            </p:nvSpPr>
            <p:spPr bwMode="auto">
              <a:xfrm>
                <a:off x="3039097" y="1960945"/>
                <a:ext cx="380546" cy="1847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nb-NO" sz="675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itchFamily="34" charset="0"/>
                  </a:rPr>
                  <a:t>Nærøy</a:t>
                </a:r>
                <a:endParaRPr lang="nb-NO" sz="675" dirty="0">
                  <a:solidFill>
                    <a:prstClr val="black"/>
                  </a:solidFill>
                  <a:latin typeface="Arial" panose="020B0604020202020204" pitchFamily="34" charset="0"/>
                  <a:cs typeface="Arial" pitchFamily="34" charset="0"/>
                </a:endParaRPr>
              </a:p>
            </p:txBody>
          </p:sp>
          <p:sp>
            <p:nvSpPr>
              <p:cNvPr id="235" name="Rectangle 154"/>
              <p:cNvSpPr>
                <a:spLocks noChangeArrowheads="1"/>
              </p:cNvSpPr>
              <p:nvPr/>
            </p:nvSpPr>
            <p:spPr bwMode="auto">
              <a:xfrm>
                <a:off x="2451341" y="1277597"/>
                <a:ext cx="269842" cy="184767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nb-NO" sz="675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itchFamily="34" charset="0"/>
                  </a:rPr>
                  <a:t>Leka</a:t>
                </a:r>
                <a:endParaRPr lang="nb-NO" sz="675" dirty="0">
                  <a:solidFill>
                    <a:prstClr val="black"/>
                  </a:solidFill>
                  <a:latin typeface="Arial" panose="020B0604020202020204" pitchFamily="34" charset="0"/>
                  <a:cs typeface="Arial" pitchFamily="34" charset="0"/>
                </a:endParaRPr>
              </a:p>
            </p:txBody>
          </p:sp>
          <p:sp>
            <p:nvSpPr>
              <p:cNvPr id="236" name="Rectangle 157"/>
              <p:cNvSpPr>
                <a:spLocks noChangeArrowheads="1"/>
              </p:cNvSpPr>
              <p:nvPr/>
            </p:nvSpPr>
            <p:spPr bwMode="auto">
              <a:xfrm>
                <a:off x="2197050" y="1869173"/>
                <a:ext cx="311356" cy="1847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nb-NO" sz="675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itchFamily="34" charset="0"/>
                  </a:rPr>
                  <a:t>Vikna</a:t>
                </a:r>
                <a:endParaRPr lang="nb-NO" sz="675" dirty="0">
                  <a:solidFill>
                    <a:prstClr val="black"/>
                  </a:solidFill>
                  <a:latin typeface="Arial" panose="020B0604020202020204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13316" name="Freeform 18"/>
          <p:cNvSpPr>
            <a:spLocks/>
          </p:cNvSpPr>
          <p:nvPr/>
        </p:nvSpPr>
        <p:spPr bwMode="auto">
          <a:xfrm>
            <a:off x="2328334" y="4337051"/>
            <a:ext cx="853017" cy="282575"/>
          </a:xfrm>
          <a:custGeom>
            <a:avLst/>
            <a:gdLst>
              <a:gd name="T0" fmla="*/ 2147483646 w 846"/>
              <a:gd name="T1" fmla="*/ 2147483646 h 374"/>
              <a:gd name="T2" fmla="*/ 2147483646 w 846"/>
              <a:gd name="T3" fmla="*/ 2147483646 h 374"/>
              <a:gd name="T4" fmla="*/ 2147483646 w 846"/>
              <a:gd name="T5" fmla="*/ 2147483646 h 374"/>
              <a:gd name="T6" fmla="*/ 2147483646 w 846"/>
              <a:gd name="T7" fmla="*/ 2147483646 h 374"/>
              <a:gd name="T8" fmla="*/ 2147483646 w 846"/>
              <a:gd name="T9" fmla="*/ 2147483646 h 374"/>
              <a:gd name="T10" fmla="*/ 2147483646 w 846"/>
              <a:gd name="T11" fmla="*/ 2147483646 h 374"/>
              <a:gd name="T12" fmla="*/ 2147483646 w 846"/>
              <a:gd name="T13" fmla="*/ 2147483646 h 374"/>
              <a:gd name="T14" fmla="*/ 2147483646 w 846"/>
              <a:gd name="T15" fmla="*/ 2147483646 h 374"/>
              <a:gd name="T16" fmla="*/ 2147483646 w 846"/>
              <a:gd name="T17" fmla="*/ 2147483646 h 374"/>
              <a:gd name="T18" fmla="*/ 2147483646 w 846"/>
              <a:gd name="T19" fmla="*/ 2147483646 h 374"/>
              <a:gd name="T20" fmla="*/ 2147483646 w 846"/>
              <a:gd name="T21" fmla="*/ 2147483646 h 374"/>
              <a:gd name="T22" fmla="*/ 2147483646 w 846"/>
              <a:gd name="T23" fmla="*/ 2147483646 h 374"/>
              <a:gd name="T24" fmla="*/ 2147483646 w 846"/>
              <a:gd name="T25" fmla="*/ 2147483646 h 374"/>
              <a:gd name="T26" fmla="*/ 2147483646 w 846"/>
              <a:gd name="T27" fmla="*/ 2147483646 h 374"/>
              <a:gd name="T28" fmla="*/ 2147483646 w 846"/>
              <a:gd name="T29" fmla="*/ 2147483646 h 374"/>
              <a:gd name="T30" fmla="*/ 2147483646 w 846"/>
              <a:gd name="T31" fmla="*/ 2147483646 h 374"/>
              <a:gd name="T32" fmla="*/ 2147483646 w 846"/>
              <a:gd name="T33" fmla="*/ 2147483646 h 374"/>
              <a:gd name="T34" fmla="*/ 2147483646 w 846"/>
              <a:gd name="T35" fmla="*/ 2147483646 h 374"/>
              <a:gd name="T36" fmla="*/ 2147483646 w 846"/>
              <a:gd name="T37" fmla="*/ 2147483646 h 374"/>
              <a:gd name="T38" fmla="*/ 2147483646 w 846"/>
              <a:gd name="T39" fmla="*/ 2147483646 h 374"/>
              <a:gd name="T40" fmla="*/ 2147483646 w 846"/>
              <a:gd name="T41" fmla="*/ 2147483646 h 374"/>
              <a:gd name="T42" fmla="*/ 2147483646 w 846"/>
              <a:gd name="T43" fmla="*/ 2147483646 h 374"/>
              <a:gd name="T44" fmla="*/ 0 w 846"/>
              <a:gd name="T45" fmla="*/ 2147483646 h 374"/>
              <a:gd name="T46" fmla="*/ 2147483646 w 846"/>
              <a:gd name="T47" fmla="*/ 2147483646 h 374"/>
              <a:gd name="T48" fmla="*/ 2147483646 w 846"/>
              <a:gd name="T49" fmla="*/ 2147483646 h 374"/>
              <a:gd name="T50" fmla="*/ 2147483646 w 846"/>
              <a:gd name="T51" fmla="*/ 2147483646 h 374"/>
              <a:gd name="T52" fmla="*/ 2147483646 w 846"/>
              <a:gd name="T53" fmla="*/ 2147483646 h 374"/>
              <a:gd name="T54" fmla="*/ 2147483646 w 846"/>
              <a:gd name="T55" fmla="*/ 2147483646 h 374"/>
              <a:gd name="T56" fmla="*/ 2147483646 w 846"/>
              <a:gd name="T57" fmla="*/ 2147483646 h 374"/>
              <a:gd name="T58" fmla="*/ 2147483646 w 846"/>
              <a:gd name="T59" fmla="*/ 2147483646 h 374"/>
              <a:gd name="T60" fmla="*/ 2147483646 w 846"/>
              <a:gd name="T61" fmla="*/ 2147483646 h 374"/>
              <a:gd name="T62" fmla="*/ 2147483646 w 846"/>
              <a:gd name="T63" fmla="*/ 2147483646 h 374"/>
              <a:gd name="T64" fmla="*/ 2147483646 w 846"/>
              <a:gd name="T65" fmla="*/ 2147483646 h 374"/>
              <a:gd name="T66" fmla="*/ 2147483646 w 846"/>
              <a:gd name="T67" fmla="*/ 2147483646 h 374"/>
              <a:gd name="T68" fmla="*/ 2147483646 w 846"/>
              <a:gd name="T69" fmla="*/ 2147483646 h 374"/>
              <a:gd name="T70" fmla="*/ 2147483646 w 846"/>
              <a:gd name="T71" fmla="*/ 2147483646 h 374"/>
              <a:gd name="T72" fmla="*/ 2147483646 w 846"/>
              <a:gd name="T73" fmla="*/ 2147483646 h 374"/>
              <a:gd name="T74" fmla="*/ 2147483646 w 846"/>
              <a:gd name="T75" fmla="*/ 2147483646 h 374"/>
              <a:gd name="T76" fmla="*/ 2147483646 w 846"/>
              <a:gd name="T77" fmla="*/ 2147483646 h 374"/>
              <a:gd name="T78" fmla="*/ 2147483646 w 846"/>
              <a:gd name="T79" fmla="*/ 2147483646 h 374"/>
              <a:gd name="T80" fmla="*/ 2147483646 w 846"/>
              <a:gd name="T81" fmla="*/ 2147483646 h 374"/>
              <a:gd name="T82" fmla="*/ 2147483646 w 846"/>
              <a:gd name="T83" fmla="*/ 2147483646 h 374"/>
              <a:gd name="T84" fmla="*/ 2147483646 w 846"/>
              <a:gd name="T85" fmla="*/ 2147483646 h 374"/>
              <a:gd name="T86" fmla="*/ 2147483646 w 846"/>
              <a:gd name="T87" fmla="*/ 2147483646 h 374"/>
              <a:gd name="T88" fmla="*/ 2147483646 w 846"/>
              <a:gd name="T89" fmla="*/ 0 h 374"/>
              <a:gd name="T90" fmla="*/ 2147483646 w 846"/>
              <a:gd name="T91" fmla="*/ 2147483646 h 374"/>
              <a:gd name="T92" fmla="*/ 2147483646 w 846"/>
              <a:gd name="T93" fmla="*/ 2147483646 h 374"/>
              <a:gd name="T94" fmla="*/ 2147483646 w 846"/>
              <a:gd name="T95" fmla="*/ 2147483646 h 374"/>
              <a:gd name="T96" fmla="*/ 2147483646 w 846"/>
              <a:gd name="T97" fmla="*/ 2147483646 h 374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846" h="374">
                <a:moveTo>
                  <a:pt x="823" y="156"/>
                </a:moveTo>
                <a:lnTo>
                  <a:pt x="678" y="260"/>
                </a:lnTo>
                <a:lnTo>
                  <a:pt x="636" y="291"/>
                </a:lnTo>
                <a:lnTo>
                  <a:pt x="613" y="309"/>
                </a:lnTo>
                <a:lnTo>
                  <a:pt x="450" y="297"/>
                </a:lnTo>
                <a:lnTo>
                  <a:pt x="421" y="333"/>
                </a:lnTo>
                <a:lnTo>
                  <a:pt x="405" y="244"/>
                </a:lnTo>
                <a:lnTo>
                  <a:pt x="354" y="297"/>
                </a:lnTo>
                <a:lnTo>
                  <a:pt x="331" y="322"/>
                </a:lnTo>
                <a:lnTo>
                  <a:pt x="326" y="327"/>
                </a:lnTo>
                <a:lnTo>
                  <a:pt x="300" y="297"/>
                </a:lnTo>
                <a:lnTo>
                  <a:pt x="286" y="306"/>
                </a:lnTo>
                <a:lnTo>
                  <a:pt x="213" y="347"/>
                </a:lnTo>
                <a:lnTo>
                  <a:pt x="204" y="322"/>
                </a:lnTo>
                <a:lnTo>
                  <a:pt x="127" y="374"/>
                </a:lnTo>
                <a:lnTo>
                  <a:pt x="94" y="346"/>
                </a:lnTo>
                <a:lnTo>
                  <a:pt x="67" y="317"/>
                </a:lnTo>
                <a:lnTo>
                  <a:pt x="56" y="309"/>
                </a:lnTo>
                <a:lnTo>
                  <a:pt x="63" y="250"/>
                </a:lnTo>
                <a:lnTo>
                  <a:pt x="67" y="230"/>
                </a:lnTo>
                <a:lnTo>
                  <a:pt x="65" y="226"/>
                </a:lnTo>
                <a:lnTo>
                  <a:pt x="20" y="137"/>
                </a:lnTo>
                <a:lnTo>
                  <a:pt x="0" y="71"/>
                </a:lnTo>
                <a:lnTo>
                  <a:pt x="76" y="89"/>
                </a:lnTo>
                <a:lnTo>
                  <a:pt x="150" y="154"/>
                </a:lnTo>
                <a:lnTo>
                  <a:pt x="156" y="159"/>
                </a:lnTo>
                <a:lnTo>
                  <a:pt x="150" y="99"/>
                </a:lnTo>
                <a:lnTo>
                  <a:pt x="145" y="54"/>
                </a:lnTo>
                <a:lnTo>
                  <a:pt x="217" y="43"/>
                </a:lnTo>
                <a:lnTo>
                  <a:pt x="237" y="38"/>
                </a:lnTo>
                <a:lnTo>
                  <a:pt x="262" y="54"/>
                </a:lnTo>
                <a:lnTo>
                  <a:pt x="297" y="76"/>
                </a:lnTo>
                <a:lnTo>
                  <a:pt x="369" y="85"/>
                </a:lnTo>
                <a:lnTo>
                  <a:pt x="425" y="94"/>
                </a:lnTo>
                <a:lnTo>
                  <a:pt x="450" y="114"/>
                </a:lnTo>
                <a:lnTo>
                  <a:pt x="537" y="185"/>
                </a:lnTo>
                <a:lnTo>
                  <a:pt x="541" y="183"/>
                </a:lnTo>
                <a:lnTo>
                  <a:pt x="582" y="163"/>
                </a:lnTo>
                <a:lnTo>
                  <a:pt x="580" y="161"/>
                </a:lnTo>
                <a:lnTo>
                  <a:pt x="544" y="89"/>
                </a:lnTo>
                <a:lnTo>
                  <a:pt x="535" y="69"/>
                </a:lnTo>
                <a:lnTo>
                  <a:pt x="528" y="54"/>
                </a:lnTo>
                <a:lnTo>
                  <a:pt x="606" y="22"/>
                </a:lnTo>
                <a:lnTo>
                  <a:pt x="754" y="4"/>
                </a:lnTo>
                <a:lnTo>
                  <a:pt x="797" y="0"/>
                </a:lnTo>
                <a:lnTo>
                  <a:pt x="808" y="23"/>
                </a:lnTo>
                <a:lnTo>
                  <a:pt x="826" y="52"/>
                </a:lnTo>
                <a:lnTo>
                  <a:pt x="846" y="92"/>
                </a:lnTo>
                <a:lnTo>
                  <a:pt x="823" y="156"/>
                </a:lnTo>
                <a:close/>
              </a:path>
            </a:pathLst>
          </a:cu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372" name="Rectangle 101"/>
          <p:cNvSpPr>
            <a:spLocks noChangeArrowheads="1"/>
          </p:cNvSpPr>
          <p:nvPr/>
        </p:nvSpPr>
        <p:spPr bwMode="auto">
          <a:xfrm>
            <a:off x="2556934" y="4427539"/>
            <a:ext cx="221214" cy="10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nb-NO" sz="675" dirty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Halsa</a:t>
            </a:r>
            <a:endParaRPr lang="nb-NO" sz="675" dirty="0">
              <a:solidFill>
                <a:prstClr val="black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373" name="Freeform 364"/>
          <p:cNvSpPr>
            <a:spLocks noChangeAspect="1" noEditPoints="1"/>
          </p:cNvSpPr>
          <p:nvPr/>
        </p:nvSpPr>
        <p:spPr bwMode="auto">
          <a:xfrm>
            <a:off x="6900334" y="279401"/>
            <a:ext cx="1394884" cy="715963"/>
          </a:xfrm>
          <a:custGeom>
            <a:avLst/>
            <a:gdLst/>
            <a:ahLst/>
            <a:cxnLst>
              <a:cxn ang="0">
                <a:pos x="239" y="242"/>
              </a:cxn>
              <a:cxn ang="0">
                <a:pos x="221" y="288"/>
              </a:cxn>
              <a:cxn ang="0">
                <a:pos x="133" y="308"/>
              </a:cxn>
              <a:cxn ang="0">
                <a:pos x="123" y="329"/>
              </a:cxn>
              <a:cxn ang="0">
                <a:pos x="160" y="386"/>
              </a:cxn>
              <a:cxn ang="0">
                <a:pos x="131" y="377"/>
              </a:cxn>
              <a:cxn ang="0">
                <a:pos x="91" y="371"/>
              </a:cxn>
              <a:cxn ang="0">
                <a:pos x="89" y="302"/>
              </a:cxn>
              <a:cxn ang="0">
                <a:pos x="19" y="292"/>
              </a:cxn>
              <a:cxn ang="0">
                <a:pos x="41" y="196"/>
              </a:cxn>
              <a:cxn ang="0">
                <a:pos x="64" y="163"/>
              </a:cxn>
              <a:cxn ang="0">
                <a:pos x="66" y="237"/>
              </a:cxn>
              <a:cxn ang="0">
                <a:pos x="43" y="279"/>
              </a:cxn>
              <a:cxn ang="0">
                <a:pos x="85" y="279"/>
              </a:cxn>
              <a:cxn ang="0">
                <a:pos x="110" y="271"/>
              </a:cxn>
              <a:cxn ang="0">
                <a:pos x="131" y="219"/>
              </a:cxn>
              <a:cxn ang="0">
                <a:pos x="133" y="148"/>
              </a:cxn>
              <a:cxn ang="0">
                <a:pos x="229" y="192"/>
              </a:cxn>
              <a:cxn ang="0">
                <a:pos x="710" y="219"/>
              </a:cxn>
              <a:cxn ang="0">
                <a:pos x="617" y="321"/>
              </a:cxn>
              <a:cxn ang="0">
                <a:pos x="589" y="411"/>
              </a:cxn>
              <a:cxn ang="0">
                <a:pos x="491" y="440"/>
              </a:cxn>
              <a:cxn ang="0">
                <a:pos x="408" y="484"/>
              </a:cxn>
              <a:cxn ang="0">
                <a:pos x="281" y="409"/>
              </a:cxn>
              <a:cxn ang="0">
                <a:pos x="164" y="425"/>
              </a:cxn>
              <a:cxn ang="0">
                <a:pos x="187" y="377"/>
              </a:cxn>
              <a:cxn ang="0">
                <a:pos x="169" y="333"/>
              </a:cxn>
              <a:cxn ang="0">
                <a:pos x="275" y="277"/>
              </a:cxn>
              <a:cxn ang="0">
                <a:pos x="333" y="313"/>
              </a:cxn>
              <a:cxn ang="0">
                <a:pos x="329" y="286"/>
              </a:cxn>
              <a:cxn ang="0">
                <a:pos x="329" y="258"/>
              </a:cxn>
              <a:cxn ang="0">
                <a:pos x="404" y="229"/>
              </a:cxn>
              <a:cxn ang="0">
                <a:pos x="479" y="152"/>
              </a:cxn>
              <a:cxn ang="0">
                <a:pos x="516" y="104"/>
              </a:cxn>
              <a:cxn ang="0">
                <a:pos x="544" y="77"/>
              </a:cxn>
              <a:cxn ang="0">
                <a:pos x="590" y="125"/>
              </a:cxn>
              <a:cxn ang="0">
                <a:pos x="660" y="90"/>
              </a:cxn>
              <a:cxn ang="0">
                <a:pos x="360" y="33"/>
              </a:cxn>
              <a:cxn ang="0">
                <a:pos x="392" y="39"/>
              </a:cxn>
              <a:cxn ang="0">
                <a:pos x="477" y="100"/>
              </a:cxn>
              <a:cxn ang="0">
                <a:pos x="450" y="144"/>
              </a:cxn>
              <a:cxn ang="0">
                <a:pos x="356" y="210"/>
              </a:cxn>
              <a:cxn ang="0">
                <a:pos x="277" y="188"/>
              </a:cxn>
              <a:cxn ang="0">
                <a:pos x="337" y="169"/>
              </a:cxn>
              <a:cxn ang="0">
                <a:pos x="327" y="133"/>
              </a:cxn>
              <a:cxn ang="0">
                <a:pos x="308" y="92"/>
              </a:cxn>
              <a:cxn ang="0">
                <a:pos x="327" y="85"/>
              </a:cxn>
              <a:cxn ang="0">
                <a:pos x="331" y="65"/>
              </a:cxn>
              <a:cxn ang="0">
                <a:pos x="291" y="50"/>
              </a:cxn>
              <a:cxn ang="0">
                <a:pos x="242" y="83"/>
              </a:cxn>
              <a:cxn ang="0">
                <a:pos x="248" y="42"/>
              </a:cxn>
              <a:cxn ang="0">
                <a:pos x="267" y="19"/>
              </a:cxn>
            </a:cxnLst>
            <a:rect l="0" t="0" r="r" b="b"/>
            <a:pathLst>
              <a:path w="710" h="486">
                <a:moveTo>
                  <a:pt x="210" y="237"/>
                </a:moveTo>
                <a:lnTo>
                  <a:pt x="214" y="250"/>
                </a:lnTo>
                <a:lnTo>
                  <a:pt x="239" y="242"/>
                </a:lnTo>
                <a:lnTo>
                  <a:pt x="244" y="265"/>
                </a:lnTo>
                <a:lnTo>
                  <a:pt x="235" y="273"/>
                </a:lnTo>
                <a:lnTo>
                  <a:pt x="221" y="288"/>
                </a:lnTo>
                <a:lnTo>
                  <a:pt x="173" y="308"/>
                </a:lnTo>
                <a:lnTo>
                  <a:pt x="135" y="308"/>
                </a:lnTo>
                <a:lnTo>
                  <a:pt x="133" y="308"/>
                </a:lnTo>
                <a:lnTo>
                  <a:pt x="108" y="296"/>
                </a:lnTo>
                <a:lnTo>
                  <a:pt x="100" y="310"/>
                </a:lnTo>
                <a:lnTo>
                  <a:pt x="123" y="329"/>
                </a:lnTo>
                <a:lnTo>
                  <a:pt x="160" y="348"/>
                </a:lnTo>
                <a:lnTo>
                  <a:pt x="164" y="375"/>
                </a:lnTo>
                <a:lnTo>
                  <a:pt x="160" y="386"/>
                </a:lnTo>
                <a:lnTo>
                  <a:pt x="158" y="385"/>
                </a:lnTo>
                <a:lnTo>
                  <a:pt x="144" y="369"/>
                </a:lnTo>
                <a:lnTo>
                  <a:pt x="131" y="377"/>
                </a:lnTo>
                <a:lnTo>
                  <a:pt x="133" y="396"/>
                </a:lnTo>
                <a:lnTo>
                  <a:pt x="108" y="394"/>
                </a:lnTo>
                <a:lnTo>
                  <a:pt x="91" y="371"/>
                </a:lnTo>
                <a:lnTo>
                  <a:pt x="93" y="313"/>
                </a:lnTo>
                <a:lnTo>
                  <a:pt x="93" y="302"/>
                </a:lnTo>
                <a:lnTo>
                  <a:pt x="89" y="302"/>
                </a:lnTo>
                <a:lnTo>
                  <a:pt x="60" y="292"/>
                </a:lnTo>
                <a:lnTo>
                  <a:pt x="43" y="286"/>
                </a:lnTo>
                <a:lnTo>
                  <a:pt x="19" y="292"/>
                </a:lnTo>
                <a:lnTo>
                  <a:pt x="0" y="296"/>
                </a:lnTo>
                <a:lnTo>
                  <a:pt x="46" y="235"/>
                </a:lnTo>
                <a:lnTo>
                  <a:pt x="41" y="196"/>
                </a:lnTo>
                <a:lnTo>
                  <a:pt x="41" y="192"/>
                </a:lnTo>
                <a:lnTo>
                  <a:pt x="31" y="190"/>
                </a:lnTo>
                <a:lnTo>
                  <a:pt x="64" y="163"/>
                </a:lnTo>
                <a:lnTo>
                  <a:pt x="77" y="194"/>
                </a:lnTo>
                <a:lnTo>
                  <a:pt x="83" y="210"/>
                </a:lnTo>
                <a:lnTo>
                  <a:pt x="66" y="237"/>
                </a:lnTo>
                <a:lnTo>
                  <a:pt x="64" y="238"/>
                </a:lnTo>
                <a:lnTo>
                  <a:pt x="56" y="269"/>
                </a:lnTo>
                <a:lnTo>
                  <a:pt x="43" y="279"/>
                </a:lnTo>
                <a:lnTo>
                  <a:pt x="48" y="285"/>
                </a:lnTo>
                <a:lnTo>
                  <a:pt x="77" y="271"/>
                </a:lnTo>
                <a:lnTo>
                  <a:pt x="85" y="279"/>
                </a:lnTo>
                <a:lnTo>
                  <a:pt x="94" y="285"/>
                </a:lnTo>
                <a:lnTo>
                  <a:pt x="104" y="277"/>
                </a:lnTo>
                <a:lnTo>
                  <a:pt x="110" y="271"/>
                </a:lnTo>
                <a:lnTo>
                  <a:pt x="104" y="242"/>
                </a:lnTo>
                <a:lnTo>
                  <a:pt x="112" y="223"/>
                </a:lnTo>
                <a:lnTo>
                  <a:pt x="131" y="219"/>
                </a:lnTo>
                <a:lnTo>
                  <a:pt x="133" y="219"/>
                </a:lnTo>
                <a:lnTo>
                  <a:pt x="133" y="152"/>
                </a:lnTo>
                <a:lnTo>
                  <a:pt x="133" y="148"/>
                </a:lnTo>
                <a:lnTo>
                  <a:pt x="198" y="119"/>
                </a:lnTo>
                <a:lnTo>
                  <a:pt x="223" y="169"/>
                </a:lnTo>
                <a:lnTo>
                  <a:pt x="229" y="192"/>
                </a:lnTo>
                <a:lnTo>
                  <a:pt x="210" y="237"/>
                </a:lnTo>
                <a:close/>
                <a:moveTo>
                  <a:pt x="660" y="90"/>
                </a:moveTo>
                <a:lnTo>
                  <a:pt x="710" y="219"/>
                </a:lnTo>
                <a:lnTo>
                  <a:pt x="669" y="269"/>
                </a:lnTo>
                <a:lnTo>
                  <a:pt x="650" y="315"/>
                </a:lnTo>
                <a:lnTo>
                  <a:pt x="617" y="321"/>
                </a:lnTo>
                <a:lnTo>
                  <a:pt x="602" y="369"/>
                </a:lnTo>
                <a:lnTo>
                  <a:pt x="567" y="373"/>
                </a:lnTo>
                <a:lnTo>
                  <a:pt x="589" y="411"/>
                </a:lnTo>
                <a:lnTo>
                  <a:pt x="581" y="431"/>
                </a:lnTo>
                <a:lnTo>
                  <a:pt x="550" y="434"/>
                </a:lnTo>
                <a:lnTo>
                  <a:pt x="491" y="440"/>
                </a:lnTo>
                <a:lnTo>
                  <a:pt x="487" y="486"/>
                </a:lnTo>
                <a:lnTo>
                  <a:pt x="456" y="469"/>
                </a:lnTo>
                <a:lnTo>
                  <a:pt x="408" y="484"/>
                </a:lnTo>
                <a:lnTo>
                  <a:pt x="383" y="421"/>
                </a:lnTo>
                <a:lnTo>
                  <a:pt x="342" y="433"/>
                </a:lnTo>
                <a:lnTo>
                  <a:pt x="281" y="409"/>
                </a:lnTo>
                <a:lnTo>
                  <a:pt x="221" y="444"/>
                </a:lnTo>
                <a:lnTo>
                  <a:pt x="214" y="450"/>
                </a:lnTo>
                <a:lnTo>
                  <a:pt x="164" y="425"/>
                </a:lnTo>
                <a:lnTo>
                  <a:pt x="166" y="402"/>
                </a:lnTo>
                <a:lnTo>
                  <a:pt x="173" y="404"/>
                </a:lnTo>
                <a:lnTo>
                  <a:pt x="187" y="377"/>
                </a:lnTo>
                <a:lnTo>
                  <a:pt x="185" y="375"/>
                </a:lnTo>
                <a:lnTo>
                  <a:pt x="183" y="352"/>
                </a:lnTo>
                <a:lnTo>
                  <a:pt x="169" y="333"/>
                </a:lnTo>
                <a:lnTo>
                  <a:pt x="198" y="325"/>
                </a:lnTo>
                <a:lnTo>
                  <a:pt x="233" y="313"/>
                </a:lnTo>
                <a:lnTo>
                  <a:pt x="275" y="277"/>
                </a:lnTo>
                <a:lnTo>
                  <a:pt x="306" y="298"/>
                </a:lnTo>
                <a:lnTo>
                  <a:pt x="316" y="319"/>
                </a:lnTo>
                <a:lnTo>
                  <a:pt x="333" y="313"/>
                </a:lnTo>
                <a:lnTo>
                  <a:pt x="344" y="310"/>
                </a:lnTo>
                <a:lnTo>
                  <a:pt x="341" y="292"/>
                </a:lnTo>
                <a:lnTo>
                  <a:pt x="329" y="286"/>
                </a:lnTo>
                <a:lnTo>
                  <a:pt x="317" y="281"/>
                </a:lnTo>
                <a:lnTo>
                  <a:pt x="298" y="267"/>
                </a:lnTo>
                <a:lnTo>
                  <a:pt x="329" y="258"/>
                </a:lnTo>
                <a:lnTo>
                  <a:pt x="342" y="250"/>
                </a:lnTo>
                <a:lnTo>
                  <a:pt x="371" y="231"/>
                </a:lnTo>
                <a:lnTo>
                  <a:pt x="404" y="229"/>
                </a:lnTo>
                <a:lnTo>
                  <a:pt x="456" y="177"/>
                </a:lnTo>
                <a:lnTo>
                  <a:pt x="471" y="162"/>
                </a:lnTo>
                <a:lnTo>
                  <a:pt x="479" y="152"/>
                </a:lnTo>
                <a:lnTo>
                  <a:pt x="498" y="129"/>
                </a:lnTo>
                <a:lnTo>
                  <a:pt x="514" y="121"/>
                </a:lnTo>
                <a:lnTo>
                  <a:pt x="516" y="104"/>
                </a:lnTo>
                <a:lnTo>
                  <a:pt x="537" y="85"/>
                </a:lnTo>
                <a:lnTo>
                  <a:pt x="542" y="81"/>
                </a:lnTo>
                <a:lnTo>
                  <a:pt x="544" y="77"/>
                </a:lnTo>
                <a:lnTo>
                  <a:pt x="550" y="79"/>
                </a:lnTo>
                <a:lnTo>
                  <a:pt x="554" y="79"/>
                </a:lnTo>
                <a:lnTo>
                  <a:pt x="590" y="125"/>
                </a:lnTo>
                <a:lnTo>
                  <a:pt x="619" y="108"/>
                </a:lnTo>
                <a:lnTo>
                  <a:pt x="617" y="77"/>
                </a:lnTo>
                <a:lnTo>
                  <a:pt x="660" y="90"/>
                </a:lnTo>
                <a:close/>
                <a:moveTo>
                  <a:pt x="333" y="14"/>
                </a:moveTo>
                <a:lnTo>
                  <a:pt x="352" y="35"/>
                </a:lnTo>
                <a:lnTo>
                  <a:pt x="360" y="33"/>
                </a:lnTo>
                <a:lnTo>
                  <a:pt x="379" y="25"/>
                </a:lnTo>
                <a:lnTo>
                  <a:pt x="383" y="15"/>
                </a:lnTo>
                <a:lnTo>
                  <a:pt x="392" y="39"/>
                </a:lnTo>
                <a:lnTo>
                  <a:pt x="406" y="60"/>
                </a:lnTo>
                <a:lnTo>
                  <a:pt x="460" y="79"/>
                </a:lnTo>
                <a:lnTo>
                  <a:pt x="477" y="100"/>
                </a:lnTo>
                <a:lnTo>
                  <a:pt x="456" y="117"/>
                </a:lnTo>
                <a:lnTo>
                  <a:pt x="466" y="129"/>
                </a:lnTo>
                <a:lnTo>
                  <a:pt x="450" y="144"/>
                </a:lnTo>
                <a:lnTo>
                  <a:pt x="446" y="146"/>
                </a:lnTo>
                <a:lnTo>
                  <a:pt x="419" y="165"/>
                </a:lnTo>
                <a:lnTo>
                  <a:pt x="356" y="210"/>
                </a:lnTo>
                <a:lnTo>
                  <a:pt x="333" y="212"/>
                </a:lnTo>
                <a:lnTo>
                  <a:pt x="298" y="196"/>
                </a:lnTo>
                <a:lnTo>
                  <a:pt x="277" y="188"/>
                </a:lnTo>
                <a:lnTo>
                  <a:pt x="291" y="165"/>
                </a:lnTo>
                <a:lnTo>
                  <a:pt x="310" y="152"/>
                </a:lnTo>
                <a:lnTo>
                  <a:pt x="337" y="169"/>
                </a:lnTo>
                <a:lnTo>
                  <a:pt x="360" y="142"/>
                </a:lnTo>
                <a:lnTo>
                  <a:pt x="346" y="139"/>
                </a:lnTo>
                <a:lnTo>
                  <a:pt x="327" y="133"/>
                </a:lnTo>
                <a:lnTo>
                  <a:pt x="310" y="125"/>
                </a:lnTo>
                <a:lnTo>
                  <a:pt x="319" y="112"/>
                </a:lnTo>
                <a:lnTo>
                  <a:pt x="308" y="92"/>
                </a:lnTo>
                <a:lnTo>
                  <a:pt x="264" y="102"/>
                </a:lnTo>
                <a:lnTo>
                  <a:pt x="296" y="77"/>
                </a:lnTo>
                <a:lnTo>
                  <a:pt x="327" y="85"/>
                </a:lnTo>
                <a:lnTo>
                  <a:pt x="341" y="81"/>
                </a:lnTo>
                <a:lnTo>
                  <a:pt x="348" y="77"/>
                </a:lnTo>
                <a:lnTo>
                  <a:pt x="331" y="65"/>
                </a:lnTo>
                <a:lnTo>
                  <a:pt x="317" y="50"/>
                </a:lnTo>
                <a:lnTo>
                  <a:pt x="316" y="50"/>
                </a:lnTo>
                <a:lnTo>
                  <a:pt x="291" y="50"/>
                </a:lnTo>
                <a:lnTo>
                  <a:pt x="264" y="62"/>
                </a:lnTo>
                <a:lnTo>
                  <a:pt x="254" y="71"/>
                </a:lnTo>
                <a:lnTo>
                  <a:pt x="242" y="83"/>
                </a:lnTo>
                <a:lnTo>
                  <a:pt x="223" y="79"/>
                </a:lnTo>
                <a:lnTo>
                  <a:pt x="246" y="46"/>
                </a:lnTo>
                <a:lnTo>
                  <a:pt x="248" y="42"/>
                </a:lnTo>
                <a:lnTo>
                  <a:pt x="260" y="25"/>
                </a:lnTo>
                <a:lnTo>
                  <a:pt x="264" y="17"/>
                </a:lnTo>
                <a:lnTo>
                  <a:pt x="267" y="19"/>
                </a:lnTo>
                <a:lnTo>
                  <a:pt x="321" y="0"/>
                </a:lnTo>
                <a:lnTo>
                  <a:pt x="333" y="14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nb-NO" sz="10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74" name="Rectangle 154"/>
          <p:cNvSpPr>
            <a:spLocks noChangeArrowheads="1"/>
          </p:cNvSpPr>
          <p:nvPr/>
        </p:nvSpPr>
        <p:spPr bwMode="auto">
          <a:xfrm>
            <a:off x="7603067" y="668339"/>
            <a:ext cx="240450" cy="10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nb-NO" sz="675" dirty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Bindal</a:t>
            </a:r>
            <a:endParaRPr lang="nb-NO" sz="675" dirty="0">
              <a:solidFill>
                <a:prstClr val="black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16" name="TekstSylinder 115"/>
          <p:cNvSpPr txBox="1"/>
          <p:nvPr/>
        </p:nvSpPr>
        <p:spPr>
          <a:xfrm>
            <a:off x="3351743" y="4432300"/>
            <a:ext cx="6667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dirty="0" smtClean="0"/>
              <a:t>Rindal</a:t>
            </a:r>
            <a:endParaRPr lang="nb-NO" sz="800" dirty="0"/>
          </a:p>
        </p:txBody>
      </p:sp>
      <p:sp>
        <p:nvSpPr>
          <p:cNvPr id="117" name="TekstSylinder 116"/>
          <p:cNvSpPr txBox="1"/>
          <p:nvPr/>
        </p:nvSpPr>
        <p:spPr>
          <a:xfrm>
            <a:off x="2847976" y="4647744"/>
            <a:ext cx="8371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dirty="0" smtClean="0"/>
              <a:t>Surnadal</a:t>
            </a:r>
            <a:endParaRPr lang="nb-NO" sz="800" dirty="0"/>
          </a:p>
        </p:txBody>
      </p:sp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Møte i forhandlingsutvalet til revisjon av samhandlingsavtalen 170119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9128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tel 1"/>
          <p:cNvSpPr>
            <a:spLocks noGrp="1"/>
          </p:cNvSpPr>
          <p:nvPr>
            <p:ph type="title"/>
          </p:nvPr>
        </p:nvSpPr>
        <p:spPr>
          <a:xfrm>
            <a:off x="609600" y="1"/>
            <a:ext cx="10972800" cy="574675"/>
          </a:xfrm>
        </p:spPr>
        <p:txBody>
          <a:bodyPr/>
          <a:lstStyle/>
          <a:p>
            <a:r>
              <a:rPr lang="nb-NO" altLang="nb-NO" sz="1800" dirty="0" smtClean="0">
                <a:solidFill>
                  <a:schemeClr val="tx2"/>
                </a:solidFill>
              </a:rPr>
              <a:t>Samarbeidsavtale og Retningslinjer - struktur</a:t>
            </a:r>
          </a:p>
        </p:txBody>
      </p:sp>
      <p:graphicFrame>
        <p:nvGraphicFramePr>
          <p:cNvPr id="5" name="Plassholder for innhold 4"/>
          <p:cNvGraphicFramePr>
            <a:graphicFrameLocks noGrp="1"/>
          </p:cNvGraphicFramePr>
          <p:nvPr>
            <p:ph idx="1"/>
          </p:nvPr>
        </p:nvGraphicFramePr>
        <p:xfrm>
          <a:off x="935568" y="769938"/>
          <a:ext cx="9536481" cy="40744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017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346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84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</a:rPr>
                        <a:t>N</a:t>
                      </a:r>
                      <a:r>
                        <a:rPr lang="nb-NO" sz="1000" dirty="0" smtClean="0">
                          <a:effectLst/>
                        </a:rPr>
                        <a:t>ummer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900" dirty="0">
                          <a:effectLst/>
                        </a:rPr>
                        <a:t>Retningslinje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5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1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 smtClean="0">
                          <a:effectLst/>
                          <a:latin typeface="+mn-lt"/>
                        </a:rPr>
                        <a:t>Fagråd </a:t>
                      </a:r>
                      <a:r>
                        <a:rPr lang="nb-NO" sz="1000" dirty="0">
                          <a:effectLst/>
                          <a:latin typeface="+mn-lt"/>
                        </a:rPr>
                        <a:t>for samarbeid om tilbud til pasienter med behov for </a:t>
                      </a:r>
                      <a:r>
                        <a:rPr lang="nb-NO" sz="10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koordinerte </a:t>
                      </a:r>
                      <a:r>
                        <a:rPr lang="nb-NO" sz="10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tjenester,</a:t>
                      </a:r>
                      <a:r>
                        <a:rPr lang="nb-NO" sz="10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herunder </a:t>
                      </a:r>
                      <a:r>
                        <a:rPr lang="nb-NO" sz="1000" baseline="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habilitering</a:t>
                      </a:r>
                      <a:r>
                        <a:rPr lang="nb-NO" sz="10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, rehabilitering og LMS </a:t>
                      </a:r>
                      <a:r>
                        <a:rPr lang="nb-NO" sz="1000" baseline="0" dirty="0" smtClean="0">
                          <a:effectLst/>
                          <a:latin typeface="+mn-lt"/>
                        </a:rPr>
                        <a:t>- RETNINGSLINJE</a:t>
                      </a:r>
                      <a:endParaRPr lang="nb-NO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43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2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000" dirty="0" smtClean="0">
                          <a:effectLst/>
                          <a:latin typeface="+mn-lt"/>
                        </a:rPr>
                        <a:t>Fagråd </a:t>
                      </a:r>
                      <a:r>
                        <a:rPr lang="nb-NO" sz="1000" dirty="0">
                          <a:effectLst/>
                          <a:latin typeface="+mn-lt"/>
                        </a:rPr>
                        <a:t>for samhandling vedr </a:t>
                      </a:r>
                      <a:r>
                        <a:rPr lang="nb-NO" sz="10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innleggelse, utskrivning og overføring </a:t>
                      </a:r>
                      <a:r>
                        <a:rPr lang="nb-NO" sz="1000" dirty="0">
                          <a:effectLst/>
                          <a:latin typeface="+mn-lt"/>
                        </a:rPr>
                        <a:t>av </a:t>
                      </a:r>
                      <a:r>
                        <a:rPr lang="nb-NO" sz="1000" dirty="0" smtClean="0">
                          <a:effectLst/>
                          <a:latin typeface="+mn-lt"/>
                        </a:rPr>
                        <a:t>pasienter - RETNINGSLINJE</a:t>
                      </a:r>
                      <a:r>
                        <a:rPr lang="nb-NO" sz="1000" u="sng" dirty="0" smtClean="0">
                          <a:effectLst/>
                          <a:latin typeface="+mn-lt"/>
                        </a:rPr>
                        <a:t/>
                      </a:r>
                      <a:br>
                        <a:rPr lang="nb-NO" sz="1000" u="sng" dirty="0" smtClean="0">
                          <a:effectLst/>
                          <a:latin typeface="+mn-lt"/>
                        </a:rPr>
                      </a:br>
                      <a:r>
                        <a:rPr lang="nb-NO" sz="1000" u="sng" dirty="0" smtClean="0">
                          <a:effectLst/>
                          <a:latin typeface="+mn-lt"/>
                        </a:rPr>
                        <a:t>NB</a:t>
                      </a:r>
                      <a:r>
                        <a:rPr lang="nb-NO" sz="1000" u="sng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: </a:t>
                      </a:r>
                      <a:r>
                        <a:rPr lang="nb-NO" sz="1200" b="1" u="none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lege til lege utvalg </a:t>
                      </a:r>
                      <a:endParaRPr lang="nb-NO" sz="1200" b="1" dirty="0">
                        <a:solidFill>
                          <a:srgbClr val="00B05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20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3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000" dirty="0" smtClean="0">
                          <a:effectLst/>
                          <a:latin typeface="+mn-lt"/>
                        </a:rPr>
                        <a:t>Fagråd </a:t>
                      </a:r>
                      <a:r>
                        <a:rPr lang="nb-NO" sz="1000" dirty="0">
                          <a:effectLst/>
                          <a:latin typeface="+mn-lt"/>
                        </a:rPr>
                        <a:t>for gjensidig </a:t>
                      </a:r>
                      <a:r>
                        <a:rPr lang="nb-NO" sz="10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kunnskapsutveksling, forskning, utdanning, praksis og </a:t>
                      </a:r>
                      <a:r>
                        <a:rPr lang="nb-NO" sz="10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læretid</a:t>
                      </a:r>
                      <a:r>
                        <a:rPr lang="nb-NO" sz="10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nb-NO" sz="1000" baseline="0" dirty="0" smtClean="0">
                          <a:effectLst/>
                          <a:latin typeface="+mn-lt"/>
                        </a:rPr>
                        <a:t>- RETNINGSLINJE</a:t>
                      </a:r>
                      <a:endParaRPr lang="nb-NO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6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00" dirty="0" smtClean="0">
                          <a:effectLst/>
                          <a:latin typeface="+mn-lt"/>
                        </a:rPr>
                        <a:t>Fagråd for samarbeid om </a:t>
                      </a:r>
                      <a:r>
                        <a:rPr lang="nb-NO" sz="10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helsefremmende og forebyggende </a:t>
                      </a:r>
                      <a:r>
                        <a:rPr lang="nb-NO" sz="1000" dirty="0" smtClean="0">
                          <a:effectLst/>
                          <a:latin typeface="+mn-lt"/>
                        </a:rPr>
                        <a:t>helsearbeid - RETNINGSLINJE</a:t>
                      </a:r>
                      <a:endParaRPr lang="nb-NO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09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00" dirty="0" smtClean="0">
                          <a:effectLst/>
                          <a:latin typeface="+mn-lt"/>
                        </a:rPr>
                        <a:t>Fagråd for </a:t>
                      </a:r>
                      <a:r>
                        <a:rPr lang="nb-NO" sz="10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helseberedskap og akuttmedisinsk kjede </a:t>
                      </a:r>
                      <a:r>
                        <a:rPr lang="nb-NO" sz="1000" dirty="0" smtClean="0">
                          <a:effectLst/>
                          <a:latin typeface="+mn-lt"/>
                        </a:rPr>
                        <a:t>- RETNINGSLINJE</a:t>
                      </a:r>
                      <a:endParaRPr lang="nb-NO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82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Fagråd for </a:t>
                      </a:r>
                      <a:r>
                        <a:rPr lang="nb-NO" sz="10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psykisk helsevern, rus- og avhengighetsmedisin </a:t>
                      </a:r>
                      <a:r>
                        <a:rPr lang="nb-NO" sz="1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RETNINGSLINJE</a:t>
                      </a:r>
                      <a:endParaRPr lang="nb-NO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1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Fagråd for </a:t>
                      </a:r>
                      <a:r>
                        <a:rPr lang="nb-NO" sz="10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kvalitet og pasientsikkerhet </a:t>
                      </a:r>
                      <a:r>
                        <a:rPr lang="nb-NO" sz="1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RETNINGSLINJE</a:t>
                      </a:r>
                      <a:endParaRPr lang="nb-NO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14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000" dirty="0" smtClean="0">
                          <a:effectLst/>
                          <a:latin typeface="+mn-lt"/>
                        </a:rPr>
                        <a:t>Fagråd for </a:t>
                      </a:r>
                      <a:r>
                        <a:rPr lang="nb-NO" sz="10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digital samhandling </a:t>
                      </a:r>
                      <a:r>
                        <a:rPr lang="nb-NO" sz="1000" dirty="0" smtClean="0">
                          <a:effectLst/>
                          <a:latin typeface="+mn-lt"/>
                        </a:rPr>
                        <a:t>- RETNINGSLINJE</a:t>
                      </a:r>
                      <a:endParaRPr lang="nb-NO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32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Fagråd for </a:t>
                      </a:r>
                      <a:r>
                        <a:rPr lang="nb-NO" sz="10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barn og unge </a:t>
                      </a:r>
                      <a:r>
                        <a:rPr lang="nb-NO" sz="1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RETNINGSLINJE</a:t>
                      </a:r>
                      <a:endParaRPr lang="nb-NO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62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000" dirty="0" smtClean="0">
                          <a:effectLst/>
                          <a:latin typeface="+mn-lt"/>
                        </a:rPr>
                        <a:t>Fagråd for tjenester innen </a:t>
                      </a:r>
                      <a:r>
                        <a:rPr lang="nb-NO" sz="10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svangerskapsomsorg, fødselshjelp og barselomsorg </a:t>
                      </a:r>
                      <a:r>
                        <a:rPr lang="nb-NO" sz="1000" dirty="0" smtClean="0">
                          <a:effectLst/>
                          <a:latin typeface="+mn-lt"/>
                        </a:rPr>
                        <a:t>- RETNINGSLINJE</a:t>
                      </a:r>
                      <a:endParaRPr lang="nb-NO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7" name="Ellipse 6"/>
          <p:cNvSpPr/>
          <p:nvPr/>
        </p:nvSpPr>
        <p:spPr>
          <a:xfrm>
            <a:off x="2241551" y="5329237"/>
            <a:ext cx="1219200" cy="914400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b-NO" sz="1600" b="1" dirty="0">
                <a:solidFill>
                  <a:schemeClr val="tx1"/>
                </a:solidFill>
              </a:rPr>
              <a:t>ASU</a:t>
            </a:r>
          </a:p>
        </p:txBody>
      </p:sp>
      <p:sp>
        <p:nvSpPr>
          <p:cNvPr id="8" name="Ellipse 7"/>
          <p:cNvSpPr/>
          <p:nvPr/>
        </p:nvSpPr>
        <p:spPr>
          <a:xfrm>
            <a:off x="4252383" y="5380038"/>
            <a:ext cx="1467908" cy="703263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b-NO" sz="1400" b="1" dirty="0">
                <a:solidFill>
                  <a:schemeClr val="tx1"/>
                </a:solidFill>
              </a:rPr>
              <a:t>Fagråd</a:t>
            </a:r>
          </a:p>
        </p:txBody>
      </p:sp>
      <p:sp>
        <p:nvSpPr>
          <p:cNvPr id="9" name="Ellipse 8"/>
          <p:cNvSpPr/>
          <p:nvPr/>
        </p:nvSpPr>
        <p:spPr>
          <a:xfrm>
            <a:off x="6019800" y="5005387"/>
            <a:ext cx="2127251" cy="647700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b-NO" sz="1200" b="1" dirty="0">
                <a:solidFill>
                  <a:schemeClr val="tx1"/>
                </a:solidFill>
              </a:rPr>
              <a:t>KS/ kommune</a:t>
            </a:r>
          </a:p>
        </p:txBody>
      </p:sp>
      <p:sp>
        <p:nvSpPr>
          <p:cNvPr id="11" name="Ellipse 10"/>
          <p:cNvSpPr/>
          <p:nvPr/>
        </p:nvSpPr>
        <p:spPr>
          <a:xfrm>
            <a:off x="6227234" y="6032500"/>
            <a:ext cx="1919817" cy="66833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b-NO" sz="1200" b="1" dirty="0">
                <a:solidFill>
                  <a:schemeClr val="tx1"/>
                </a:solidFill>
              </a:rPr>
              <a:t>Sykehus</a:t>
            </a:r>
          </a:p>
        </p:txBody>
      </p:sp>
      <p:sp>
        <p:nvSpPr>
          <p:cNvPr id="12" name="Ellipse 11"/>
          <p:cNvSpPr/>
          <p:nvPr/>
        </p:nvSpPr>
        <p:spPr>
          <a:xfrm>
            <a:off x="-1" y="5329238"/>
            <a:ext cx="2241551" cy="754063"/>
          </a:xfrm>
          <a:prstGeom prst="ellipse">
            <a:avLst/>
          </a:prstGeom>
          <a:solidFill>
            <a:srgbClr val="00B050"/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b-NO" sz="1200" dirty="0">
                <a:solidFill>
                  <a:schemeClr val="tx1"/>
                </a:solidFill>
              </a:rPr>
              <a:t>Forhandlings-utvalg</a:t>
            </a:r>
          </a:p>
        </p:txBody>
      </p:sp>
      <p:sp>
        <p:nvSpPr>
          <p:cNvPr id="10" name="Ellipse 9"/>
          <p:cNvSpPr/>
          <p:nvPr/>
        </p:nvSpPr>
        <p:spPr>
          <a:xfrm>
            <a:off x="2806700" y="6083300"/>
            <a:ext cx="863600" cy="617538"/>
          </a:xfrm>
          <a:prstGeom prst="ellipse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b-NO" sz="1400" b="1" dirty="0">
                <a:solidFill>
                  <a:schemeClr val="tx1"/>
                </a:solidFill>
              </a:rPr>
              <a:t>AU</a:t>
            </a:r>
          </a:p>
        </p:txBody>
      </p:sp>
      <p:sp>
        <p:nvSpPr>
          <p:cNvPr id="17" name="Ellipse 16"/>
          <p:cNvSpPr/>
          <p:nvPr/>
        </p:nvSpPr>
        <p:spPr>
          <a:xfrm>
            <a:off x="3460750" y="6251576"/>
            <a:ext cx="1227667" cy="449263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b-NO" sz="1200" b="1" dirty="0">
                <a:solidFill>
                  <a:schemeClr val="tx1"/>
                </a:solidFill>
              </a:rPr>
              <a:t>SEKR</a:t>
            </a:r>
          </a:p>
        </p:txBody>
      </p:sp>
      <p:sp>
        <p:nvSpPr>
          <p:cNvPr id="13" name="Ellipse 12"/>
          <p:cNvSpPr/>
          <p:nvPr/>
        </p:nvSpPr>
        <p:spPr>
          <a:xfrm>
            <a:off x="5003800" y="5845175"/>
            <a:ext cx="1016000" cy="374650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dirty="0" smtClean="0">
                <a:solidFill>
                  <a:schemeClr val="tx1"/>
                </a:solidFill>
              </a:rPr>
              <a:t>X 10</a:t>
            </a:r>
            <a:endParaRPr lang="nb-NO" sz="1200" dirty="0">
              <a:solidFill>
                <a:schemeClr val="tx1"/>
              </a:solidFill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8147051" y="5005387"/>
            <a:ext cx="2096397" cy="647700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00" b="1" dirty="0" err="1" smtClean="0">
                <a:solidFill>
                  <a:schemeClr val="tx1"/>
                </a:solidFill>
              </a:rPr>
              <a:t>Kommune-gruppenettverk</a:t>
            </a:r>
            <a:endParaRPr lang="nb-NO" sz="1000" b="1" dirty="0">
              <a:solidFill>
                <a:schemeClr val="tx1"/>
              </a:solidFill>
            </a:endParaRPr>
          </a:p>
        </p:txBody>
      </p:sp>
      <p:sp>
        <p:nvSpPr>
          <p:cNvPr id="15" name="Ellipse 14"/>
          <p:cNvSpPr/>
          <p:nvPr/>
        </p:nvSpPr>
        <p:spPr>
          <a:xfrm>
            <a:off x="10243448" y="4922837"/>
            <a:ext cx="1719952" cy="730250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dirty="0" smtClean="0">
                <a:solidFill>
                  <a:schemeClr val="tx1"/>
                </a:solidFill>
              </a:rPr>
              <a:t>Kommune- gruppe</a:t>
            </a:r>
            <a:endParaRPr lang="nb-NO" sz="1200" dirty="0">
              <a:solidFill>
                <a:schemeClr val="tx1"/>
              </a:solidFill>
            </a:endParaRPr>
          </a:p>
        </p:txBody>
      </p:sp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Møte i forhandlingsutvalet til revisjon av samhandlingsavtalen 170119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9805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136651" y="-193675"/>
            <a:ext cx="9277349" cy="128587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nb-NO" dirty="0" smtClean="0"/>
              <a:t/>
            </a:r>
            <a:br>
              <a:rPr lang="nb-NO" dirty="0" smtClean="0"/>
            </a:br>
            <a:r>
              <a:rPr lang="nb-NO" b="1" dirty="0" smtClean="0">
                <a:solidFill>
                  <a:schemeClr val="accent1">
                    <a:lumMod val="75000"/>
                  </a:schemeClr>
                </a:solidFill>
              </a:rPr>
              <a:t>Suksesskriterier</a:t>
            </a:r>
            <a:r>
              <a:rPr lang="nb-NO" b="1" dirty="0" smtClean="0"/>
              <a:t> </a:t>
            </a:r>
            <a:r>
              <a:rPr lang="nb-NO" b="1" dirty="0"/>
              <a:t/>
            </a:r>
            <a:br>
              <a:rPr lang="nb-NO" b="1" dirty="0"/>
            </a:br>
            <a:r>
              <a:rPr lang="nb-NO" sz="2000" dirty="0" smtClean="0">
                <a:solidFill>
                  <a:schemeClr val="tx2"/>
                </a:solidFill>
              </a:rPr>
              <a:t>samhandling – mer kultur enn metode </a:t>
            </a:r>
            <a:endParaRPr lang="nb-NO" sz="2000" dirty="0">
              <a:solidFill>
                <a:schemeClr val="tx2"/>
              </a:solidFill>
            </a:endParaRPr>
          </a:p>
        </p:txBody>
      </p:sp>
      <p:sp>
        <p:nvSpPr>
          <p:cNvPr id="20483" name="Undertittel 2"/>
          <p:cNvSpPr>
            <a:spLocks noGrp="1"/>
          </p:cNvSpPr>
          <p:nvPr>
            <p:ph type="subTitle" idx="1"/>
          </p:nvPr>
        </p:nvSpPr>
        <p:spPr>
          <a:xfrm>
            <a:off x="416985" y="1266826"/>
            <a:ext cx="10924116" cy="4803775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endParaRPr lang="nb-NO" dirty="0" smtClean="0"/>
          </a:p>
          <a:p>
            <a:pPr marL="457200" indent="-457200" algn="l" eaLnBrk="1" hangingPunct="1">
              <a:buFont typeface="Wingdings" pitchFamily="2" charset="2"/>
              <a:buChar char="§"/>
              <a:defRPr/>
            </a:pPr>
            <a:r>
              <a:rPr lang="nb-NO" sz="2400" dirty="0" smtClean="0">
                <a:solidFill>
                  <a:schemeClr val="tx2"/>
                </a:solidFill>
              </a:rPr>
              <a:t>Informasjon, Involvering, Implementering</a:t>
            </a:r>
          </a:p>
          <a:p>
            <a:pPr marL="457200" indent="-457200" algn="l" eaLnBrk="1" hangingPunct="1">
              <a:buFont typeface="Wingdings" pitchFamily="2" charset="2"/>
              <a:buChar char="§"/>
              <a:defRPr/>
            </a:pPr>
            <a:r>
              <a:rPr lang="nb-NO" sz="2400" dirty="0" smtClean="0">
                <a:solidFill>
                  <a:schemeClr val="tx2"/>
                </a:solidFill>
              </a:rPr>
              <a:t>Ledelsesforankring og Forpliktelse (og Lederstøtte)</a:t>
            </a:r>
          </a:p>
          <a:p>
            <a:pPr marL="457200" indent="-457200" algn="l" eaLnBrk="1" hangingPunct="1">
              <a:buFont typeface="Wingdings" pitchFamily="2" charset="2"/>
              <a:buChar char="§"/>
              <a:defRPr/>
            </a:pPr>
            <a:r>
              <a:rPr lang="nb-NO" sz="2400" dirty="0" smtClean="0">
                <a:solidFill>
                  <a:schemeClr val="tx2"/>
                </a:solidFill>
              </a:rPr>
              <a:t>Engasjement – Stødig kurs fra ledelsen - Styringsfart</a:t>
            </a:r>
          </a:p>
          <a:p>
            <a:pPr marL="457200" indent="-457200" algn="l" eaLnBrk="1" hangingPunct="1">
              <a:buFont typeface="Wingdings" pitchFamily="2" charset="2"/>
              <a:buChar char="§"/>
              <a:defRPr/>
            </a:pPr>
            <a:r>
              <a:rPr lang="nb-NO" sz="2400" dirty="0" smtClean="0">
                <a:solidFill>
                  <a:schemeClr val="tx2"/>
                </a:solidFill>
              </a:rPr>
              <a:t>Alle </a:t>
            </a:r>
            <a:r>
              <a:rPr lang="nb-NO" sz="2400" dirty="0">
                <a:solidFill>
                  <a:schemeClr val="tx2"/>
                </a:solidFill>
              </a:rPr>
              <a:t>må </a:t>
            </a:r>
            <a:r>
              <a:rPr lang="nb-NO" sz="2400" u="sng" dirty="0" smtClean="0">
                <a:solidFill>
                  <a:schemeClr val="tx2"/>
                </a:solidFill>
              </a:rPr>
              <a:t>VILLE</a:t>
            </a:r>
            <a:r>
              <a:rPr lang="nb-NO" sz="2400" dirty="0" smtClean="0">
                <a:solidFill>
                  <a:schemeClr val="tx2"/>
                </a:solidFill>
              </a:rPr>
              <a:t> samhandle</a:t>
            </a:r>
            <a:endParaRPr lang="nb-NO" sz="2400" dirty="0">
              <a:solidFill>
                <a:schemeClr val="tx2"/>
              </a:solidFill>
            </a:endParaRPr>
          </a:p>
          <a:p>
            <a:pPr marL="457200" indent="-457200" algn="l" eaLnBrk="1" hangingPunct="1">
              <a:buFont typeface="Wingdings" pitchFamily="2" charset="2"/>
              <a:buChar char="§"/>
              <a:defRPr/>
            </a:pPr>
            <a:r>
              <a:rPr lang="nb-NO" sz="2400" dirty="0" smtClean="0">
                <a:solidFill>
                  <a:schemeClr val="tx2"/>
                </a:solidFill>
              </a:rPr>
              <a:t>Likeverd </a:t>
            </a:r>
            <a:r>
              <a:rPr lang="nb-NO" sz="2400" dirty="0">
                <a:solidFill>
                  <a:schemeClr val="tx2"/>
                </a:solidFill>
              </a:rPr>
              <a:t>og raushet</a:t>
            </a:r>
          </a:p>
          <a:p>
            <a:pPr marL="457200" indent="-457200" algn="l" eaLnBrk="1" hangingPunct="1">
              <a:buFont typeface="Wingdings" pitchFamily="2" charset="2"/>
              <a:buChar char="§"/>
              <a:defRPr/>
            </a:pPr>
            <a:r>
              <a:rPr lang="nb-NO" sz="2400" dirty="0" smtClean="0">
                <a:solidFill>
                  <a:schemeClr val="tx2"/>
                </a:solidFill>
              </a:rPr>
              <a:t>Tillit </a:t>
            </a:r>
            <a:r>
              <a:rPr lang="nb-NO" sz="2400" dirty="0">
                <a:solidFill>
                  <a:schemeClr val="tx2"/>
                </a:solidFill>
              </a:rPr>
              <a:t>til hverandre og hverandres </a:t>
            </a:r>
            <a:r>
              <a:rPr lang="nb-NO" sz="2400" dirty="0" smtClean="0">
                <a:solidFill>
                  <a:schemeClr val="tx2"/>
                </a:solidFill>
              </a:rPr>
              <a:t>kompetanse </a:t>
            </a:r>
            <a:r>
              <a:rPr lang="nb-NO" sz="1800" dirty="0" smtClean="0">
                <a:solidFill>
                  <a:schemeClr val="tx2"/>
                </a:solidFill>
              </a:rPr>
              <a:t>(kunnskap)</a:t>
            </a:r>
            <a:endParaRPr lang="nb-NO" sz="2400" dirty="0">
              <a:solidFill>
                <a:schemeClr val="tx2"/>
              </a:solidFill>
            </a:endParaRPr>
          </a:p>
          <a:p>
            <a:pPr marL="457200" indent="-457200" algn="l" eaLnBrk="1" hangingPunct="1">
              <a:buFont typeface="Wingdings" pitchFamily="2" charset="2"/>
              <a:buChar char="§"/>
              <a:defRPr/>
            </a:pPr>
            <a:r>
              <a:rPr lang="nb-NO" sz="2400" dirty="0" smtClean="0">
                <a:solidFill>
                  <a:schemeClr val="tx2"/>
                </a:solidFill>
              </a:rPr>
              <a:t>Mot og god ledelse</a:t>
            </a:r>
            <a:endParaRPr lang="nb-NO" sz="2400" dirty="0">
              <a:solidFill>
                <a:schemeClr val="tx2"/>
              </a:solidFill>
            </a:endParaRPr>
          </a:p>
          <a:p>
            <a:pPr eaLnBrk="1" hangingPunct="1">
              <a:defRPr/>
            </a:pPr>
            <a:endParaRPr lang="nb-NO" dirty="0" smtClean="0"/>
          </a:p>
        </p:txBody>
      </p:sp>
      <p:pic>
        <p:nvPicPr>
          <p:cNvPr id="7" name="Picture 2" descr="http://www.ahus.no/stream_file.asp?iEntityId=1508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99362" y="-791"/>
            <a:ext cx="4202633" cy="17345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5473700"/>
            <a:ext cx="7939617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Møte i forhandlingsutvalet til revisjon av samhandlingsavtalen 170119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0057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smtClean="0"/>
              <a:t>Hvem bestemmer retningen?</a:t>
            </a:r>
          </a:p>
        </p:txBody>
      </p:sp>
      <p:pic>
        <p:nvPicPr>
          <p:cNvPr id="481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38401" y="2266950"/>
            <a:ext cx="6286500" cy="3587750"/>
          </a:xfrm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Møte i forhandlingsutvalet til revisjon av samhandlingsavtalen 170119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8823290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Framdriftsplan</a:t>
            </a:r>
            <a:endParaRPr lang="nn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Møte i forhandlingsutvalet til revisjon av samhandlingsavtalen 170119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0618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ssholder for innhold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50730" y="1549086"/>
            <a:ext cx="10229617" cy="3978185"/>
          </a:xfrm>
          <a:prstGeom prst="rect">
            <a:avLst/>
          </a:prstGeom>
        </p:spPr>
      </p:pic>
      <p:sp>
        <p:nvSpPr>
          <p:cNvPr id="2" name="TekstSylinder 1"/>
          <p:cNvSpPr txBox="1"/>
          <p:nvPr/>
        </p:nvSpPr>
        <p:spPr>
          <a:xfrm>
            <a:off x="1150728" y="492458"/>
            <a:ext cx="10081120" cy="584775"/>
          </a:xfrm>
          <a:prstGeom prst="rect">
            <a:avLst/>
          </a:prstGeom>
          <a:noFill/>
        </p:spPr>
        <p:txBody>
          <a:bodyPr wrap="square" lIns="91438" tIns="45719" rIns="91438" bIns="45719" rtlCol="0" anchor="ctr">
            <a:spAutoFit/>
          </a:bodyPr>
          <a:lstStyle/>
          <a:p>
            <a:pPr defTabSz="914354"/>
            <a:r>
              <a:rPr lang="nb-NO" sz="3200" b="1" dirty="0">
                <a:solidFill>
                  <a:prstClr val="black"/>
                </a:solidFill>
                <a:latin typeface="Calibri"/>
              </a:rPr>
              <a:t>Fra parter til partnere i samhandling</a:t>
            </a:r>
          </a:p>
        </p:txBody>
      </p:sp>
      <p:sp>
        <p:nvSpPr>
          <p:cNvPr id="3" name="TekstSylinder 2"/>
          <p:cNvSpPr txBox="1"/>
          <p:nvPr/>
        </p:nvSpPr>
        <p:spPr>
          <a:xfrm>
            <a:off x="3621547" y="5537461"/>
            <a:ext cx="4572429" cy="36933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 defTabSz="914354"/>
            <a:r>
              <a:rPr lang="nb-NO" dirty="0">
                <a:solidFill>
                  <a:prstClr val="black"/>
                </a:solidFill>
                <a:latin typeface="Calibri"/>
              </a:rPr>
              <a:t> </a:t>
            </a:r>
            <a:r>
              <a:rPr lang="nb-NO" i="1" dirty="0">
                <a:solidFill>
                  <a:prstClr val="black"/>
                </a:solidFill>
                <a:latin typeface="Calibri"/>
              </a:rPr>
              <a:t>Det svikter i overgangene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Møte i forhandlingsutvalet til revisjon av samhandlingsavtalen 170119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5881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Forslag framdriftsplan</a:t>
            </a:r>
            <a:endParaRPr lang="nn-NO" dirty="0"/>
          </a:p>
        </p:txBody>
      </p:sp>
      <p:graphicFrame>
        <p:nvGraphicFramePr>
          <p:cNvPr id="6" name="Plassholder for innhold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0187802"/>
              </p:ext>
            </p:extLst>
          </p:nvPr>
        </p:nvGraphicFramePr>
        <p:xfrm>
          <a:off x="838200" y="1252538"/>
          <a:ext cx="9772650" cy="475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8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57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81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Aktivitet</a:t>
                      </a:r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Dato</a:t>
                      </a:r>
                      <a:r>
                        <a:rPr lang="nb-NO" baseline="0" dirty="0" smtClean="0"/>
                        <a:t> </a:t>
                      </a:r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Forslag</a:t>
                      </a:r>
                      <a:r>
                        <a:rPr lang="nb-NO" baseline="0" dirty="0" smtClean="0"/>
                        <a:t> prosess</a:t>
                      </a:r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err="1" smtClean="0"/>
                        <a:t>Kommentarar</a:t>
                      </a:r>
                      <a:endParaRPr lang="nn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Utkast </a:t>
                      </a:r>
                    </a:p>
                    <a:p>
                      <a:r>
                        <a:rPr lang="nb-NO" baseline="0" dirty="0" smtClean="0"/>
                        <a:t>A: Hovedavtale </a:t>
                      </a:r>
                    </a:p>
                    <a:p>
                      <a:r>
                        <a:rPr lang="nb-NO" baseline="0" dirty="0" smtClean="0"/>
                        <a:t>B: Inn/ut-skriving</a:t>
                      </a:r>
                    </a:p>
                    <a:p>
                      <a:r>
                        <a:rPr lang="nb-NO" baseline="0" dirty="0" smtClean="0"/>
                        <a:t>C: Avklare kva for andre retningslinjer vi skal ha</a:t>
                      </a:r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Ila februar</a:t>
                      </a:r>
                      <a:r>
                        <a:rPr lang="nb-NO" baseline="0" dirty="0" smtClean="0"/>
                        <a:t> </a:t>
                      </a:r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dirty="0" smtClean="0"/>
                        <a:t>Samarbeid mellom STO,</a:t>
                      </a:r>
                      <a:r>
                        <a:rPr lang="nb-NO" baseline="0" dirty="0" smtClean="0"/>
                        <a:t> NT, HMR (A,B,C), involvere fagråd digital samhandling (B)</a:t>
                      </a:r>
                      <a:endParaRPr lang="nn-NO" dirty="0" smtClean="0"/>
                    </a:p>
                    <a:p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n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Forankre </a:t>
                      </a:r>
                      <a:r>
                        <a:rPr lang="nb-NO" dirty="0" err="1" smtClean="0"/>
                        <a:t>forhandlingsutval</a:t>
                      </a:r>
                      <a:r>
                        <a:rPr lang="nb-NO" baseline="0" dirty="0" smtClean="0"/>
                        <a:t> </a:t>
                      </a:r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Tentativ 1.mars</a:t>
                      </a:r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Vurderer regionalt møte mellom </a:t>
                      </a:r>
                      <a:r>
                        <a:rPr lang="nb-NO" dirty="0" err="1" smtClean="0"/>
                        <a:t>leiarar</a:t>
                      </a:r>
                      <a:r>
                        <a:rPr lang="nb-NO" dirty="0" smtClean="0"/>
                        <a:t> for </a:t>
                      </a:r>
                      <a:r>
                        <a:rPr lang="nb-NO" dirty="0" err="1" smtClean="0"/>
                        <a:t>forhandlingsutval</a:t>
                      </a:r>
                      <a:r>
                        <a:rPr lang="nb-NO" dirty="0" smtClean="0"/>
                        <a:t> samla, alternativ</a:t>
                      </a:r>
                      <a:r>
                        <a:rPr lang="nb-NO" baseline="0" dirty="0" smtClean="0"/>
                        <a:t> i kvart </a:t>
                      </a:r>
                      <a:r>
                        <a:rPr lang="nb-NO" baseline="0" dirty="0" err="1" smtClean="0"/>
                        <a:t>forhandlingsutval</a:t>
                      </a:r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dirty="0" smtClean="0"/>
                        <a:t>Tek</a:t>
                      </a:r>
                      <a:r>
                        <a:rPr lang="nn-NO" baseline="0" dirty="0" smtClean="0"/>
                        <a:t> det inn i møte i forhandlingsutvalet 14.mars</a:t>
                      </a:r>
                      <a:endParaRPr lang="nn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Regional</a:t>
                      </a:r>
                      <a:r>
                        <a:rPr lang="nb-NO" baseline="0" dirty="0" smtClean="0"/>
                        <a:t> workshop – </a:t>
                      </a:r>
                      <a:r>
                        <a:rPr lang="nb-NO" baseline="0" dirty="0" err="1" smtClean="0"/>
                        <a:t>innhald</a:t>
                      </a:r>
                      <a:r>
                        <a:rPr lang="nb-NO" baseline="0" dirty="0" smtClean="0"/>
                        <a:t> andre retningslinjer</a:t>
                      </a:r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29.mars</a:t>
                      </a:r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involvering av fagråd/utval </a:t>
                      </a:r>
                      <a:r>
                        <a:rPr lang="nn-NO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iht</a:t>
                      </a:r>
                      <a:r>
                        <a:rPr lang="nn-NO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innhald/behov for justeringar i retningslinjer. (2 frå kvart fagråd blir invitert til å delta) 	</a:t>
                      </a:r>
                    </a:p>
                    <a:p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dirty="0" smtClean="0"/>
                        <a:t>Dette er ikkje avklart</a:t>
                      </a:r>
                      <a:endParaRPr lang="nn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Møte i forhandlingsutvalet til revisjon av samhandlingsavtalen 170119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2072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Forslag framdriftsplan</a:t>
            </a:r>
            <a:endParaRPr lang="nn-NO" dirty="0"/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6645275"/>
              </p:ext>
            </p:extLst>
          </p:nvPr>
        </p:nvGraphicFramePr>
        <p:xfrm>
          <a:off x="838200" y="1825625"/>
          <a:ext cx="10515600" cy="358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Aktivitet</a:t>
                      </a:r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Dato </a:t>
                      </a:r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Forslag prosess</a:t>
                      </a:r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Kommentar</a:t>
                      </a:r>
                      <a:endParaRPr lang="nn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Utkast </a:t>
                      </a:r>
                      <a:r>
                        <a:rPr lang="nb-NO" dirty="0" err="1" smtClean="0"/>
                        <a:t>innhald</a:t>
                      </a:r>
                      <a:r>
                        <a:rPr lang="nb-NO" dirty="0" smtClean="0"/>
                        <a:t> andre retningslinjer</a:t>
                      </a:r>
                      <a:r>
                        <a:rPr lang="nb-NO" baseline="0" dirty="0" smtClean="0"/>
                        <a:t>  </a:t>
                      </a:r>
                      <a:r>
                        <a:rPr lang="nb-NO" baseline="0" dirty="0" err="1" smtClean="0"/>
                        <a:t>forankrast</a:t>
                      </a:r>
                      <a:r>
                        <a:rPr lang="nb-NO" baseline="0" dirty="0" smtClean="0"/>
                        <a:t> i </a:t>
                      </a:r>
                      <a:r>
                        <a:rPr lang="nb-NO" baseline="0" dirty="0" err="1" smtClean="0"/>
                        <a:t>forhandlingsutval</a:t>
                      </a:r>
                      <a:r>
                        <a:rPr lang="nb-NO" baseline="0" dirty="0" smtClean="0"/>
                        <a:t> </a:t>
                      </a:r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ila mai?</a:t>
                      </a:r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Vurdere</a:t>
                      </a:r>
                      <a:r>
                        <a:rPr lang="nb-NO" baseline="0" dirty="0" smtClean="0"/>
                        <a:t> regionalt møte/lokale møter eller begge deler </a:t>
                      </a:r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err="1" smtClean="0"/>
                        <a:t>Sjølv</a:t>
                      </a:r>
                      <a:r>
                        <a:rPr lang="nb-NO" baseline="0" dirty="0" smtClean="0"/>
                        <a:t> om harmonisering, kan ha lokale </a:t>
                      </a:r>
                      <a:r>
                        <a:rPr lang="nb-NO" baseline="0" dirty="0" err="1" smtClean="0"/>
                        <a:t>variasjonar</a:t>
                      </a:r>
                      <a:r>
                        <a:rPr lang="nb-NO" baseline="0" dirty="0" smtClean="0"/>
                        <a:t> der det er behov</a:t>
                      </a:r>
                      <a:endParaRPr lang="nn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Utkast</a:t>
                      </a:r>
                      <a:r>
                        <a:rPr lang="nb-NO" baseline="0" dirty="0" smtClean="0"/>
                        <a:t> revidert avtale </a:t>
                      </a:r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1.juli</a:t>
                      </a:r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n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Vurdere behov for </a:t>
                      </a:r>
                      <a:r>
                        <a:rPr lang="nb-NO" dirty="0" err="1" smtClean="0"/>
                        <a:t>høyring</a:t>
                      </a:r>
                      <a:r>
                        <a:rPr lang="nb-NO" dirty="0" smtClean="0"/>
                        <a:t>?</a:t>
                      </a:r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mtClean="0"/>
                        <a:t>Involvering  må også skje undervegs i arbeidet. </a:t>
                      </a:r>
                      <a:endParaRPr lang="nn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Behandling</a:t>
                      </a:r>
                      <a:r>
                        <a:rPr lang="nb-NO" baseline="0" dirty="0" smtClean="0"/>
                        <a:t> kommunestyrer og HF</a:t>
                      </a:r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err="1" smtClean="0"/>
                        <a:t>Hausten</a:t>
                      </a:r>
                      <a:r>
                        <a:rPr lang="nb-NO" dirty="0" smtClean="0"/>
                        <a:t> 2019</a:t>
                      </a:r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dirty="0" smtClean="0"/>
                        <a:t>Etablering av nye </a:t>
                      </a:r>
                      <a:r>
                        <a:rPr lang="nn-NO" dirty="0" err="1" smtClean="0"/>
                        <a:t>kommuner</a:t>
                      </a:r>
                      <a:r>
                        <a:rPr lang="nn-NO" dirty="0" smtClean="0"/>
                        <a:t> kan ha behov for ein</a:t>
                      </a:r>
                      <a:r>
                        <a:rPr lang="nn-NO" baseline="0" dirty="0" smtClean="0"/>
                        <a:t> lengre tidshorisont</a:t>
                      </a:r>
                      <a:endParaRPr lang="nn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Ferdig revidert avtale </a:t>
                      </a:r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november 2019</a:t>
                      </a:r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dirty="0" err="1" smtClean="0"/>
                        <a:t>Ref</a:t>
                      </a:r>
                      <a:r>
                        <a:rPr lang="nn-NO" dirty="0" smtClean="0"/>
                        <a:t> </a:t>
                      </a:r>
                      <a:r>
                        <a:rPr lang="nn-NO" smtClean="0"/>
                        <a:t>kommentar</a:t>
                      </a:r>
                      <a:r>
                        <a:rPr lang="nn-NO" baseline="0" smtClean="0"/>
                        <a:t> over. </a:t>
                      </a:r>
                      <a:endParaRPr lang="nn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Møte i forhandlingsutvalet til revisjon av samhandlingsavtalen 170119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2848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Forhandlingsutvalet</a:t>
            </a:r>
            <a:r>
              <a:rPr lang="nb-NO" dirty="0" smtClean="0"/>
              <a:t> </a:t>
            </a:r>
            <a:endParaRPr lang="nn-NO" dirty="0"/>
          </a:p>
        </p:txBody>
      </p:sp>
      <p:graphicFrame>
        <p:nvGraphicFramePr>
          <p:cNvPr id="5" name="Plassholder for innhold 4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908995050"/>
              </p:ext>
            </p:extLst>
          </p:nvPr>
        </p:nvGraphicFramePr>
        <p:xfrm>
          <a:off x="912284" y="1629833"/>
          <a:ext cx="9889065" cy="30615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7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7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78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778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778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r>
                        <a:rPr lang="nb-NO" sz="1600" baseline="0" dirty="0" err="1" smtClean="0"/>
                        <a:t>Tilhørigheit</a:t>
                      </a:r>
                      <a:r>
                        <a:rPr lang="nb-NO" sz="1600" baseline="0" dirty="0" smtClean="0"/>
                        <a:t> </a:t>
                      </a:r>
                      <a:endParaRPr lang="nn-NO" sz="16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nb-NO" sz="1600" dirty="0" smtClean="0"/>
                        <a:t>Medlem</a:t>
                      </a:r>
                      <a:r>
                        <a:rPr lang="nb-NO" sz="1600" baseline="0" dirty="0" smtClean="0"/>
                        <a:t> </a:t>
                      </a:r>
                      <a:endParaRPr lang="nn-NO" sz="16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nb-NO" sz="1600" dirty="0" smtClean="0"/>
                        <a:t>Stilling</a:t>
                      </a:r>
                      <a:endParaRPr lang="nn-NO" sz="16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nb-NO" sz="1600" dirty="0" smtClean="0"/>
                        <a:t>Vara </a:t>
                      </a:r>
                      <a:endParaRPr lang="nn-NO" sz="16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nb-NO" sz="1600" dirty="0" smtClean="0"/>
                        <a:t>Stilling</a:t>
                      </a:r>
                      <a:endParaRPr lang="nn-NO" sz="16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3440">
                <a:tc>
                  <a:txBody>
                    <a:bodyPr/>
                    <a:lstStyle/>
                    <a:p>
                      <a:r>
                        <a:rPr lang="nb-NO" sz="1600" dirty="0" err="1" smtClean="0"/>
                        <a:t>Orkidè</a:t>
                      </a:r>
                      <a:endParaRPr lang="nn-NO" sz="16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nb-NO" sz="1600" dirty="0" smtClean="0"/>
                        <a:t>Ketil Leirbekk</a:t>
                      </a:r>
                      <a:endParaRPr lang="nn-NO" sz="16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nb-NO" sz="1600" dirty="0" err="1" smtClean="0"/>
                        <a:t>Einingsleiar</a:t>
                      </a:r>
                      <a:r>
                        <a:rPr lang="nb-NO" sz="1600" dirty="0" smtClean="0"/>
                        <a:t> Kristiansund</a:t>
                      </a:r>
                      <a:r>
                        <a:rPr lang="nb-NO" sz="1600" baseline="0" dirty="0" smtClean="0"/>
                        <a:t> kommune </a:t>
                      </a:r>
                      <a:endParaRPr lang="nn-NO" sz="16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nb-NO" sz="1600" dirty="0" smtClean="0"/>
                        <a:t>Gunnhild Eidsli</a:t>
                      </a:r>
                      <a:endParaRPr lang="nn-NO" sz="16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nb-NO" sz="1600" dirty="0" smtClean="0"/>
                        <a:t>Rådmann Surnadal</a:t>
                      </a:r>
                      <a:r>
                        <a:rPr lang="nb-NO" sz="1600" baseline="0" dirty="0" smtClean="0"/>
                        <a:t> kommune</a:t>
                      </a:r>
                      <a:endParaRPr lang="nn-NO" sz="16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r>
                        <a:rPr lang="nb-NO" sz="1600" dirty="0" smtClean="0"/>
                        <a:t>ROR</a:t>
                      </a:r>
                      <a:endParaRPr lang="nn-NO" sz="16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nb-NO" sz="1600" dirty="0" smtClean="0"/>
                        <a:t>Cato</a:t>
                      </a:r>
                      <a:r>
                        <a:rPr lang="nb-NO" sz="1600" baseline="0" dirty="0" smtClean="0"/>
                        <a:t> Innerdal </a:t>
                      </a:r>
                      <a:endParaRPr lang="nn-NO" sz="16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nb-NO" sz="1600" dirty="0" smtClean="0"/>
                        <a:t>Kommuneoverlege</a:t>
                      </a:r>
                      <a:r>
                        <a:rPr lang="nb-NO" sz="1600" baseline="0" dirty="0" smtClean="0"/>
                        <a:t> Molde Kommune</a:t>
                      </a:r>
                      <a:endParaRPr lang="nn-NO" sz="16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nb-NO" sz="1600" dirty="0" smtClean="0"/>
                        <a:t>Jan Morten</a:t>
                      </a:r>
                      <a:r>
                        <a:rPr lang="nb-NO" sz="1600" baseline="0" dirty="0" smtClean="0"/>
                        <a:t> Dale</a:t>
                      </a:r>
                      <a:endParaRPr lang="nn-NO" sz="16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nb-NO" sz="1600" dirty="0" smtClean="0"/>
                        <a:t>Kommunalsjef</a:t>
                      </a:r>
                      <a:r>
                        <a:rPr lang="nb-NO" sz="1600" baseline="0" dirty="0" smtClean="0"/>
                        <a:t> Fræna kommune</a:t>
                      </a:r>
                      <a:endParaRPr lang="nn-NO" sz="16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r>
                        <a:rPr lang="nb-NO" sz="1600" dirty="0" smtClean="0"/>
                        <a:t>SRR</a:t>
                      </a:r>
                      <a:endParaRPr lang="nn-NO" sz="16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nb-NO" sz="1600" dirty="0" smtClean="0"/>
                        <a:t>Inger Lise Kaldhol</a:t>
                      </a:r>
                      <a:endParaRPr lang="nn-NO" sz="16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nb-NO" sz="1600" dirty="0" smtClean="0"/>
                        <a:t>Kommuneoverlege Ulstein kommune</a:t>
                      </a:r>
                      <a:endParaRPr lang="nn-NO" sz="16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nb-NO" sz="1600" dirty="0" smtClean="0"/>
                        <a:t>Norunn</a:t>
                      </a:r>
                      <a:r>
                        <a:rPr lang="nb-NO" sz="1600" baseline="0" dirty="0" smtClean="0"/>
                        <a:t> </a:t>
                      </a:r>
                      <a:r>
                        <a:rPr lang="nb-NO" sz="1600" baseline="0" dirty="0" err="1" smtClean="0"/>
                        <a:t>Kirkebø</a:t>
                      </a:r>
                      <a:r>
                        <a:rPr lang="nb-NO" sz="1600" baseline="0" dirty="0" smtClean="0"/>
                        <a:t> Elde </a:t>
                      </a:r>
                      <a:endParaRPr lang="nn-NO" sz="16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nb-NO" sz="1600" dirty="0" smtClean="0"/>
                        <a:t>Kommunalsjef</a:t>
                      </a:r>
                      <a:r>
                        <a:rPr lang="nb-NO" sz="1600" baseline="0" dirty="0" smtClean="0"/>
                        <a:t> Hareid kommune</a:t>
                      </a:r>
                      <a:endParaRPr lang="nn-NO" sz="16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nb-NO" sz="1600" dirty="0" smtClean="0"/>
                        <a:t>SRR</a:t>
                      </a:r>
                      <a:endParaRPr lang="nn-NO" sz="16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nb-NO" sz="1600" dirty="0" smtClean="0"/>
                        <a:t>Olav Aarø</a:t>
                      </a:r>
                      <a:endParaRPr lang="nn-NO" sz="16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nb-NO" sz="1600" dirty="0" smtClean="0"/>
                        <a:t>Kommuneadvokat</a:t>
                      </a:r>
                      <a:endParaRPr lang="nn-NO" sz="16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nb-NO" sz="1600" dirty="0" smtClean="0"/>
                        <a:t>Guri Hasund Reiten</a:t>
                      </a:r>
                      <a:endParaRPr lang="nn-NO" sz="16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nb-NO" sz="1600" dirty="0" smtClean="0"/>
                        <a:t>Kommuneadvokat</a:t>
                      </a:r>
                      <a:endParaRPr lang="nn-NO" sz="16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Plassholder for bunn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smtClean="0"/>
              <a:t>Møte i forhandlingsutvalet til revisjon av samhandlingsavtalen 170119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7357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Forhandlingsutvalet</a:t>
            </a:r>
            <a:r>
              <a:rPr lang="nb-NO" dirty="0" smtClean="0"/>
              <a:t> </a:t>
            </a:r>
            <a:endParaRPr lang="nn-NO" dirty="0"/>
          </a:p>
        </p:txBody>
      </p:sp>
      <p:graphicFrame>
        <p:nvGraphicFramePr>
          <p:cNvPr id="5" name="Plassholder for innhold 4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237627297"/>
              </p:ext>
            </p:extLst>
          </p:nvPr>
        </p:nvGraphicFramePr>
        <p:xfrm>
          <a:off x="527382" y="481436"/>
          <a:ext cx="11329261" cy="624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72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72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72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472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404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4383">
                <a:tc>
                  <a:txBody>
                    <a:bodyPr/>
                    <a:lstStyle/>
                    <a:p>
                      <a:r>
                        <a:rPr lang="nb-NO" sz="1900" baseline="0" dirty="0" err="1" smtClean="0"/>
                        <a:t>Tilhørigheit</a:t>
                      </a:r>
                      <a:r>
                        <a:rPr lang="nb-NO" sz="1900" baseline="0" dirty="0" smtClean="0"/>
                        <a:t> </a:t>
                      </a:r>
                      <a:endParaRPr lang="nn-NO" sz="19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nb-NO" sz="1900" dirty="0" smtClean="0"/>
                        <a:t>Medlem</a:t>
                      </a:r>
                      <a:r>
                        <a:rPr lang="nb-NO" sz="1900" baseline="0" dirty="0" smtClean="0"/>
                        <a:t> </a:t>
                      </a:r>
                      <a:endParaRPr lang="nn-NO" sz="19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nb-NO" sz="1900" dirty="0" smtClean="0"/>
                        <a:t>Stilling</a:t>
                      </a:r>
                      <a:endParaRPr lang="nn-NO" sz="19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nb-NO" sz="1900" dirty="0" smtClean="0"/>
                        <a:t>Vara </a:t>
                      </a:r>
                      <a:endParaRPr lang="nn-NO" sz="19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nb-NO" sz="1900" dirty="0" smtClean="0"/>
                        <a:t>Stilling</a:t>
                      </a:r>
                      <a:endParaRPr lang="nn-NO" sz="19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4755">
                <a:tc>
                  <a:txBody>
                    <a:bodyPr/>
                    <a:lstStyle/>
                    <a:p>
                      <a:r>
                        <a:rPr lang="nb-NO" sz="1900" dirty="0" smtClean="0"/>
                        <a:t>KS</a:t>
                      </a:r>
                      <a:endParaRPr lang="nn-NO" sz="19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nb-NO" sz="1900" dirty="0" smtClean="0"/>
                        <a:t>Svein-Rune</a:t>
                      </a:r>
                      <a:r>
                        <a:rPr lang="nb-NO" sz="1900" baseline="0" dirty="0" smtClean="0"/>
                        <a:t> Johannesen</a:t>
                      </a:r>
                      <a:endParaRPr lang="nn-NO" sz="19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nb-NO" sz="1900" dirty="0" smtClean="0"/>
                        <a:t>Ålesund kommune, AP</a:t>
                      </a:r>
                      <a:endParaRPr lang="nn-NO" sz="19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nb-NO" sz="1900" dirty="0" smtClean="0"/>
                        <a:t>Sidsel </a:t>
                      </a:r>
                      <a:r>
                        <a:rPr lang="nb-NO" sz="1900" dirty="0" err="1" smtClean="0"/>
                        <a:t>Rykhus</a:t>
                      </a:r>
                      <a:endParaRPr lang="nn-NO" sz="19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nb-NO" sz="1900" dirty="0" smtClean="0"/>
                        <a:t>Varaordfører Molde kommune</a:t>
                      </a:r>
                      <a:endParaRPr lang="nn-NO" sz="19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4755">
                <a:tc>
                  <a:txBody>
                    <a:bodyPr/>
                    <a:lstStyle/>
                    <a:p>
                      <a:r>
                        <a:rPr lang="nb-NO" sz="1900" dirty="0" smtClean="0"/>
                        <a:t>Brukar-representant</a:t>
                      </a:r>
                      <a:endParaRPr lang="nn-NO" sz="19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nb-NO" sz="1900" dirty="0" smtClean="0"/>
                        <a:t>Ingrid Løset</a:t>
                      </a:r>
                    </a:p>
                    <a:p>
                      <a:r>
                        <a:rPr lang="nb-NO" sz="1900" dirty="0" smtClean="0"/>
                        <a:t>Ann</a:t>
                      </a:r>
                      <a:r>
                        <a:rPr lang="nb-NO" sz="1900" baseline="0" dirty="0" smtClean="0"/>
                        <a:t> Helene Skare</a:t>
                      </a:r>
                      <a:endParaRPr lang="nn-NO" sz="19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nb-NO" sz="1900" dirty="0" err="1" smtClean="0"/>
                        <a:t>Leiar</a:t>
                      </a:r>
                      <a:r>
                        <a:rPr lang="nb-NO" sz="1900" dirty="0" smtClean="0"/>
                        <a:t> BU</a:t>
                      </a:r>
                      <a:r>
                        <a:rPr lang="nb-NO" sz="1900" baseline="0" dirty="0" smtClean="0"/>
                        <a:t> MR</a:t>
                      </a:r>
                    </a:p>
                    <a:p>
                      <a:r>
                        <a:rPr lang="nb-NO" sz="1900" baseline="0" dirty="0" smtClean="0"/>
                        <a:t>Kreftforeningen</a:t>
                      </a:r>
                      <a:endParaRPr lang="nn-NO" sz="19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nb-NO" sz="1900" baseline="0" dirty="0" smtClean="0"/>
                        <a:t>Inger Nossen Sandvik</a:t>
                      </a:r>
                      <a:endParaRPr lang="nn-NO" sz="19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nb-NO" sz="1900" dirty="0" smtClean="0"/>
                        <a:t>FFO/Norsk</a:t>
                      </a:r>
                      <a:r>
                        <a:rPr lang="nb-NO" sz="1900" baseline="0" dirty="0" smtClean="0"/>
                        <a:t> revmatikerforbund</a:t>
                      </a:r>
                      <a:endParaRPr lang="nn-NO" sz="19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4755">
                <a:tc>
                  <a:txBody>
                    <a:bodyPr/>
                    <a:lstStyle/>
                    <a:p>
                      <a:r>
                        <a:rPr lang="nb-NO" sz="1900" dirty="0" smtClean="0"/>
                        <a:t>HMR</a:t>
                      </a:r>
                      <a:endParaRPr lang="nn-NO" sz="19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nb-NO" sz="1900" dirty="0" smtClean="0"/>
                        <a:t>Jorun</a:t>
                      </a:r>
                      <a:r>
                        <a:rPr lang="nb-NO" sz="1900" baseline="0" dirty="0" smtClean="0"/>
                        <a:t> Bøyum</a:t>
                      </a:r>
                      <a:endParaRPr lang="nn-NO" sz="19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nb-NO" sz="1900" dirty="0" smtClean="0"/>
                        <a:t>Konst. Klinikksjef KMR</a:t>
                      </a:r>
                      <a:endParaRPr lang="nn-NO" sz="19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nb-NO" sz="1900" dirty="0" smtClean="0"/>
                        <a:t>Astrid</a:t>
                      </a:r>
                      <a:r>
                        <a:rPr lang="nb-NO" sz="1900" baseline="0" dirty="0" smtClean="0"/>
                        <a:t> </a:t>
                      </a:r>
                      <a:r>
                        <a:rPr lang="nb-NO" sz="1900" baseline="0" smtClean="0"/>
                        <a:t>Johanne Brandshaug</a:t>
                      </a:r>
                      <a:endParaRPr lang="nn-NO" sz="19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nb-NO" sz="1900" dirty="0" smtClean="0"/>
                        <a:t>Klinikksjef KK</a:t>
                      </a:r>
                      <a:endParaRPr lang="nn-NO" sz="19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383">
                <a:tc>
                  <a:txBody>
                    <a:bodyPr/>
                    <a:lstStyle/>
                    <a:p>
                      <a:r>
                        <a:rPr lang="nb-NO" sz="1900" dirty="0" smtClean="0"/>
                        <a:t>HMR</a:t>
                      </a:r>
                      <a:endParaRPr lang="nn-NO" sz="19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nb-NO" sz="1900" dirty="0" smtClean="0"/>
                        <a:t>Karl-Arne Remvik</a:t>
                      </a:r>
                      <a:endParaRPr lang="nn-NO" sz="19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nb-NO" sz="1900" dirty="0" smtClean="0"/>
                        <a:t>Klinikksjef KPHR</a:t>
                      </a:r>
                      <a:endParaRPr lang="nn-NO" sz="19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nb-NO" sz="1900" dirty="0" smtClean="0"/>
                        <a:t>Kjersti Bergjord</a:t>
                      </a:r>
                      <a:endParaRPr lang="nn-NO" sz="19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nb-NO" sz="1900" dirty="0" smtClean="0"/>
                        <a:t>Klinikksjef KA</a:t>
                      </a:r>
                      <a:endParaRPr lang="nn-NO" sz="19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4755">
                <a:tc>
                  <a:txBody>
                    <a:bodyPr/>
                    <a:lstStyle/>
                    <a:p>
                      <a:r>
                        <a:rPr lang="nb-NO" sz="1900" dirty="0" smtClean="0"/>
                        <a:t>HMR </a:t>
                      </a:r>
                      <a:endParaRPr lang="nn-NO" sz="19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nb-NO" sz="1900" dirty="0" smtClean="0"/>
                        <a:t>Lena</a:t>
                      </a:r>
                      <a:r>
                        <a:rPr lang="nb-NO" sz="1900" baseline="0" dirty="0" smtClean="0"/>
                        <a:t> B Waage</a:t>
                      </a:r>
                      <a:endParaRPr lang="nn-NO" sz="19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nb-NO" sz="1900" dirty="0" smtClean="0"/>
                        <a:t>Konst. Samhandlingssjef</a:t>
                      </a:r>
                      <a:endParaRPr lang="nn-NO" sz="19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nb-NO" sz="1900" dirty="0" smtClean="0"/>
                        <a:t>Stian</a:t>
                      </a:r>
                      <a:r>
                        <a:rPr lang="nb-NO" sz="1900" baseline="0" dirty="0" smtClean="0"/>
                        <a:t> Endresen </a:t>
                      </a:r>
                      <a:endParaRPr lang="nn-NO" sz="19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nb-NO" sz="1900" dirty="0" err="1" smtClean="0"/>
                        <a:t>Leiar</a:t>
                      </a:r>
                      <a:r>
                        <a:rPr lang="nb-NO" sz="1900" baseline="0" dirty="0" smtClean="0"/>
                        <a:t> for PK MR</a:t>
                      </a:r>
                      <a:endParaRPr lang="nn-NO" sz="19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4755">
                <a:tc>
                  <a:txBody>
                    <a:bodyPr/>
                    <a:lstStyle/>
                    <a:p>
                      <a:r>
                        <a:rPr lang="nb-NO" sz="1900" dirty="0" smtClean="0"/>
                        <a:t>HMR</a:t>
                      </a:r>
                      <a:endParaRPr lang="nn-NO" sz="19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nb-NO" sz="1900" dirty="0" smtClean="0"/>
                        <a:t>(Dordi Flormælen)/</a:t>
                      </a:r>
                    </a:p>
                    <a:p>
                      <a:r>
                        <a:rPr lang="nb-NO" sz="1900" dirty="0" smtClean="0"/>
                        <a:t>Jan Rino</a:t>
                      </a:r>
                      <a:r>
                        <a:rPr lang="nb-NO" sz="1900" baseline="0" dirty="0" smtClean="0"/>
                        <a:t> Austdal (</a:t>
                      </a:r>
                      <a:r>
                        <a:rPr lang="nb-NO" sz="1900" baseline="0" dirty="0" err="1" smtClean="0"/>
                        <a:t>avklarast</a:t>
                      </a:r>
                      <a:r>
                        <a:rPr lang="nb-NO" sz="1900" baseline="0" dirty="0" smtClean="0"/>
                        <a:t>)</a:t>
                      </a:r>
                      <a:endParaRPr lang="nn-NO" sz="19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nb-NO" sz="1900" dirty="0" smtClean="0"/>
                        <a:t>Jurist</a:t>
                      </a:r>
                      <a:r>
                        <a:rPr lang="nb-NO" sz="1900" baseline="0" dirty="0" smtClean="0"/>
                        <a:t> HMN</a:t>
                      </a:r>
                    </a:p>
                    <a:p>
                      <a:r>
                        <a:rPr lang="nb-NO" sz="1900" baseline="0" dirty="0" smtClean="0"/>
                        <a:t>Personvern-</a:t>
                      </a:r>
                      <a:r>
                        <a:rPr lang="nb-NO" sz="1900" baseline="0" dirty="0" err="1" smtClean="0"/>
                        <a:t>ombod</a:t>
                      </a:r>
                      <a:r>
                        <a:rPr lang="nb-NO" sz="1900" baseline="0" dirty="0" smtClean="0"/>
                        <a:t>/jurist HMR</a:t>
                      </a:r>
                      <a:endParaRPr lang="nn-NO" sz="19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nb-NO" sz="1900" dirty="0" smtClean="0"/>
                        <a:t>Charlotte Vold Winther</a:t>
                      </a:r>
                      <a:endParaRPr lang="nn-NO" sz="19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nb-NO" sz="1900" dirty="0" smtClean="0"/>
                        <a:t>Jurist HMN</a:t>
                      </a:r>
                      <a:endParaRPr lang="nn-NO" sz="19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04755">
                <a:tc>
                  <a:txBody>
                    <a:bodyPr/>
                    <a:lstStyle/>
                    <a:p>
                      <a:r>
                        <a:rPr lang="nb-NO" sz="1900" dirty="0" err="1" smtClean="0"/>
                        <a:t>Tillitsvald</a:t>
                      </a:r>
                      <a:r>
                        <a:rPr lang="nb-NO" sz="1900" baseline="0" dirty="0" smtClean="0"/>
                        <a:t> K</a:t>
                      </a:r>
                      <a:endParaRPr lang="nn-NO" sz="19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nb-NO" sz="1900" dirty="0" smtClean="0"/>
                        <a:t>Hans Jakob Overå</a:t>
                      </a:r>
                      <a:endParaRPr lang="nn-NO" sz="19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nb-NO" sz="1900" smtClean="0"/>
                        <a:t>Sykkylven</a:t>
                      </a:r>
                      <a:r>
                        <a:rPr lang="nb-NO" sz="1900" baseline="0" smtClean="0"/>
                        <a:t> kommune</a:t>
                      </a:r>
                      <a:endParaRPr lang="nn-NO" sz="19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nb-NO" sz="1900" dirty="0" smtClean="0"/>
                        <a:t>Hild Våge</a:t>
                      </a:r>
                      <a:endParaRPr lang="nn-NO" sz="19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nb-NO" sz="1900" dirty="0" smtClean="0"/>
                        <a:t>TV Ørsta kommune</a:t>
                      </a:r>
                      <a:endParaRPr lang="nn-NO" sz="19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7339">
                <a:tc>
                  <a:txBody>
                    <a:bodyPr/>
                    <a:lstStyle/>
                    <a:p>
                      <a:r>
                        <a:rPr lang="nb-NO" sz="1900" dirty="0" err="1" smtClean="0"/>
                        <a:t>Tillitsvald</a:t>
                      </a:r>
                      <a:r>
                        <a:rPr lang="nb-NO" sz="1900" dirty="0" smtClean="0"/>
                        <a:t> HF</a:t>
                      </a:r>
                      <a:endParaRPr lang="nn-NO" sz="19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nb-NO" sz="1900" dirty="0" smtClean="0"/>
                        <a:t>John Kristian Høye</a:t>
                      </a:r>
                      <a:endParaRPr lang="nn-NO" sz="19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nb-NO" sz="1900" dirty="0" smtClean="0"/>
                        <a:t>FTV HMR OVLF</a:t>
                      </a:r>
                      <a:endParaRPr lang="nn-NO" sz="19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nb-NO" sz="1900" dirty="0" smtClean="0"/>
                        <a:t>Annette Lekve</a:t>
                      </a:r>
                      <a:endParaRPr lang="nn-NO" sz="19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nb-NO" sz="1900" dirty="0" smtClean="0"/>
                        <a:t>FTV HMR</a:t>
                      </a:r>
                      <a:r>
                        <a:rPr lang="nb-NO" sz="1900" baseline="0" dirty="0" smtClean="0"/>
                        <a:t> NSF</a:t>
                      </a:r>
                      <a:endParaRPr lang="nn-NO" sz="19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Plassholder for bunn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smtClean="0"/>
              <a:t>Møte i forhandlingsutvalet til revisjon av samhandlingsavtalen 170119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8812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Oppsummering </a:t>
            </a:r>
            <a:r>
              <a:rPr lang="nb-NO" dirty="0" err="1" smtClean="0"/>
              <a:t>frå</a:t>
            </a:r>
            <a:r>
              <a:rPr lang="nb-NO" dirty="0" smtClean="0"/>
              <a:t> møte 081118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b-NO" dirty="0" smtClean="0"/>
              <a:t>Mandat </a:t>
            </a:r>
          </a:p>
          <a:p>
            <a:pPr lvl="1"/>
            <a:r>
              <a:rPr lang="nb-NO" dirty="0" smtClean="0"/>
              <a:t>Behov for å endre ordlyden til revidert mandat</a:t>
            </a:r>
          </a:p>
          <a:p>
            <a:pPr lvl="1"/>
            <a:r>
              <a:rPr lang="nb-NO" dirty="0" smtClean="0"/>
              <a:t>Behov for å konkretisere mandatet</a:t>
            </a:r>
            <a:endParaRPr lang="nn-NO" dirty="0" smtClean="0"/>
          </a:p>
          <a:p>
            <a:r>
              <a:rPr lang="nb-NO" dirty="0" smtClean="0"/>
              <a:t>Sekretariat</a:t>
            </a:r>
          </a:p>
          <a:p>
            <a:pPr lvl="1"/>
            <a:r>
              <a:rPr lang="nb-NO" dirty="0" smtClean="0"/>
              <a:t>Behov for å utsette avklaring</a:t>
            </a:r>
          </a:p>
          <a:p>
            <a:r>
              <a:rPr lang="nb-NO" dirty="0" smtClean="0"/>
              <a:t>Konstituering, kostnadsdeling, framdriftsplan</a:t>
            </a:r>
          </a:p>
          <a:p>
            <a:pPr lvl="1"/>
            <a:r>
              <a:rPr lang="nb-NO" dirty="0" smtClean="0"/>
              <a:t>Samhandlingssjef som </a:t>
            </a:r>
            <a:r>
              <a:rPr lang="nb-NO" dirty="0" err="1" smtClean="0"/>
              <a:t>leiar</a:t>
            </a:r>
            <a:endParaRPr lang="nb-NO" dirty="0" smtClean="0"/>
          </a:p>
          <a:p>
            <a:pPr lvl="1"/>
            <a:r>
              <a:rPr lang="nb-NO" dirty="0" smtClean="0"/>
              <a:t>Alle dekker eigne </a:t>
            </a:r>
            <a:r>
              <a:rPr lang="nb-NO" dirty="0" err="1" smtClean="0"/>
              <a:t>kostnadar</a:t>
            </a:r>
            <a:r>
              <a:rPr lang="nb-NO" dirty="0" smtClean="0"/>
              <a:t> </a:t>
            </a:r>
            <a:r>
              <a:rPr lang="nb-NO" dirty="0" err="1" smtClean="0"/>
              <a:t>iht</a:t>
            </a:r>
            <a:r>
              <a:rPr lang="nb-NO" dirty="0" smtClean="0"/>
              <a:t> møter etc..</a:t>
            </a:r>
          </a:p>
          <a:p>
            <a:pPr lvl="1"/>
            <a:r>
              <a:rPr lang="nb-NO" dirty="0" smtClean="0"/>
              <a:t>Framdriftsplan </a:t>
            </a:r>
            <a:r>
              <a:rPr lang="nb-NO" dirty="0" err="1" smtClean="0"/>
              <a:t>tydeleggjerast</a:t>
            </a:r>
            <a:r>
              <a:rPr lang="nb-NO" dirty="0" smtClean="0"/>
              <a:t> i møte 170119</a:t>
            </a:r>
          </a:p>
          <a:p>
            <a:pPr lvl="1"/>
            <a:endParaRPr lang="nb-NO" dirty="0" smtClean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smtClean="0"/>
              <a:t>Møte i forhandlingsutvalet til revisjon av samhandlingsavtalen 170119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6466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b-NO" dirty="0" smtClean="0"/>
              <a:t>Møte OSU 2711 – justert mandat</a:t>
            </a:r>
            <a:endParaRPr lang="nn-NO" dirty="0">
              <a:solidFill>
                <a:schemeClr val="tx2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nn-NO" sz="1800" i="1" dirty="0" smtClean="0">
                <a:solidFill>
                  <a:schemeClr val="tx2"/>
                </a:solidFill>
              </a:rPr>
              <a:t>Målet </a:t>
            </a:r>
            <a:r>
              <a:rPr lang="nn-NO" sz="1800" i="1" dirty="0">
                <a:solidFill>
                  <a:schemeClr val="tx2"/>
                </a:solidFill>
              </a:rPr>
              <a:t>er å få eit avtaleverk som </a:t>
            </a:r>
            <a:r>
              <a:rPr lang="nn-NO" sz="1800" b="1" i="1" dirty="0">
                <a:solidFill>
                  <a:schemeClr val="tx2"/>
                </a:solidFill>
              </a:rPr>
              <a:t>støttar utvikling og god samhandling</a:t>
            </a:r>
            <a:endParaRPr lang="nn-NO" sz="1800" b="1" dirty="0">
              <a:solidFill>
                <a:schemeClr val="tx2"/>
              </a:solidFill>
            </a:endParaRPr>
          </a:p>
          <a:p>
            <a:pPr lvl="0"/>
            <a:r>
              <a:rPr lang="nn-NO" sz="1800" i="1" dirty="0">
                <a:solidFill>
                  <a:schemeClr val="tx2"/>
                </a:solidFill>
              </a:rPr>
              <a:t>Eksisterande samhandlingsavtale med gjensidig forpliktingar og rettar skal danne grunnlaget for revidert avtale</a:t>
            </a:r>
            <a:endParaRPr lang="nn-NO" sz="1800" dirty="0">
              <a:solidFill>
                <a:schemeClr val="tx2"/>
              </a:solidFill>
            </a:endParaRPr>
          </a:p>
          <a:p>
            <a:pPr lvl="0"/>
            <a:r>
              <a:rPr lang="nn-NO" sz="1800" i="1" dirty="0">
                <a:solidFill>
                  <a:schemeClr val="tx2"/>
                </a:solidFill>
              </a:rPr>
              <a:t>Revisjonsarbeidet må bidra til ei </a:t>
            </a:r>
            <a:r>
              <a:rPr lang="nn-NO" sz="1800" b="1" i="1" dirty="0" err="1">
                <a:solidFill>
                  <a:schemeClr val="tx2"/>
                </a:solidFill>
              </a:rPr>
              <a:t>forenkling</a:t>
            </a:r>
            <a:r>
              <a:rPr lang="nn-NO" sz="1800" b="1" i="1" dirty="0">
                <a:solidFill>
                  <a:schemeClr val="tx2"/>
                </a:solidFill>
              </a:rPr>
              <a:t> av avtalestruktur med ei hovudavtale i botn og tilhøyrande operative retningsliner. </a:t>
            </a:r>
            <a:r>
              <a:rPr lang="nn-NO" sz="1800" i="1" dirty="0">
                <a:solidFill>
                  <a:schemeClr val="tx2"/>
                </a:solidFill>
              </a:rPr>
              <a:t>Desse retningslinene erstattar dagens delavtalar. «Trøndelags-avtalen» kan være ein modell for ny avtalestruktur;</a:t>
            </a:r>
            <a:endParaRPr lang="nn-NO" sz="1800" dirty="0">
              <a:solidFill>
                <a:schemeClr val="tx2"/>
              </a:solidFill>
            </a:endParaRPr>
          </a:p>
          <a:p>
            <a:pPr lvl="1"/>
            <a:r>
              <a:rPr lang="nn-NO" sz="1800" dirty="0">
                <a:solidFill>
                  <a:schemeClr val="tx2"/>
                </a:solidFill>
              </a:rPr>
              <a:t>Ein ber om at drøfting i </a:t>
            </a:r>
            <a:r>
              <a:rPr lang="nn-NO" sz="1800" b="1" dirty="0">
                <a:solidFill>
                  <a:schemeClr val="tx2"/>
                </a:solidFill>
              </a:rPr>
              <a:t>regionalt samarbeidsmøte</a:t>
            </a:r>
            <a:r>
              <a:rPr lang="nn-NO" sz="1800" dirty="0">
                <a:solidFill>
                  <a:schemeClr val="tx2"/>
                </a:solidFill>
              </a:rPr>
              <a:t> 5. desember </a:t>
            </a:r>
            <a:r>
              <a:rPr lang="nn-NO" sz="1800" dirty="0" err="1">
                <a:solidFill>
                  <a:schemeClr val="tx2"/>
                </a:solidFill>
              </a:rPr>
              <a:t>iht</a:t>
            </a:r>
            <a:r>
              <a:rPr lang="nn-NO" sz="1800" dirty="0">
                <a:solidFill>
                  <a:schemeClr val="tx2"/>
                </a:solidFill>
              </a:rPr>
              <a:t> meir </a:t>
            </a:r>
            <a:r>
              <a:rPr lang="nn-NO" sz="1800" b="1" dirty="0">
                <a:solidFill>
                  <a:schemeClr val="tx2"/>
                </a:solidFill>
              </a:rPr>
              <a:t>harmonisering av avtaleverk</a:t>
            </a:r>
            <a:r>
              <a:rPr lang="nn-NO" sz="1800" dirty="0">
                <a:solidFill>
                  <a:schemeClr val="tx2"/>
                </a:solidFill>
              </a:rPr>
              <a:t>, takast med som grunnlag for vurdering av ny avtalestruktur</a:t>
            </a:r>
          </a:p>
          <a:p>
            <a:pPr lvl="1"/>
            <a:r>
              <a:rPr lang="nn-NO" sz="1800" dirty="0">
                <a:solidFill>
                  <a:schemeClr val="tx2"/>
                </a:solidFill>
              </a:rPr>
              <a:t>Arbeidet med innføring av </a:t>
            </a:r>
            <a:r>
              <a:rPr lang="nn-NO" sz="1800" b="1" dirty="0" err="1">
                <a:solidFill>
                  <a:schemeClr val="tx2"/>
                </a:solidFill>
              </a:rPr>
              <a:t>Helseplattformen</a:t>
            </a:r>
            <a:r>
              <a:rPr lang="nn-NO" sz="1800" dirty="0">
                <a:solidFill>
                  <a:schemeClr val="tx2"/>
                </a:solidFill>
              </a:rPr>
              <a:t> og kva konsekvensar dette har for avtalen </a:t>
            </a:r>
            <a:r>
              <a:rPr lang="nn-NO" sz="1800" dirty="0" err="1">
                <a:solidFill>
                  <a:schemeClr val="tx2"/>
                </a:solidFill>
              </a:rPr>
              <a:t>iht</a:t>
            </a:r>
            <a:r>
              <a:rPr lang="nn-NO" sz="1800" dirty="0">
                <a:solidFill>
                  <a:schemeClr val="tx2"/>
                </a:solidFill>
              </a:rPr>
              <a:t> struktur og innhald, må takast med i revisjonsarbeidet</a:t>
            </a:r>
          </a:p>
          <a:p>
            <a:pPr lvl="1"/>
            <a:r>
              <a:rPr lang="nn-NO" sz="1800" dirty="0">
                <a:solidFill>
                  <a:schemeClr val="tx2"/>
                </a:solidFill>
              </a:rPr>
              <a:t>Eksisterande fagråd/arbeidsgrupper/kliniske samhandlingsutval må bli involvert ved omarbeiding av aktuelle delavtalar til faglege retningsliner</a:t>
            </a:r>
          </a:p>
          <a:p>
            <a:pPr lvl="1"/>
            <a:r>
              <a:rPr lang="nn-NO" sz="1800" dirty="0">
                <a:solidFill>
                  <a:schemeClr val="tx2"/>
                </a:solidFill>
              </a:rPr>
              <a:t>Det må opprettast nye fagråd/arbeidsutval på fagområder der slike partsamansette utval ikkje finnes i dag</a:t>
            </a:r>
          </a:p>
          <a:p>
            <a:pPr lvl="0"/>
            <a:r>
              <a:rPr lang="nn-NO" sz="1800" i="1" dirty="0">
                <a:solidFill>
                  <a:schemeClr val="tx2"/>
                </a:solidFill>
              </a:rPr>
              <a:t>Samhandlingsstrukturen må vurderast som ein konsekvens av nytt avtaleverk</a:t>
            </a:r>
            <a:endParaRPr lang="nn-NO" sz="1800" dirty="0">
              <a:solidFill>
                <a:schemeClr val="tx2"/>
              </a:solidFill>
            </a:endParaRPr>
          </a:p>
          <a:p>
            <a:pPr lvl="0"/>
            <a:r>
              <a:rPr lang="nn-NO" sz="1800" i="1" dirty="0">
                <a:solidFill>
                  <a:schemeClr val="tx2"/>
                </a:solidFill>
              </a:rPr>
              <a:t>Det må sikrast god involvering og leggast opp til gode høyringsprosessar</a:t>
            </a:r>
            <a:endParaRPr lang="nn-NO" sz="1800" dirty="0">
              <a:solidFill>
                <a:schemeClr val="tx2"/>
              </a:solidFill>
            </a:endParaRPr>
          </a:p>
          <a:p>
            <a:pPr lvl="0"/>
            <a:r>
              <a:rPr lang="nn-NO" sz="1800" i="1" dirty="0">
                <a:solidFill>
                  <a:schemeClr val="tx2"/>
                </a:solidFill>
              </a:rPr>
              <a:t>Det må avsettast nok ressursar til det føreståande arbeidet, både frå kommunane og frå helseføretaket</a:t>
            </a:r>
            <a:endParaRPr lang="nn-NO" sz="1800" dirty="0">
              <a:solidFill>
                <a:schemeClr val="tx2"/>
              </a:solidFill>
            </a:endParaRPr>
          </a:p>
          <a:p>
            <a:endParaRPr lang="nn-NO" sz="1600" dirty="0">
              <a:solidFill>
                <a:schemeClr val="tx2"/>
              </a:solidFill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Møte i forhandlingsutvalet til revisjon av samhandlingsavtalen 170119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2590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ZASYSEbTFm0nlaC2C_aVg"/>
</p:tagLst>
</file>

<file path=ppt/theme/theme1.xml><?xml version="1.0" encoding="utf-8"?>
<a:theme xmlns:a="http://schemas.openxmlformats.org/drawingml/2006/main" name="Møte i forhandlingsutvalet 170119">
  <a:themeElements>
    <a:clrScheme name="HMN">
      <a:dk1>
        <a:srgbClr val="000000"/>
      </a:dk1>
      <a:lt1>
        <a:srgbClr val="FFFFFF"/>
      </a:lt1>
      <a:dk2>
        <a:srgbClr val="003283"/>
      </a:dk2>
      <a:lt2>
        <a:srgbClr val="E8F0FA"/>
      </a:lt2>
      <a:accent1>
        <a:srgbClr val="81A9E1"/>
      </a:accent1>
      <a:accent2>
        <a:srgbClr val="BD0C2E"/>
      </a:accent2>
      <a:accent3>
        <a:srgbClr val="E3A610"/>
      </a:accent3>
      <a:accent4>
        <a:srgbClr val="5C3228"/>
      </a:accent4>
      <a:accent5>
        <a:srgbClr val="6B9B3A"/>
      </a:accent5>
      <a:accent6>
        <a:srgbClr val="8D6959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LSE MØRE OG ROMSDAL" id="{FD407EEB-8D0A-824D-AF99-8EFEEBACBBE9}" vid="{96933F0D-F111-B84D-991E-8274539D9529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6B34C8F05B41D48AAEFEFC577FE0F14" ma:contentTypeVersion="23" ma:contentTypeDescription="Opprett et nytt dokument." ma:contentTypeScope="" ma:versionID="d75d326f0de67eef4567bc62bd61c764">
  <xsd:schema xmlns:xsd="http://www.w3.org/2001/XMLSchema" xmlns:xs="http://www.w3.org/2001/XMLSchema" xmlns:p="http://schemas.microsoft.com/office/2006/metadata/properties" xmlns:ns1="http://schemas.microsoft.com/sharepoint/v3" xmlns:ns2="12780d3b-d4ae-4143-bb65-a95475b83662" targetNamespace="http://schemas.microsoft.com/office/2006/metadata/properties" ma:root="true" ma:fieldsID="1cbcde35f4dbfc1817f89f87e07082a3" ns1:_="" ns2:_="">
    <xsd:import namespace="http://schemas.microsoft.com/sharepoint/v3"/>
    <xsd:import namespace="12780d3b-d4ae-4143-bb65-a95475b83662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TaxKeywordTaxHTField" minOccurs="0"/>
                <xsd:element ref="ns2:TaxCatchAll" minOccurs="0"/>
                <xsd:element ref="ns2:TaxCatchAllLabel" minOccurs="0"/>
                <xsd:element ref="ns2:FNSPRollUpIngres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Planlagt startdato" ma:description="Planlagt startdato er en områdekolonne som opprettes av publiseringsfunksjonen. Den brukes til å angi dato og klokkeslett for når denne siden vises for første gang for besøkende på området." ma:hidden="true" ma:internalName="PublishingStartDate">
      <xsd:simpleType>
        <xsd:restriction base="dms:Unknown"/>
      </xsd:simpleType>
    </xsd:element>
    <xsd:element name="PublishingExpirationDate" ma:index="9" nillable="true" ma:displayName="Planlagt utløpsdato" ma:description="Planlagt sluttdato er en områdekolonne som opprettes av publiseringsfunksjonen. Den brukes til å angi dato og klokkeslett for når denne siden ikke lenger vises for besøkende på området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780d3b-d4ae-4143-bb65-a95475b83662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10" nillable="true" ma:taxonomy="true" ma:internalName="TaxKeywordTaxHTField" ma:taxonomyFieldName="TaxKeyword" ma:displayName="Nøkkelord" ma:default="" ma:fieldId="{23f27201-bee3-471e-b2e7-b64fd8b7ca38}" ma:taxonomyMulti="true" ma:sspId="d0f0af97-1df2-4d6b-9e49-08feee2b9522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1" nillable="true" ma:displayName="Taxonomy Catch All Column" ma:hidden="true" ma:list="{7d45f2b7-b0ce-49c3-b7e2-45f18d8cd76b}" ma:internalName="TaxCatchAll" ma:showField="CatchAllData" ma:web="12780d3b-d4ae-4143-bb65-a95475b8366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" nillable="true" ma:displayName="Taxonomy Catch All Column1" ma:hidden="true" ma:list="{7d45f2b7-b0ce-49c3-b7e2-45f18d8cd76b}" ma:internalName="TaxCatchAllLabel" ma:readOnly="true" ma:showField="CatchAllDataLabel" ma:web="12780d3b-d4ae-4143-bb65-a95475b8366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FNSPRollUpIngress" ma:index="14" nillable="true" ma:displayName="Utlistingsingress" ma:default="" ma:description="Teksten vises i oversikter og utlistinger" ma:internalName="FNSPRollUpIngress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>
  <documentManagement>
    <TaxKeywordTaxHTField xmlns="12780d3b-d4ae-4143-bb65-a95475b83662">
      <Terms xmlns="http://schemas.microsoft.com/office/infopath/2007/PartnerControls"/>
    </TaxKeywordTaxHTField>
    <TaxCatchAll xmlns="12780d3b-d4ae-4143-bb65-a95475b83662"/>
    <PublishingExpirationDate xmlns="http://schemas.microsoft.com/sharepoint/v3" xsi:nil="true"/>
    <PublishingStartDate xmlns="http://schemas.microsoft.com/sharepoint/v3" xsi:nil="true"/>
    <FNSPRollUpIngress xmlns="12780d3b-d4ae-4143-bb65-a95475b83662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E928CA1-6756-462F-B136-63800E39CD6D}"/>
</file>

<file path=customXml/itemProps2.xml><?xml version="1.0" encoding="utf-8"?>
<ds:datastoreItem xmlns:ds="http://schemas.openxmlformats.org/officeDocument/2006/customXml" ds:itemID="{41E04D3B-C3CD-45CA-B95E-84DCE412932F}"/>
</file>

<file path=customXml/itemProps3.xml><?xml version="1.0" encoding="utf-8"?>
<ds:datastoreItem xmlns:ds="http://schemas.openxmlformats.org/officeDocument/2006/customXml" ds:itemID="{9BC7ACA8-9A24-4703-879C-1E3EF0A4E17A}"/>
</file>

<file path=docProps/app.xml><?xml version="1.0" encoding="utf-8"?>
<Properties xmlns="http://schemas.openxmlformats.org/officeDocument/2006/extended-properties" xmlns:vt="http://schemas.openxmlformats.org/officeDocument/2006/docPropsVTypes">
  <Template>Møte i forhandlingsutvalet 170119</Template>
  <TotalTime>215</TotalTime>
  <Words>3278</Words>
  <Application>Microsoft Office PowerPoint</Application>
  <PresentationFormat>Widescreen</PresentationFormat>
  <Paragraphs>715</Paragraphs>
  <Slides>51</Slides>
  <Notes>17</Notes>
  <HiddenSlides>0</HiddenSlides>
  <MMClips>0</MMClips>
  <ScaleCrop>false</ScaleCrop>
  <HeadingPairs>
    <vt:vector size="8" baseType="variant">
      <vt:variant>
        <vt:lpstr>Brukte skrifter</vt:lpstr>
      </vt:variant>
      <vt:variant>
        <vt:i4>7</vt:i4>
      </vt:variant>
      <vt:variant>
        <vt:lpstr>Tema</vt:lpstr>
      </vt:variant>
      <vt:variant>
        <vt:i4>1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51</vt:i4>
      </vt:variant>
    </vt:vector>
  </HeadingPairs>
  <TitlesOfParts>
    <vt:vector size="60" baseType="lpstr">
      <vt:lpstr>Arial</vt:lpstr>
      <vt:lpstr>Calibri</vt:lpstr>
      <vt:lpstr>Courier New</vt:lpstr>
      <vt:lpstr>Marlett</vt:lpstr>
      <vt:lpstr>Times</vt:lpstr>
      <vt:lpstr>Times New Roman</vt:lpstr>
      <vt:lpstr>Wingdings</vt:lpstr>
      <vt:lpstr>Møte i forhandlingsutvalet 170119</vt:lpstr>
      <vt:lpstr>think-cell Slide</vt:lpstr>
      <vt:lpstr>Møte i forhandlingsutvalet 170119</vt:lpstr>
      <vt:lpstr>Agenda</vt:lpstr>
      <vt:lpstr>Agenda</vt:lpstr>
      <vt:lpstr>Formål  </vt:lpstr>
      <vt:lpstr>PowerPoint-presentasjon</vt:lpstr>
      <vt:lpstr>Forhandlingsutvalet </vt:lpstr>
      <vt:lpstr>Forhandlingsutvalet </vt:lpstr>
      <vt:lpstr>Oppsummering frå møte 081118</vt:lpstr>
      <vt:lpstr>Møte OSU 2711 – justert mandat</vt:lpstr>
      <vt:lpstr>Regionalt arbeid </vt:lpstr>
      <vt:lpstr>Sekretariat/ Leiing </vt:lpstr>
      <vt:lpstr>Informasjon om prosess finn ein på nettsidene til HMR under samhandling</vt:lpstr>
      <vt:lpstr>Helseplattformen -  Samhandling og Helsetjenesteutvikling</vt:lpstr>
      <vt:lpstr> Helseplattformen i Midt-Norge: Én felles løsning med pasientens journal i sentrum</vt:lpstr>
      <vt:lpstr>PowerPoint-presentasjon</vt:lpstr>
      <vt:lpstr>PowerPoint-presentasjon</vt:lpstr>
      <vt:lpstr>PowerPoint-presentasjon</vt:lpstr>
      <vt:lpstr>Epic’s byggeklosser og Foundation system</vt:lpstr>
      <vt:lpstr>Tentativ tidslinje for innføring av Helseplattformen</vt:lpstr>
      <vt:lpstr>PowerPoint-presentasjon</vt:lpstr>
      <vt:lpstr>PowerPoint-presentasjon</vt:lpstr>
      <vt:lpstr>PowerPoint-presentasjon</vt:lpstr>
      <vt:lpstr>PowerPoint-presentasjon</vt:lpstr>
      <vt:lpstr> Kommunene og St. Olavs hospital:  - Revisjon av samarbeidsavtalene i 2016  - Vegen videre? </vt:lpstr>
      <vt:lpstr>Samhandling i praksis –  en annen form for ledelse</vt:lpstr>
      <vt:lpstr>Samarbeid mellom selvstendige organisasjoner</vt:lpstr>
      <vt:lpstr>2016: Erfaringer med avtalene fra 2012  </vt:lpstr>
      <vt:lpstr>Revidert samarbeidsavtale og retningslinjer 2016;</vt:lpstr>
      <vt:lpstr>Ny retningslinje «Inn/ut» fra april 2016;</vt:lpstr>
      <vt:lpstr>Vegen videre….</vt:lpstr>
      <vt:lpstr>Pågående revisjon av avtalene</vt:lpstr>
      <vt:lpstr>Helseplattformen: én felles pasientjournal  for hele helsetjenesten i Midt-Norge</vt:lpstr>
      <vt:lpstr>Før første driftsettelse etableres en løsning som skal dekke alle aktørers behov</vt:lpstr>
      <vt:lpstr>Innholdet i løsningen fra Epic</vt:lpstr>
      <vt:lpstr>Standardisering: Hva er arbeidsflyt/arbeidsprosess og hva er innhold?</vt:lpstr>
      <vt:lpstr>Standardisering av arbeidsflyt/ arbeidsprosess og innhold</vt:lpstr>
      <vt:lpstr>Takk for oppmerksomheten – og lykke til med utarbeidelse av nye avtaler!</vt:lpstr>
      <vt:lpstr>Regionalt samarbeidsmøte 9.januar</vt:lpstr>
      <vt:lpstr>PowerPoint-presentasjon</vt:lpstr>
      <vt:lpstr>Felles utfordringer – felles ansvar – felles løsninger</vt:lpstr>
      <vt:lpstr>Bakteppe</vt:lpstr>
      <vt:lpstr>PowerPoint-presentasjon</vt:lpstr>
      <vt:lpstr>Viktige Strategier</vt:lpstr>
      <vt:lpstr> Fremtidig samhandling! </vt:lpstr>
      <vt:lpstr>PowerPoint-presentasjon</vt:lpstr>
      <vt:lpstr>Samarbeidsavtale og Retningslinjer - struktur</vt:lpstr>
      <vt:lpstr> Suksesskriterier  samhandling – mer kultur enn metode </vt:lpstr>
      <vt:lpstr>Hvem bestemmer retningen?</vt:lpstr>
      <vt:lpstr>Framdriftsplan</vt:lpstr>
      <vt:lpstr>Forslag framdriftsplan</vt:lpstr>
      <vt:lpstr>Forslag framdriftsplan</vt:lpstr>
    </vt:vector>
  </TitlesOfParts>
  <Company>Helse Midt-Norge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Møte i forhandlingsutvalet 170119</dc:title>
  <dc:creator>Waage, Lena Bjørge</dc:creator>
  <cp:keywords/>
  <cp:lastModifiedBy>Bolsø, Jan Ole</cp:lastModifiedBy>
  <cp:revision>26</cp:revision>
  <dcterms:created xsi:type="dcterms:W3CDTF">2019-01-16T11:56:43Z</dcterms:created>
  <dcterms:modified xsi:type="dcterms:W3CDTF">2019-02-19T08:03:30Z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0x01010086B34C8F05B41D48AAEFEFC577FE0F14</vt:lpwstr>
  </property>
  <property fmtid="{D5CDD505-2E9C-101B-9397-08002B2CF9AE}" pid="3" name="TaxKeyword">
    <vt:lpwstr/>
  </property>
</Properties>
</file>