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69" r:id="rId6"/>
    <p:sldId id="272" r:id="rId7"/>
    <p:sldId id="270" r:id="rId8"/>
    <p:sldId id="278" r:id="rId9"/>
    <p:sldId id="265" r:id="rId10"/>
    <p:sldId id="260" r:id="rId11"/>
    <p:sldId id="277" r:id="rId12"/>
    <p:sldId id="276" r:id="rId13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08.04.2020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lsepunkt.no/dodsmeld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 </a:t>
            </a:r>
            <a:r>
              <a:rPr lang="nb-NO" sz="3600" dirty="0"/>
              <a:t>8</a:t>
            </a:r>
            <a:r>
              <a:rPr lang="nb-NO" sz="3600" dirty="0" smtClean="0"/>
              <a:t>. april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825625"/>
            <a:ext cx="5423807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Trond Arne Aglen, Sande kommune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Sju-stjerna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Eirin Steinsvik, assisterande fylkeslege</a:t>
            </a:r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Erlend Bae,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913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174286" cy="4764542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4800" dirty="0" smtClean="0"/>
              <a:t>Velkomen, info/agenda</a:t>
            </a:r>
          </a:p>
          <a:p>
            <a:pPr lvl="0"/>
            <a:r>
              <a:rPr lang="nn-NO" sz="4800" dirty="0" smtClean="0"/>
              <a:t>Referat/oppfølgingspunkt frå møte 0104</a:t>
            </a:r>
          </a:p>
          <a:p>
            <a:pPr lvl="0"/>
            <a:r>
              <a:rPr lang="nn-NO" sz="4800" dirty="0" smtClean="0"/>
              <a:t>Situasjonsbilde:</a:t>
            </a:r>
          </a:p>
          <a:p>
            <a:pPr lvl="0"/>
            <a:r>
              <a:rPr lang="nn-NO" sz="4800" dirty="0" smtClean="0"/>
              <a:t>Status kommunar: Ørsta v/ Kommuneoverlege Unni Natås, Vanylven v/ kommuneoverlege Cecilie Oppedal, Sande v</a:t>
            </a:r>
            <a:r>
              <a:rPr lang="nn-NO" sz="4800" dirty="0"/>
              <a:t>/ kommuneoverlege </a:t>
            </a:r>
            <a:r>
              <a:rPr lang="nn-NO" sz="4800" dirty="0" smtClean="0"/>
              <a:t>Asta </a:t>
            </a:r>
            <a:r>
              <a:rPr lang="nn-NO" sz="4800" dirty="0"/>
              <a:t>S</a:t>
            </a:r>
            <a:r>
              <a:rPr lang="nn-NO" sz="4800" dirty="0" smtClean="0"/>
              <a:t>ileikiene</a:t>
            </a:r>
            <a:r>
              <a:rPr lang="nn-NO" sz="4800" dirty="0"/>
              <a:t>, </a:t>
            </a:r>
            <a:r>
              <a:rPr lang="nn-NO" sz="4800" dirty="0" smtClean="0"/>
              <a:t>Ulstein v/kommuneoverlege Norunn Kirkebø Elde, Volda v/kommuneoverlege </a:t>
            </a:r>
            <a:r>
              <a:rPr lang="nn-NO" sz="4800" dirty="0"/>
              <a:t>I</a:t>
            </a:r>
            <a:r>
              <a:rPr lang="nn-NO" sz="4800" dirty="0" smtClean="0"/>
              <a:t>nger Lise Kaldhol, Herøy, v/ smittevern overlege Bjørn Martin Aasen, Hareid v/ kommuneoverlege Karsten Vingen</a:t>
            </a:r>
          </a:p>
          <a:p>
            <a:pPr lvl="0"/>
            <a:r>
              <a:rPr lang="nn-NO" sz="4800" dirty="0" smtClean="0"/>
              <a:t>Status helseføretak v/klinikksjef Palma </a:t>
            </a:r>
            <a:r>
              <a:rPr lang="nn-NO" sz="4800" dirty="0" smtClean="0"/>
              <a:t>Hånes</a:t>
            </a:r>
            <a:endParaRPr lang="nn-NO" sz="4800" dirty="0" smtClean="0"/>
          </a:p>
          <a:p>
            <a:pPr marL="0" lvl="0" indent="0">
              <a:buNone/>
            </a:pPr>
            <a:r>
              <a:rPr lang="nn-NO" sz="4800" dirty="0" smtClean="0"/>
              <a:t>     Spørsmålsrunde og gjensidig informasjonsutveksling:</a:t>
            </a:r>
          </a:p>
          <a:p>
            <a:pPr lvl="0"/>
            <a:r>
              <a:rPr lang="nn-NO" sz="4800" dirty="0" smtClean="0"/>
              <a:t>Aksjon/tiltak: Korleis kan vi </a:t>
            </a:r>
            <a:r>
              <a:rPr lang="nn-NO" sz="4800" dirty="0" err="1" smtClean="0"/>
              <a:t>bistå</a:t>
            </a:r>
            <a:r>
              <a:rPr lang="nn-NO" sz="4800" dirty="0" smtClean="0"/>
              <a:t> kvarandre, fordeling av arbeidsoppgåver</a:t>
            </a:r>
          </a:p>
          <a:p>
            <a:pPr marL="0" lvl="0" indent="0">
              <a:buNone/>
            </a:pPr>
            <a:r>
              <a:rPr lang="nn-NO" sz="4800" dirty="0"/>
              <a:t> </a:t>
            </a:r>
            <a:r>
              <a:rPr lang="nn-NO" sz="4800" dirty="0" smtClean="0"/>
              <a:t>    - transport av </a:t>
            </a:r>
            <a:r>
              <a:rPr lang="nn-NO" sz="4800" dirty="0" err="1" smtClean="0"/>
              <a:t>Covid</a:t>
            </a:r>
            <a:r>
              <a:rPr lang="nn-NO" sz="4800" dirty="0" smtClean="0"/>
              <a:t> 19 prøver til Molde i påska/testaktivitet/felles «mikrobiologisk transportrute»</a:t>
            </a:r>
          </a:p>
          <a:p>
            <a:pPr marL="0" lvl="0" indent="0">
              <a:buNone/>
            </a:pPr>
            <a:r>
              <a:rPr lang="nn-NO" sz="4800" dirty="0"/>
              <a:t> </a:t>
            </a:r>
            <a:r>
              <a:rPr lang="nn-NO" sz="4800" dirty="0" smtClean="0"/>
              <a:t>    - </a:t>
            </a:r>
            <a:r>
              <a:rPr lang="nn-NO" sz="4800" dirty="0" err="1" smtClean="0"/>
              <a:t>smittvernutstyr</a:t>
            </a:r>
            <a:r>
              <a:rPr lang="nn-NO" sz="4800" dirty="0" smtClean="0"/>
              <a:t>                   </a:t>
            </a:r>
            <a:endParaRPr lang="nn-NO" sz="4800" dirty="0" smtClean="0"/>
          </a:p>
          <a:p>
            <a:pPr lvl="0"/>
            <a:r>
              <a:rPr lang="nn-NO" sz="4800" dirty="0" smtClean="0"/>
              <a:t>Tidspunkt for neste møte – møte kvar </a:t>
            </a:r>
            <a:r>
              <a:rPr lang="nn-NO" sz="4800" dirty="0" smtClean="0"/>
              <a:t>onsdag:  </a:t>
            </a:r>
            <a:r>
              <a:rPr lang="nn-NO" sz="4800" dirty="0" smtClean="0"/>
              <a:t>15. april frå kl. 10 00 – 1100</a:t>
            </a:r>
          </a:p>
          <a:p>
            <a:pPr marL="0" indent="0">
              <a:buNone/>
            </a:pPr>
            <a:endParaRPr lang="nn-NO" sz="4800" dirty="0"/>
          </a:p>
        </p:txBody>
      </p:sp>
    </p:spTree>
    <p:extLst>
      <p:ext uri="{BB962C8B-B14F-4D97-AF65-F5344CB8AC3E}">
        <p14:creationId xmlns:p14="http://schemas.microsoft.com/office/powerpoint/2010/main" val="1029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Elektronisk melding om dødsfall – HMR går over til nasjonal løysing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nb-NO" dirty="0"/>
              <a:t>Endringa trer i kraft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smtClean="0"/>
              <a:t> </a:t>
            </a:r>
            <a:r>
              <a:rPr lang="nb-NO" b="1" dirty="0"/>
              <a:t>7. april kl. 08:00</a:t>
            </a:r>
            <a:endParaRPr lang="nb-NO" dirty="0"/>
          </a:p>
          <a:p>
            <a:pPr lvl="0"/>
            <a:r>
              <a:rPr lang="nb-NO" u="sng" dirty="0"/>
              <a:t>Alle dødsfall</a:t>
            </a:r>
            <a:r>
              <a:rPr lang="nb-NO" dirty="0"/>
              <a:t> skal </a:t>
            </a:r>
            <a:r>
              <a:rPr lang="nb-NO" dirty="0" err="1"/>
              <a:t>meldast</a:t>
            </a:r>
            <a:r>
              <a:rPr lang="nb-NO" dirty="0"/>
              <a:t> via </a:t>
            </a:r>
            <a:r>
              <a:rPr lang="nb-NO" u="sng" dirty="0">
                <a:hlinkClick r:id="rId2"/>
              </a:rPr>
              <a:t>https://helsepunkt.no/dodsmelding</a:t>
            </a:r>
            <a:endParaRPr lang="nb-NO" dirty="0"/>
          </a:p>
          <a:p>
            <a:pPr lvl="0"/>
            <a:r>
              <a:rPr lang="nb-NO" u="sng" dirty="0"/>
              <a:t>Lege</a:t>
            </a:r>
            <a:r>
              <a:rPr lang="nb-NO" dirty="0"/>
              <a:t> er </a:t>
            </a:r>
            <a:r>
              <a:rPr lang="nb-NO" dirty="0" err="1"/>
              <a:t>ansvarleg</a:t>
            </a:r>
            <a:r>
              <a:rPr lang="nb-NO" dirty="0"/>
              <a:t> for utfylling i nasjonal portal</a:t>
            </a:r>
          </a:p>
          <a:p>
            <a:pPr lvl="0"/>
            <a:r>
              <a:rPr lang="nb-NO" u="sng" dirty="0"/>
              <a:t>Lege</a:t>
            </a:r>
            <a:r>
              <a:rPr lang="nb-NO" dirty="0"/>
              <a:t> må ta utskrift og legge dette i pasienten si </a:t>
            </a:r>
            <a:r>
              <a:rPr lang="nb-NO" dirty="0" err="1"/>
              <a:t>opphaldsmappe</a:t>
            </a:r>
            <a:endParaRPr lang="nb-NO" dirty="0"/>
          </a:p>
          <a:p>
            <a:pPr lvl="0"/>
            <a:r>
              <a:rPr lang="nb-NO" u="sng" dirty="0"/>
              <a:t>Sekretær</a:t>
            </a:r>
            <a:r>
              <a:rPr lang="nb-NO" dirty="0"/>
              <a:t> </a:t>
            </a:r>
            <a:r>
              <a:rPr lang="nb-NO" dirty="0" err="1"/>
              <a:t>skannar</a:t>
            </a:r>
            <a:r>
              <a:rPr lang="nb-NO" dirty="0"/>
              <a:t> utskrifta til pasienten sin journal i </a:t>
            </a:r>
            <a:r>
              <a:rPr lang="nb-NO" dirty="0" err="1"/>
              <a:t>Doculive</a:t>
            </a:r>
            <a:endParaRPr lang="nb-NO" dirty="0"/>
          </a:p>
          <a:p>
            <a:pPr lvl="0"/>
            <a:r>
              <a:rPr lang="nb-NO" u="sng" dirty="0"/>
              <a:t>Sekretær</a:t>
            </a:r>
            <a:r>
              <a:rPr lang="nb-NO" dirty="0"/>
              <a:t> tar ut </a:t>
            </a:r>
            <a:r>
              <a:rPr lang="nb-NO" dirty="0" err="1"/>
              <a:t>daglege</a:t>
            </a:r>
            <a:r>
              <a:rPr lang="nb-NO" dirty="0"/>
              <a:t> </a:t>
            </a:r>
            <a:r>
              <a:rPr lang="nb-NO" dirty="0" err="1"/>
              <a:t>rapportar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PAS over </a:t>
            </a:r>
            <a:r>
              <a:rPr lang="nb-NO" dirty="0" err="1"/>
              <a:t>pasientar</a:t>
            </a:r>
            <a:r>
              <a:rPr lang="nb-NO" dirty="0"/>
              <a:t> </a:t>
            </a:r>
            <a:r>
              <a:rPr lang="nb-NO" dirty="0" err="1"/>
              <a:t>utskreve</a:t>
            </a:r>
            <a:r>
              <a:rPr lang="nb-NO" dirty="0"/>
              <a:t> som døde</a:t>
            </a:r>
          </a:p>
          <a:p>
            <a:pPr lvl="0"/>
            <a:r>
              <a:rPr lang="nb-NO" u="sng" dirty="0"/>
              <a:t>Ny prosedyre</a:t>
            </a:r>
            <a:r>
              <a:rPr lang="nb-NO" dirty="0"/>
              <a:t> er klar: </a:t>
            </a:r>
            <a:r>
              <a:rPr lang="nb-NO" i="1" dirty="0"/>
              <a:t>Dødsfall – melding til Folkeregisteret og Dødsårsaksregisteret (DÅR)</a:t>
            </a:r>
            <a:r>
              <a:rPr lang="nb-NO" dirty="0"/>
              <a:t> (ID 38922)</a:t>
            </a:r>
          </a:p>
          <a:p>
            <a:pPr lvl="0"/>
            <a:r>
              <a:rPr lang="nb-NO" dirty="0"/>
              <a:t>Prosedyre om døde blir revidert: </a:t>
            </a:r>
            <a:r>
              <a:rPr lang="nb-NO" i="1" dirty="0"/>
              <a:t>Døde – legers plikter, legeundersøkelsen og håndtering av legeerklæring</a:t>
            </a:r>
            <a:r>
              <a:rPr lang="nb-NO" dirty="0"/>
              <a:t> (ID 31127)</a:t>
            </a:r>
          </a:p>
          <a:p>
            <a:pPr lvl="0"/>
            <a:r>
              <a:rPr lang="nb-NO" dirty="0"/>
              <a:t>Dødsmeldingsskjema i </a:t>
            </a:r>
            <a:r>
              <a:rPr lang="nb-NO" dirty="0" err="1"/>
              <a:t>Doculive</a:t>
            </a:r>
            <a:r>
              <a:rPr lang="nb-NO" dirty="0"/>
              <a:t> blir fjerna 7. april kl. 08:00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5029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Klinikksjef Palma Hånes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</a:t>
            </a:r>
            <a:r>
              <a:rPr lang="nb-NO" smtClean="0"/>
              <a:t>- 07.04.2020 kl.1215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9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2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4</a:t>
            </a:r>
          </a:p>
          <a:p>
            <a:pPr>
              <a:buFontTx/>
              <a:buChar char="-"/>
            </a:pPr>
            <a:r>
              <a:rPr lang="nb-NO" dirty="0" smtClean="0"/>
              <a:t>Molde sjukehus: 2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1</a:t>
            </a:r>
          </a:p>
          <a:p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ansatte i karantene: </a:t>
            </a:r>
            <a:r>
              <a:rPr lang="nb-NO" dirty="0" smtClean="0"/>
              <a:t>81</a:t>
            </a: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Oppstart</a:t>
            </a:r>
            <a:r>
              <a:rPr lang="nn-NO" dirty="0" smtClean="0"/>
              <a:t> </a:t>
            </a:r>
            <a:r>
              <a:rPr lang="nn-NO" dirty="0"/>
              <a:t>e</a:t>
            </a:r>
            <a:r>
              <a:rPr lang="nn-NO" dirty="0" smtClean="0"/>
              <a:t>lektiv aktivitet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n-NO" dirty="0" err="1" smtClean="0"/>
              <a:t>Oppstart</a:t>
            </a:r>
            <a:r>
              <a:rPr lang="nn-NO" dirty="0" smtClean="0"/>
              <a:t> elektiv aktivitet på sjukehuset etter påske</a:t>
            </a:r>
          </a:p>
          <a:p>
            <a:r>
              <a:rPr lang="nn-NO" dirty="0" smtClean="0"/>
              <a:t>Når vi startar opp ser vi for oss å gjere dette i samråd med kommunane </a:t>
            </a:r>
          </a:p>
          <a:p>
            <a:pPr lvl="0"/>
            <a:r>
              <a:rPr lang="nn-NO" dirty="0" smtClean="0"/>
              <a:t>Internt i sjukehusa må vi vurdere situasjonen den 14 april, før </a:t>
            </a:r>
            <a:r>
              <a:rPr lang="nn-NO" dirty="0" err="1" smtClean="0"/>
              <a:t>oppstart</a:t>
            </a:r>
            <a:endParaRPr lang="nn-NO" dirty="0" smtClean="0"/>
          </a:p>
          <a:p>
            <a:pPr lvl="0"/>
            <a:r>
              <a:rPr lang="nn-NO" dirty="0" smtClean="0"/>
              <a:t>Sjølvsagt etter nasjonale føringar og råd </a:t>
            </a:r>
          </a:p>
          <a:p>
            <a:pPr lvl="0"/>
            <a:r>
              <a:rPr lang="nn-NO" dirty="0" smtClean="0"/>
              <a:t>Vi har </a:t>
            </a:r>
            <a:r>
              <a:rPr lang="nn-NO" dirty="0" smtClean="0"/>
              <a:t>pr. </a:t>
            </a:r>
            <a:r>
              <a:rPr lang="nn-NO" dirty="0" smtClean="0"/>
              <a:t>i dag lister over utvalde mulige pasientar som vi kan kalle inn på kort varsel </a:t>
            </a:r>
          </a:p>
          <a:p>
            <a:pPr marL="0" lvl="0" indent="0">
              <a:buNone/>
            </a:pPr>
            <a:endParaRPr lang="nn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6482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Transport påske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555171" y="1632854"/>
          <a:ext cx="11201399" cy="2522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246">
                  <a:extLst>
                    <a:ext uri="{9D8B030D-6E8A-4147-A177-3AD203B41FA5}">
                      <a16:colId xmlns:a16="http://schemas.microsoft.com/office/drawing/2014/main" val="2744705097"/>
                    </a:ext>
                  </a:extLst>
                </a:gridCol>
                <a:gridCol w="1701940">
                  <a:extLst>
                    <a:ext uri="{9D8B030D-6E8A-4147-A177-3AD203B41FA5}">
                      <a16:colId xmlns:a16="http://schemas.microsoft.com/office/drawing/2014/main" val="4183971298"/>
                    </a:ext>
                  </a:extLst>
                </a:gridCol>
                <a:gridCol w="1952166">
                  <a:extLst>
                    <a:ext uri="{9D8B030D-6E8A-4147-A177-3AD203B41FA5}">
                      <a16:colId xmlns:a16="http://schemas.microsoft.com/office/drawing/2014/main" val="55593238"/>
                    </a:ext>
                  </a:extLst>
                </a:gridCol>
                <a:gridCol w="1292664">
                  <a:extLst>
                    <a:ext uri="{9D8B030D-6E8A-4147-A177-3AD203B41FA5}">
                      <a16:colId xmlns:a16="http://schemas.microsoft.com/office/drawing/2014/main" val="2118333880"/>
                    </a:ext>
                  </a:extLst>
                </a:gridCol>
                <a:gridCol w="1291651">
                  <a:extLst>
                    <a:ext uri="{9D8B030D-6E8A-4147-A177-3AD203B41FA5}">
                      <a16:colId xmlns:a16="http://schemas.microsoft.com/office/drawing/2014/main" val="3065906741"/>
                    </a:ext>
                  </a:extLst>
                </a:gridCol>
                <a:gridCol w="3159732">
                  <a:extLst>
                    <a:ext uri="{9D8B030D-6E8A-4147-A177-3AD203B41FA5}">
                      <a16:colId xmlns:a16="http://schemas.microsoft.com/office/drawing/2014/main" val="3094192995"/>
                    </a:ext>
                  </a:extLst>
                </a:gridCol>
              </a:tblGrid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Volda -Ålesund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 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2854157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 err="1">
                          <a:effectLst/>
                        </a:rPr>
                        <a:t>Hellidag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Avreise Volda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Ankomst Ålesund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Garnes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Ulstein?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Transportør tlfnr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0485956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Onsdag 08.04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09:30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11:30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09:50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10:00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Walderhaug 96221999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1052430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Torsdag 09.04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08:50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Walderhaug 97791339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40815199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Fredag 10.04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35322784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Lørdag 11.04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8330965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Søndag 12.4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09:00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97791339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66496097"/>
                  </a:ext>
                </a:extLst>
              </a:tr>
              <a:tr h="315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Mandag 13.04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10:30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08:50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</a:rPr>
                        <a:t>09:00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</a:rPr>
                        <a:t>Walderhaug 96221999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20991898"/>
                  </a:ext>
                </a:extLst>
              </a:tr>
            </a:tbl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359228" y="4538663"/>
            <a:ext cx="113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1. Tabellen </a:t>
            </a:r>
            <a:r>
              <a:rPr lang="nn-NO" dirty="0"/>
              <a:t>over er HMR si eiga rute </a:t>
            </a:r>
            <a:r>
              <a:rPr lang="nb-NO" dirty="0"/>
              <a:t>mikrobiologiske prøvesending mellom Volda </a:t>
            </a:r>
            <a:r>
              <a:rPr lang="nb-NO" dirty="0" smtClean="0"/>
              <a:t>sjukehus-Ålesund sjukehus-Molde </a:t>
            </a:r>
            <a:r>
              <a:rPr lang="nb-NO" dirty="0"/>
              <a:t>sykehus  i påska . Plan for denne er vedlagt og kommune kan bruke </a:t>
            </a:r>
            <a:r>
              <a:rPr lang="nb-NO" dirty="0" smtClean="0"/>
              <a:t>denne. </a:t>
            </a:r>
            <a:r>
              <a:rPr lang="nb-NO" dirty="0" err="1" smtClean="0"/>
              <a:t>Måndag</a:t>
            </a:r>
            <a:r>
              <a:rPr lang="nb-NO" dirty="0" smtClean="0"/>
              <a:t>. 6 og </a:t>
            </a:r>
            <a:r>
              <a:rPr lang="nb-NO" dirty="0" err="1" smtClean="0"/>
              <a:t>tysdag</a:t>
            </a:r>
            <a:r>
              <a:rPr lang="nb-NO" dirty="0" smtClean="0"/>
              <a:t> 7. april ordinær drift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2204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498CA1-F68D-4139-9A87-FD23104511B2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1748</TotalTime>
  <Words>635</Words>
  <Application>Microsoft Office PowerPoint</Application>
  <PresentationFormat>Widescreen</PresentationFormat>
  <Paragraphs>116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1_Office-tema</vt:lpstr>
      <vt:lpstr>Samarbeidsmøte mellom Sju-stjerna og helseføretaket</vt:lpstr>
      <vt:lpstr>Mål med samarbeidsmøte</vt:lpstr>
      <vt:lpstr>Møtedeltakarar</vt:lpstr>
      <vt:lpstr>Agenda</vt:lpstr>
      <vt:lpstr>Elektronisk melding om dødsfall – HMR går over til nasjonal løysing</vt:lpstr>
      <vt:lpstr>Covid 19 - Status </vt:lpstr>
      <vt:lpstr>Covid 19  Status HMR  - 07.04.2020 kl.1215</vt:lpstr>
      <vt:lpstr>Oppstart elektiv aktivitet</vt:lpstr>
      <vt:lpstr>Transport påske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87</cp:revision>
  <cp:lastPrinted>2020-03-17T14:30:33Z</cp:lastPrinted>
  <dcterms:created xsi:type="dcterms:W3CDTF">2020-03-16T14:00:59Z</dcterms:created>
  <dcterms:modified xsi:type="dcterms:W3CDTF">2020-04-08T07:50:44Z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