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75" r:id="rId6"/>
    <p:sldId id="276" r:id="rId7"/>
    <p:sldId id="269" r:id="rId8"/>
    <p:sldId id="265" r:id="rId9"/>
    <p:sldId id="260" r:id="rId10"/>
    <p:sldId id="277" r:id="rId11"/>
    <p:sldId id="284" r:id="rId12"/>
    <p:sldId id="291" r:id="rId13"/>
    <p:sldId id="288" r:id="rId14"/>
    <p:sldId id="290" r:id="rId15"/>
    <p:sldId id="289" r:id="rId16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20" y="4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16. september 2020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Utvikling av sjukehuset i Volda</a:t>
            </a:r>
            <a:endParaRPr lang="nn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64" y="1992086"/>
            <a:ext cx="4538436" cy="3533208"/>
          </a:xfrm>
        </p:spPr>
      </p:pic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172200" y="1469571"/>
            <a:ext cx="5181600" cy="4707392"/>
          </a:xfrm>
        </p:spPr>
        <p:txBody>
          <a:bodyPr/>
          <a:lstStyle/>
          <a:p>
            <a:r>
              <a:rPr lang="nn-NO" dirty="0" smtClean="0"/>
              <a:t>Opning av </a:t>
            </a:r>
            <a:r>
              <a:rPr lang="nn-NO" dirty="0" err="1" smtClean="0"/>
              <a:t>dagkirurgen</a:t>
            </a:r>
            <a:endParaRPr lang="nn-NO" dirty="0" smtClean="0"/>
          </a:p>
          <a:p>
            <a:endParaRPr lang="nn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386" y="1918607"/>
            <a:ext cx="2269671" cy="2081893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236" y="4073979"/>
            <a:ext cx="2555421" cy="219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Gladsak igjen……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Styret </a:t>
            </a:r>
            <a:r>
              <a:rPr lang="nb-NO" dirty="0"/>
              <a:t>for Helse Møre og Romsdal godkjenner oppstart av prosjektet Akuttmottak og</a:t>
            </a:r>
          </a:p>
          <a:p>
            <a:pPr marL="0" indent="0">
              <a:buNone/>
            </a:pPr>
            <a:r>
              <a:rPr lang="nb-NO" dirty="0" smtClean="0"/>
              <a:t>  poliklinikkareal </a:t>
            </a:r>
            <a:r>
              <a:rPr lang="nb-NO" dirty="0"/>
              <a:t>i Volda </a:t>
            </a:r>
            <a:r>
              <a:rPr lang="nb-NO" dirty="0" err="1"/>
              <a:t>innanfor</a:t>
            </a:r>
            <a:r>
              <a:rPr lang="nb-NO" dirty="0"/>
              <a:t>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ei </a:t>
            </a:r>
            <a:r>
              <a:rPr lang="nb-NO" dirty="0"/>
              <a:t>total kostnadsramme på 45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mill</a:t>
            </a:r>
            <a:r>
              <a:rPr lang="nb-NO" dirty="0"/>
              <a:t>. kroner.</a:t>
            </a:r>
          </a:p>
          <a:p>
            <a:endParaRPr lang="nn-NO" dirty="0"/>
          </a:p>
        </p:txBody>
      </p:sp>
      <p:pic>
        <p:nvPicPr>
          <p:cNvPr id="5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7271" y="1249136"/>
            <a:ext cx="6082393" cy="458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204107" y="365125"/>
            <a:ext cx="11149693" cy="1325563"/>
          </a:xfrm>
        </p:spPr>
        <p:txBody>
          <a:bodyPr/>
          <a:lstStyle/>
          <a:p>
            <a:r>
              <a:rPr lang="nn-NO" i="1" dirty="0" smtClean="0"/>
              <a:t>Felles samarbeid: Fagdag i geriatri – </a:t>
            </a:r>
            <a:br>
              <a:rPr lang="nn-NO" i="1" dirty="0" smtClean="0"/>
            </a:br>
            <a:r>
              <a:rPr lang="nn-NO" i="1" dirty="0" err="1" smtClean="0"/>
              <a:t>Webinar</a:t>
            </a:r>
            <a:r>
              <a:rPr lang="nn-NO" i="1" dirty="0" smtClean="0"/>
              <a:t>   -  Januar 2021 - Eldre og </a:t>
            </a:r>
            <a:r>
              <a:rPr lang="nn-NO" i="1" dirty="0" err="1" smtClean="0"/>
              <a:t>Covid</a:t>
            </a:r>
            <a:r>
              <a:rPr lang="nn-NO" i="1" dirty="0" smtClean="0"/>
              <a:t> 19</a:t>
            </a:r>
            <a:endParaRPr lang="nn-NO" i="1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432707" y="1825625"/>
            <a:ext cx="11552464" cy="4351338"/>
          </a:xfrm>
        </p:spPr>
        <p:txBody>
          <a:bodyPr>
            <a:normAutofit fontScale="92500" lnSpcReduction="20000"/>
          </a:bodyPr>
          <a:lstStyle/>
          <a:p>
            <a:r>
              <a:rPr lang="nn-NO" dirty="0" smtClean="0"/>
              <a:t>Samarbeid mellom kommunane, høgskulen og sjukehuset</a:t>
            </a:r>
          </a:p>
          <a:p>
            <a:r>
              <a:rPr lang="nn-NO" dirty="0" smtClean="0"/>
              <a:t>Framlegg til tema – som vi gjerne vil ha innspel på</a:t>
            </a:r>
          </a:p>
          <a:p>
            <a:r>
              <a:rPr lang="nn-NO" dirty="0" smtClean="0"/>
              <a:t>Eldre og </a:t>
            </a:r>
            <a:r>
              <a:rPr lang="nn-NO" dirty="0" err="1" smtClean="0"/>
              <a:t>Covid</a:t>
            </a:r>
            <a:r>
              <a:rPr lang="nn-NO" dirty="0" smtClean="0"/>
              <a:t> -19: </a:t>
            </a:r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dirty="0" smtClean="0"/>
              <a:t>- deling av erfaringar og utfordringar</a:t>
            </a:r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dirty="0" smtClean="0"/>
              <a:t>- løysingar for isolerte bebuarar i sjukeheim – løysingar i høve til</a:t>
            </a:r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dirty="0" smtClean="0"/>
              <a:t>  respiratorpasientar på sjukehus </a:t>
            </a:r>
          </a:p>
          <a:p>
            <a:pPr>
              <a:buFontTx/>
              <a:buChar char="-"/>
            </a:pPr>
            <a:r>
              <a:rPr lang="nn-NO" dirty="0" smtClean="0"/>
              <a:t>Styrking og </a:t>
            </a:r>
            <a:r>
              <a:rPr lang="nn-NO" dirty="0" err="1" smtClean="0"/>
              <a:t>meistring</a:t>
            </a:r>
            <a:r>
              <a:rPr lang="nn-NO" dirty="0" smtClean="0"/>
              <a:t> </a:t>
            </a:r>
          </a:p>
          <a:p>
            <a:pPr>
              <a:buFontTx/>
              <a:buChar char="-"/>
            </a:pPr>
            <a:r>
              <a:rPr lang="nn-NO" dirty="0" err="1" smtClean="0"/>
              <a:t>Kriseledelse</a:t>
            </a:r>
            <a:r>
              <a:rPr lang="nn-NO" dirty="0" smtClean="0"/>
              <a:t> – Korleis ser framtida ut i høve til eldreomsorg</a:t>
            </a:r>
          </a:p>
          <a:p>
            <a:pPr>
              <a:buFontTx/>
              <a:buChar char="-"/>
            </a:pPr>
            <a:endParaRPr lang="nn-NO" dirty="0"/>
          </a:p>
          <a:p>
            <a:pPr>
              <a:buFontTx/>
              <a:buChar char="-"/>
            </a:pPr>
            <a:r>
              <a:rPr lang="nn-NO" dirty="0" smtClean="0"/>
              <a:t>Innspel på  tema kan sendast til: Stian, Gro Anette eller Mona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512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616529"/>
            <a:ext cx="5423807" cy="4560434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</a:t>
            </a:r>
            <a:r>
              <a:rPr lang="nn-NO" dirty="0" smtClean="0"/>
              <a:t>Sju-stjerna</a:t>
            </a:r>
          </a:p>
          <a:p>
            <a:r>
              <a:rPr lang="nn-NO" dirty="0" smtClean="0"/>
              <a:t>Linda Gramshaug </a:t>
            </a:r>
            <a:r>
              <a:rPr lang="nn-NO" dirty="0" err="1" smtClean="0"/>
              <a:t>Fonseca</a:t>
            </a:r>
            <a:r>
              <a:rPr lang="nn-NO" dirty="0" smtClean="0"/>
              <a:t>, leiar for sjukeheimslegane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nn-NO" dirty="0" smtClean="0"/>
          </a:p>
          <a:p>
            <a:r>
              <a:rPr lang="nn-NO" dirty="0" smtClean="0"/>
              <a:t>Palma </a:t>
            </a:r>
            <a:r>
              <a:rPr lang="nn-NO" dirty="0"/>
              <a:t>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</a:t>
            </a:r>
            <a:r>
              <a:rPr lang="nn-NO" dirty="0" smtClean="0"/>
              <a:t>seksjonsleiar</a:t>
            </a:r>
            <a:endParaRPr lang="nn-NO" dirty="0" smtClean="0"/>
          </a:p>
          <a:p>
            <a:r>
              <a:rPr lang="nn-NO" dirty="0" smtClean="0"/>
              <a:t>Knut Nautvik, rådgjevar/leiar krisestab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278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870972" cy="4764542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nn-NO" dirty="0" smtClean="0"/>
          </a:p>
          <a:p>
            <a:pPr lvl="0"/>
            <a:r>
              <a:rPr lang="nn-NO" sz="6400" dirty="0" smtClean="0"/>
              <a:t>Velkomen, info/agenda</a:t>
            </a:r>
          </a:p>
          <a:p>
            <a:pPr lvl="0"/>
            <a:r>
              <a:rPr lang="nn-NO" sz="6400" dirty="0" smtClean="0"/>
              <a:t>Referat/oppfølgingspunkt frå </a:t>
            </a:r>
            <a:r>
              <a:rPr lang="nn-NO" sz="6400" dirty="0" smtClean="0"/>
              <a:t>møte 2. </a:t>
            </a:r>
            <a:r>
              <a:rPr lang="nn-NO" sz="6400" smtClean="0"/>
              <a:t>september</a:t>
            </a:r>
            <a:endParaRPr lang="nn-NO" sz="6400" dirty="0" smtClean="0"/>
          </a:p>
          <a:p>
            <a:pPr marL="0" lvl="0" indent="0">
              <a:buNone/>
            </a:pPr>
            <a:r>
              <a:rPr lang="nn-NO" sz="6400" dirty="0" smtClean="0"/>
              <a:t>     Situasjonsbilde:</a:t>
            </a:r>
          </a:p>
          <a:p>
            <a:pPr lvl="0"/>
            <a:r>
              <a:rPr lang="nn-NO" sz="6400" dirty="0" smtClean="0"/>
              <a:t>Status kommunar: Ørsta v/ Kommuneoverlege Unni Natås, Vanylven v/ kommuneoverlege Cecilie Oppedal, Sande v/ kommuneoverlege Asta Sileikiene, Ulstein v/kommuneoverlege Norunn Kirkebø Elde, Volda v/kommuneoverlege Inger Lise Kaldhol, Herøy, v/ smittevern overlege Bjørn Martin Aasen, Hareid v/ kommuneoverlege Karsten Vingen</a:t>
            </a:r>
          </a:p>
          <a:p>
            <a:pPr lvl="0"/>
            <a:r>
              <a:rPr lang="nn-NO" sz="6400" dirty="0" smtClean="0"/>
              <a:t>Status helseføretak v/Mona Ryste</a:t>
            </a:r>
          </a:p>
          <a:p>
            <a:pPr marL="0" lvl="0" indent="0">
              <a:buNone/>
            </a:pPr>
            <a:r>
              <a:rPr lang="nn-NO" sz="6400" dirty="0" smtClean="0"/>
              <a:t>     Spørsmålsrunde og gjensidig informasjonsutveksling:</a:t>
            </a:r>
          </a:p>
          <a:p>
            <a:pPr marL="0" lvl="0" indent="0">
              <a:buNone/>
            </a:pPr>
            <a:r>
              <a:rPr lang="nn-NO" sz="6400" dirty="0" smtClean="0"/>
              <a:t>     Aksjon/tiltak: Korleis kan vi </a:t>
            </a:r>
            <a:r>
              <a:rPr lang="nn-NO" sz="6400" dirty="0" err="1" smtClean="0"/>
              <a:t>bistå</a:t>
            </a:r>
            <a:r>
              <a:rPr lang="nn-NO" sz="6400" dirty="0" smtClean="0"/>
              <a:t> kvarandre, fordeling av arbeidsoppgåver</a:t>
            </a:r>
          </a:p>
          <a:p>
            <a:r>
              <a:rPr lang="nn-NO" sz="6400" dirty="0" smtClean="0"/>
              <a:t>Viktig informasjon frå </a:t>
            </a:r>
            <a:r>
              <a:rPr lang="nn-NO" sz="6400" dirty="0" err="1" smtClean="0"/>
              <a:t>mikrobiologen</a:t>
            </a:r>
            <a:r>
              <a:rPr lang="nn-NO" sz="6400" dirty="0" smtClean="0"/>
              <a:t> i Molde</a:t>
            </a:r>
          </a:p>
          <a:p>
            <a:r>
              <a:rPr lang="nn-NO" sz="6400" dirty="0" smtClean="0"/>
              <a:t>Testing</a:t>
            </a:r>
          </a:p>
          <a:p>
            <a:r>
              <a:rPr lang="nn-NO" sz="6400" dirty="0" err="1" smtClean="0"/>
              <a:t>Smittvernutstyr</a:t>
            </a:r>
            <a:r>
              <a:rPr lang="nn-NO" sz="6400" dirty="0" smtClean="0"/>
              <a:t>                   </a:t>
            </a:r>
          </a:p>
          <a:p>
            <a:pPr lvl="0"/>
            <a:r>
              <a:rPr lang="nn-NO" sz="6400" dirty="0" smtClean="0"/>
              <a:t>Tidspunkt for neste møte 30. september kl. 1000</a:t>
            </a:r>
          </a:p>
          <a:p>
            <a:pPr marL="0" indent="0">
              <a:buNone/>
            </a:pPr>
            <a:endParaRPr lang="nn-NO" sz="6400" dirty="0"/>
          </a:p>
        </p:txBody>
      </p:sp>
    </p:spTree>
    <p:extLst>
      <p:ext uri="{BB962C8B-B14F-4D97-AF65-F5344CB8AC3E}">
        <p14:creationId xmlns:p14="http://schemas.microsoft.com/office/powerpoint/2010/main" val="33860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informasjon/erfaringsutveksling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Mona Ryste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- </a:t>
            </a:r>
            <a:r>
              <a:rPr lang="nb-NO" dirty="0" smtClean="0"/>
              <a:t>15.09 </a:t>
            </a:r>
            <a:r>
              <a:rPr lang="nb-NO" dirty="0" smtClean="0"/>
              <a:t>2020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>
                <a:effectLst/>
              </a:rPr>
              <a:t>Oppdaterte tall på koronasituasjonen i Helse Møre og Romsdal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innlagte pasienter med Covid-19: </a:t>
            </a:r>
            <a:r>
              <a:rPr lang="nb-NO" dirty="0"/>
              <a:t>0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r>
              <a:rPr lang="nb-NO" dirty="0" smtClean="0"/>
              <a:t>- Ålesund sjukehus: 0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Kristiansund sjukehus: 0</a:t>
            </a:r>
          </a:p>
          <a:p>
            <a:pPr>
              <a:buFontTx/>
              <a:buChar char="-"/>
            </a:pPr>
            <a:r>
              <a:rPr lang="nb-NO" dirty="0" smtClean="0"/>
              <a:t>Molde sjukehus: 0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Volda sjukehus: </a:t>
            </a:r>
            <a:r>
              <a:rPr lang="nb-NO" dirty="0"/>
              <a:t>0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1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873578"/>
          </a:xfrm>
        </p:spPr>
        <p:txBody>
          <a:bodyPr/>
          <a:lstStyle/>
          <a:p>
            <a:r>
              <a:rPr lang="nn-NO" dirty="0" smtClean="0"/>
              <a:t>Forsyning av kritiske produkt </a:t>
            </a:r>
            <a:r>
              <a:rPr lang="nn-NO" dirty="0" smtClean="0"/>
              <a:t>14</a:t>
            </a:r>
            <a:r>
              <a:rPr lang="nn-NO" dirty="0" smtClean="0"/>
              <a:t>09</a:t>
            </a:r>
            <a:endParaRPr lang="nn-NO" dirty="0"/>
          </a:p>
        </p:txBody>
      </p:sp>
      <p:pic>
        <p:nvPicPr>
          <p:cNvPr id="5" name="Plassholder for innhold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816429"/>
            <a:ext cx="7891656" cy="5360534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9160329" y="889907"/>
            <a:ext cx="27187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Kommentarer: </a:t>
            </a:r>
            <a:endParaRPr lang="nb-NO" dirty="0"/>
          </a:p>
          <a:p>
            <a:pPr lvl="0"/>
            <a:r>
              <a:rPr lang="nb-NO" dirty="0"/>
              <a:t>Prøvetakingsutstyr er vurdert </a:t>
            </a:r>
            <a:r>
              <a:rPr lang="nb-NO" dirty="0" smtClean="0"/>
              <a:t>som </a:t>
            </a:r>
            <a:r>
              <a:rPr lang="nb-NO" dirty="0" err="1" smtClean="0"/>
              <a:t>raud</a:t>
            </a:r>
            <a:r>
              <a:rPr lang="nb-NO" dirty="0" smtClean="0"/>
              <a:t> grunna </a:t>
            </a:r>
            <a:r>
              <a:rPr lang="nb-NO" dirty="0"/>
              <a:t>stor </a:t>
            </a:r>
            <a:r>
              <a:rPr lang="nb-NO" dirty="0" err="1" smtClean="0"/>
              <a:t>auke</a:t>
            </a:r>
            <a:r>
              <a:rPr lang="nb-NO" dirty="0" smtClean="0"/>
              <a:t> </a:t>
            </a:r>
            <a:r>
              <a:rPr lang="nb-NO" dirty="0"/>
              <a:t>i forbruk, samtidig som det har </a:t>
            </a:r>
            <a:r>
              <a:rPr lang="nb-NO" dirty="0" err="1" smtClean="0"/>
              <a:t>kome</a:t>
            </a:r>
            <a:r>
              <a:rPr lang="nb-NO" dirty="0" smtClean="0"/>
              <a:t> </a:t>
            </a:r>
            <a:r>
              <a:rPr lang="nb-NO" dirty="0"/>
              <a:t>lite varer inn.</a:t>
            </a:r>
            <a:r>
              <a:rPr lang="nb-NO" b="1" dirty="0"/>
              <a:t> Vi har i tillegg til </a:t>
            </a:r>
            <a:r>
              <a:rPr lang="nb-NO" b="1" dirty="0" smtClean="0"/>
              <a:t>lagerbeholdning </a:t>
            </a:r>
            <a:r>
              <a:rPr lang="nb-NO" b="1" dirty="0"/>
              <a:t>som </a:t>
            </a:r>
            <a:r>
              <a:rPr lang="nb-NO" b="1" dirty="0" smtClean="0"/>
              <a:t>viser </a:t>
            </a:r>
            <a:r>
              <a:rPr lang="nb-NO" b="1" dirty="0"/>
              <a:t>i rapporten mottatt 10000 </a:t>
            </a:r>
            <a:r>
              <a:rPr lang="nb-NO" b="1" dirty="0" err="1" smtClean="0"/>
              <a:t>testar</a:t>
            </a:r>
            <a:r>
              <a:rPr lang="nb-NO" b="1" dirty="0" smtClean="0"/>
              <a:t> </a:t>
            </a:r>
            <a:r>
              <a:rPr lang="nb-NO" b="1" dirty="0" err="1" smtClean="0"/>
              <a:t>frå</a:t>
            </a:r>
            <a:r>
              <a:rPr lang="nb-NO" b="1" dirty="0" smtClean="0"/>
              <a:t> </a:t>
            </a:r>
            <a:r>
              <a:rPr lang="nb-NO" b="1" dirty="0"/>
              <a:t>nasjonalt lager forrige </a:t>
            </a:r>
            <a:r>
              <a:rPr lang="nb-NO" b="1" dirty="0" smtClean="0"/>
              <a:t>veke </a:t>
            </a:r>
            <a:r>
              <a:rPr lang="nb-NO" b="1" dirty="0"/>
              <a:t>og nye 10000 </a:t>
            </a:r>
            <a:r>
              <a:rPr lang="nb-NO" b="1" dirty="0" err="1" smtClean="0"/>
              <a:t>testar</a:t>
            </a:r>
            <a:r>
              <a:rPr lang="nb-NO" b="1" dirty="0" smtClean="0"/>
              <a:t> </a:t>
            </a:r>
            <a:r>
              <a:rPr lang="nb-NO" b="1" dirty="0"/>
              <a:t>denne </a:t>
            </a:r>
            <a:r>
              <a:rPr lang="nb-NO" b="1" dirty="0" err="1" smtClean="0"/>
              <a:t>veka</a:t>
            </a:r>
            <a:r>
              <a:rPr lang="nb-NO" b="1" dirty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8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Hurtigtesting mottak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får foreløpig inn nok </a:t>
            </a:r>
            <a:r>
              <a:rPr lang="nb-NO" dirty="0" err="1" smtClean="0"/>
              <a:t>testar</a:t>
            </a:r>
            <a:r>
              <a:rPr lang="nb-NO" dirty="0" smtClean="0"/>
              <a:t> </a:t>
            </a:r>
            <a:r>
              <a:rPr lang="nb-NO" dirty="0"/>
              <a:t>til å kunne innføre </a:t>
            </a:r>
            <a:r>
              <a:rPr lang="nb-NO" dirty="0" err="1" smtClean="0"/>
              <a:t>naudløysing</a:t>
            </a:r>
            <a:r>
              <a:rPr lang="nb-NO" dirty="0" smtClean="0"/>
              <a:t> </a:t>
            </a:r>
            <a:r>
              <a:rPr lang="nb-NO" dirty="0" err="1" smtClean="0"/>
              <a:t>hurtigtestar</a:t>
            </a:r>
            <a:r>
              <a:rPr lang="nb-NO" dirty="0" smtClean="0"/>
              <a:t> </a:t>
            </a:r>
            <a:r>
              <a:rPr lang="nb-NO" dirty="0"/>
              <a:t>i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av </a:t>
            </a:r>
            <a:r>
              <a:rPr lang="nb-NO" dirty="0" smtClean="0"/>
              <a:t>sjukehusa. </a:t>
            </a:r>
            <a:endParaRPr lang="nb-NO" dirty="0"/>
          </a:p>
          <a:p>
            <a:pPr marL="0" indent="0">
              <a:buNone/>
            </a:pPr>
            <a:r>
              <a:rPr lang="nn-NO" dirty="0" smtClean="0"/>
              <a:t>   </a:t>
            </a:r>
            <a:r>
              <a:rPr lang="nn-NO" dirty="0"/>
              <a:t>H</a:t>
            </a:r>
            <a:r>
              <a:rPr lang="nn-NO" dirty="0" smtClean="0"/>
              <a:t>ar starta å teste i Kristiansund som vart prioritert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0425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438403"/>
              </p:ext>
            </p:extLst>
          </p:nvPr>
        </p:nvGraphicFramePr>
        <p:xfrm>
          <a:off x="775607" y="1412422"/>
          <a:ext cx="10007422" cy="4764542"/>
        </p:xfrm>
        <a:graphic>
          <a:graphicData uri="http://schemas.openxmlformats.org/drawingml/2006/table">
            <a:tbl>
              <a:tblPr/>
              <a:tblGrid>
                <a:gridCol w="747965">
                  <a:extLst>
                    <a:ext uri="{9D8B030D-6E8A-4147-A177-3AD203B41FA5}">
                      <a16:colId xmlns:a16="http://schemas.microsoft.com/office/drawing/2014/main" val="2931616284"/>
                    </a:ext>
                  </a:extLst>
                </a:gridCol>
                <a:gridCol w="937211">
                  <a:extLst>
                    <a:ext uri="{9D8B030D-6E8A-4147-A177-3AD203B41FA5}">
                      <a16:colId xmlns:a16="http://schemas.microsoft.com/office/drawing/2014/main" val="1227367211"/>
                    </a:ext>
                  </a:extLst>
                </a:gridCol>
                <a:gridCol w="912428">
                  <a:extLst>
                    <a:ext uri="{9D8B030D-6E8A-4147-A177-3AD203B41FA5}">
                      <a16:colId xmlns:a16="http://schemas.microsoft.com/office/drawing/2014/main" val="783812223"/>
                    </a:ext>
                  </a:extLst>
                </a:gridCol>
                <a:gridCol w="696149">
                  <a:extLst>
                    <a:ext uri="{9D8B030D-6E8A-4147-A177-3AD203B41FA5}">
                      <a16:colId xmlns:a16="http://schemas.microsoft.com/office/drawing/2014/main" val="1574336454"/>
                    </a:ext>
                  </a:extLst>
                </a:gridCol>
                <a:gridCol w="414536">
                  <a:extLst>
                    <a:ext uri="{9D8B030D-6E8A-4147-A177-3AD203B41FA5}">
                      <a16:colId xmlns:a16="http://schemas.microsoft.com/office/drawing/2014/main" val="1959677316"/>
                    </a:ext>
                  </a:extLst>
                </a:gridCol>
                <a:gridCol w="973257">
                  <a:extLst>
                    <a:ext uri="{9D8B030D-6E8A-4147-A177-3AD203B41FA5}">
                      <a16:colId xmlns:a16="http://schemas.microsoft.com/office/drawing/2014/main" val="2067366922"/>
                    </a:ext>
                  </a:extLst>
                </a:gridCol>
                <a:gridCol w="558721">
                  <a:extLst>
                    <a:ext uri="{9D8B030D-6E8A-4147-A177-3AD203B41FA5}">
                      <a16:colId xmlns:a16="http://schemas.microsoft.com/office/drawing/2014/main" val="3316802015"/>
                    </a:ext>
                  </a:extLst>
                </a:gridCol>
                <a:gridCol w="558721">
                  <a:extLst>
                    <a:ext uri="{9D8B030D-6E8A-4147-A177-3AD203B41FA5}">
                      <a16:colId xmlns:a16="http://schemas.microsoft.com/office/drawing/2014/main" val="3441061154"/>
                    </a:ext>
                  </a:extLst>
                </a:gridCol>
                <a:gridCol w="793024">
                  <a:extLst>
                    <a:ext uri="{9D8B030D-6E8A-4147-A177-3AD203B41FA5}">
                      <a16:colId xmlns:a16="http://schemas.microsoft.com/office/drawing/2014/main" val="884631369"/>
                    </a:ext>
                  </a:extLst>
                </a:gridCol>
                <a:gridCol w="414536">
                  <a:extLst>
                    <a:ext uri="{9D8B030D-6E8A-4147-A177-3AD203B41FA5}">
                      <a16:colId xmlns:a16="http://schemas.microsoft.com/office/drawing/2014/main" val="629230314"/>
                    </a:ext>
                  </a:extLst>
                </a:gridCol>
                <a:gridCol w="802035">
                  <a:extLst>
                    <a:ext uri="{9D8B030D-6E8A-4147-A177-3AD203B41FA5}">
                      <a16:colId xmlns:a16="http://schemas.microsoft.com/office/drawing/2014/main" val="3872867831"/>
                    </a:ext>
                  </a:extLst>
                </a:gridCol>
                <a:gridCol w="549710">
                  <a:extLst>
                    <a:ext uri="{9D8B030D-6E8A-4147-A177-3AD203B41FA5}">
                      <a16:colId xmlns:a16="http://schemas.microsoft.com/office/drawing/2014/main" val="3104841135"/>
                    </a:ext>
                  </a:extLst>
                </a:gridCol>
                <a:gridCol w="549710">
                  <a:extLst>
                    <a:ext uri="{9D8B030D-6E8A-4147-A177-3AD203B41FA5}">
                      <a16:colId xmlns:a16="http://schemas.microsoft.com/office/drawing/2014/main" val="2525918608"/>
                    </a:ext>
                  </a:extLst>
                </a:gridCol>
                <a:gridCol w="558721">
                  <a:extLst>
                    <a:ext uri="{9D8B030D-6E8A-4147-A177-3AD203B41FA5}">
                      <a16:colId xmlns:a16="http://schemas.microsoft.com/office/drawing/2014/main" val="1144641018"/>
                    </a:ext>
                  </a:extLst>
                </a:gridCol>
                <a:gridCol w="540698">
                  <a:extLst>
                    <a:ext uri="{9D8B030D-6E8A-4147-A177-3AD203B41FA5}">
                      <a16:colId xmlns:a16="http://schemas.microsoft.com/office/drawing/2014/main" val="3526304005"/>
                    </a:ext>
                  </a:extLst>
                </a:gridCol>
              </a:tblGrid>
              <a:tr h="547887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Sykehus </a:t>
                      </a:r>
                    </a:p>
                  </a:txBody>
                  <a:tcPr marL="6334" marR="6334" marT="63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Mottak av mistenkte Covid-19-pasienter idag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Mottak av mistenkte Covid-19-pasienter ved 100 % scenario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Kohortenheter idag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 kohort-senger  idag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Nye kohortenheter ved 100 % scenario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Øke i antall kohort-senger 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 antall kohort-senger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Intensiv kohort-enheter for inntil 70 % scenario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 intensiv-senger idag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Intensiv kohort-enheter for inntil 100 % scenario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Øke i antall intensiv-senger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 antall intensiv-senger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 antall kohort- og intensiv-senger 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18621"/>
                  </a:ext>
                </a:extLst>
              </a:tr>
              <a:tr h="915458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Kristiansund </a:t>
                      </a:r>
                    </a:p>
                  </a:txBody>
                  <a:tcPr marL="6334" marR="6334" marT="63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Pasienten direkte til kohortavdeling. Dårlige pasienter tas imot på dedikert stue i akuttmottak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Pasienten direkte til kohortavdeling. Dårlige pasienter tas imot på dedikert stue i akuttmottak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"Ortopedisk 5-døgnspost"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Kohortavdeling ved Storhaugen Helsehus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Arealet til intensiv og postoperativ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Samme areal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690946"/>
                  </a:ext>
                </a:extLst>
              </a:tr>
              <a:tr h="915458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Molde </a:t>
                      </a:r>
                    </a:p>
                  </a:txBody>
                  <a:tcPr marL="6334" marR="6334" marT="63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Pasienten tas imot i egne rom på opprettet pandemimottak, som har egen inngang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Oppretter ytterligere pandemimottak ved behov 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Medisinsk sengepost A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Kirurigsk sengepost A og Medisinsk sengepost B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Arealet til intensiv og postoperativ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operasjonsstuer (3 stuer à 2 pas. og 1 stue med 1 pas.)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874737"/>
                  </a:ext>
                </a:extLst>
              </a:tr>
              <a:tr h="90852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Volda </a:t>
                      </a:r>
                    </a:p>
                  </a:txBody>
                  <a:tcPr marL="6334" marR="6334" marT="63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Pasienten direkte til kohortavdeling. Dårlige pasienter tas imot på dedikert stue i akuttmottak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Pasienten direkte til kohortavdeling. Dårlige pasienter tas imot på dedikert stue i akuttmottak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Medisinsk sengepost (1/3 del av sengepost)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Medisinsk sengepost (2/3 del av sengepost, totalt 29 senger) og ved behov DPS-areal (inntil 15 senger)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Arealet til intensiv og </a:t>
                      </a:r>
                      <a:r>
                        <a:rPr lang="nb-NO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recovery</a:t>
                      </a:r>
                      <a:endParaRPr lang="nb-N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Samme areal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06423"/>
                  </a:ext>
                </a:extLst>
              </a:tr>
              <a:tr h="915458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Ålesund</a:t>
                      </a:r>
                    </a:p>
                  </a:txBody>
                  <a:tcPr marL="6334" marR="6334" marT="63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Pasienten direkte til kohortavdeling. Dårlige pasienter tas imot på dedikert stue i akuttmottak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Etablert eget lokale utenfor akuttmottaket med egen inngang adskilt fra resten av sykehuset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Medisinsk sengepost 2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Medisinsk sengepost 2 (økes fra 11 til 23 plasser) og kirurgisk sengepost 1 (29 plasser)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Arealet til intensiv og postoperativ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Postoperativ (10 pas.), operasjonsstuer (3 pas.) og dagkir (6 pas.)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334" marR="6334" marT="6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509339"/>
                  </a:ext>
                </a:extLst>
              </a:tr>
              <a:tr h="145641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 </a:t>
                      </a:r>
                    </a:p>
                  </a:txBody>
                  <a:tcPr marL="6334" marR="6334" marT="63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23620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480972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Gul beredskap 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6586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Rød beredskap 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239316"/>
                  </a:ext>
                </a:extLst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996043" y="571500"/>
            <a:ext cx="926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>
                <a:solidFill>
                  <a:schemeClr val="tx2"/>
                </a:solidFill>
              </a:rPr>
              <a:t>Beredskaps førebuingar for </a:t>
            </a:r>
            <a:r>
              <a:rPr lang="nn-NO" sz="2400" dirty="0" err="1" smtClean="0">
                <a:solidFill>
                  <a:schemeClr val="tx2"/>
                </a:solidFill>
              </a:rPr>
              <a:t>verstefallscenario</a:t>
            </a:r>
            <a:r>
              <a:rPr lang="nn-NO" sz="2400" dirty="0" smtClean="0">
                <a:solidFill>
                  <a:schemeClr val="tx2"/>
                </a:solidFill>
              </a:rPr>
              <a:t> i HMR</a:t>
            </a:r>
            <a:endParaRPr lang="nn-NO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140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Props1.xml><?xml version="1.0" encoding="utf-8"?>
<ds:datastoreItem xmlns:ds="http://schemas.openxmlformats.org/officeDocument/2006/customXml" ds:itemID="{50A1C5D0-E11F-43A1-985B-A2B02613C1FF}"/>
</file>

<file path=customXml/itemProps2.xml><?xml version="1.0" encoding="utf-8"?>
<ds:datastoreItem xmlns:ds="http://schemas.openxmlformats.org/officeDocument/2006/customXml" ds:itemID="{36AD8804-D8E0-4D32-82E4-202AF9600B46}"/>
</file>

<file path=customXml/itemProps3.xml><?xml version="1.0" encoding="utf-8"?>
<ds:datastoreItem xmlns:ds="http://schemas.openxmlformats.org/officeDocument/2006/customXml" ds:itemID="{6DF39322-6F22-4CFE-97E0-9BDB5B230194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4790</TotalTime>
  <Words>871</Words>
  <Application>Microsoft Office PowerPoint</Application>
  <PresentationFormat>Widescreen</PresentationFormat>
  <Paragraphs>165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1_Office-tema</vt:lpstr>
      <vt:lpstr>Samarbeidsmøte mellom Sju-stjerna og helseføretaket</vt:lpstr>
      <vt:lpstr>Møtedeltakarar</vt:lpstr>
      <vt:lpstr>Agenda</vt:lpstr>
      <vt:lpstr>Mål med samarbeidsmøte</vt:lpstr>
      <vt:lpstr>Covid 19 - Status </vt:lpstr>
      <vt:lpstr>Covid 19  Status HMR  - 15.09 2020 </vt:lpstr>
      <vt:lpstr>Forsyning av kritiske produkt 1409</vt:lpstr>
      <vt:lpstr>Hurtigtesting mottak</vt:lpstr>
      <vt:lpstr>PowerPoint-presentasjon</vt:lpstr>
      <vt:lpstr>Utvikling av sjukehuset i Volda</vt:lpstr>
      <vt:lpstr>Gladsak igjen……</vt:lpstr>
      <vt:lpstr>Felles samarbeid: Fagdag i geriatri –  Webinar   -  Januar 2021 - Eldre og Covid 19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198</cp:revision>
  <cp:lastPrinted>2020-03-17T14:30:33Z</cp:lastPrinted>
  <dcterms:created xsi:type="dcterms:W3CDTF">2020-03-16T14:00:59Z</dcterms:created>
  <dcterms:modified xsi:type="dcterms:W3CDTF">2020-09-16T07:56:17Z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